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706" r:id="rId2"/>
    <p:sldId id="666" r:id="rId3"/>
    <p:sldId id="667" r:id="rId4"/>
    <p:sldId id="707" r:id="rId5"/>
    <p:sldId id="708" r:id="rId6"/>
    <p:sldId id="709" r:id="rId7"/>
    <p:sldId id="723" r:id="rId8"/>
    <p:sldId id="661" r:id="rId9"/>
    <p:sldId id="710" r:id="rId10"/>
    <p:sldId id="695" r:id="rId11"/>
    <p:sldId id="713" r:id="rId12"/>
    <p:sldId id="697" r:id="rId13"/>
    <p:sldId id="699" r:id="rId14"/>
    <p:sldId id="715" r:id="rId15"/>
    <p:sldId id="716" r:id="rId16"/>
    <p:sldId id="717" r:id="rId17"/>
    <p:sldId id="718" r:id="rId18"/>
    <p:sldId id="719" r:id="rId19"/>
  </p:sldIdLst>
  <p:sldSz cx="9144000" cy="6858000" type="screen4x3"/>
  <p:notesSz cx="6669088" cy="97536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1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rina Reyes " initials="IR" lastIdx="8" clrIdx="0"/>
  <p:cmAuthor id="1" name="SPICHTINGER Daniel (RTD)" initials="SD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8F17"/>
    <a:srgbClr val="0F5494"/>
    <a:srgbClr val="99CCFF"/>
    <a:srgbClr val="3E6FD2"/>
    <a:srgbClr val="FFD624"/>
    <a:srgbClr val="2D5EC1"/>
    <a:srgbClr val="BDDEFF"/>
    <a:srgbClr val="808080"/>
    <a:srgbClr val="316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36" autoAdjust="0"/>
    <p:restoredTop sz="94771" autoAdjust="0"/>
  </p:normalViewPr>
  <p:slideViewPr>
    <p:cSldViewPr>
      <p:cViewPr varScale="1">
        <p:scale>
          <a:sx n="80" d="100"/>
          <a:sy n="80" d="100"/>
        </p:scale>
        <p:origin x="893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071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5FACB4-8969-4C17-8EDD-A7ED2113B5A5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13E2B98-0E31-4B6D-B33D-B1FF60D7C75C}">
      <dgm:prSet phldrT="[Text]" custT="1"/>
      <dgm:spPr/>
      <dgm:t>
        <a:bodyPr/>
        <a:lstStyle/>
        <a:p>
          <a:r>
            <a:rPr lang="fr-BE" sz="1400" b="1" dirty="0" smtClean="0">
              <a:solidFill>
                <a:srgbClr val="0F5494"/>
              </a:solidFill>
            </a:rPr>
            <a:t>FP7</a:t>
          </a:r>
        </a:p>
        <a:p>
          <a:r>
            <a:rPr lang="fr-BE" sz="1400" dirty="0" smtClean="0">
              <a:solidFill>
                <a:srgbClr val="0F5494"/>
              </a:solidFill>
            </a:rPr>
            <a:t>OA </a:t>
          </a:r>
          <a:r>
            <a:rPr lang="fr-BE" sz="1400" b="1" dirty="0" smtClean="0">
              <a:solidFill>
                <a:srgbClr val="00B0F0"/>
              </a:solidFill>
            </a:rPr>
            <a:t>Pilot</a:t>
          </a:r>
        </a:p>
        <a:p>
          <a:r>
            <a:rPr lang="fr-BE" sz="1400" b="0" dirty="0" smtClean="0">
              <a:solidFill>
                <a:schemeClr val="accent6"/>
              </a:solidFill>
            </a:rPr>
            <a:t>Deposit and open access</a:t>
          </a:r>
          <a:endParaRPr lang="en-GB" sz="1400" b="0" dirty="0">
            <a:solidFill>
              <a:schemeClr val="accent6"/>
            </a:solidFill>
          </a:endParaRPr>
        </a:p>
      </dgm:t>
    </dgm:pt>
    <dgm:pt modelId="{E549E5BE-149C-4823-863C-10ECA627EE3B}" type="parTrans" cxnId="{0E95B327-E65C-4C64-959F-2DF726D85328}">
      <dgm:prSet/>
      <dgm:spPr/>
      <dgm:t>
        <a:bodyPr/>
        <a:lstStyle/>
        <a:p>
          <a:endParaRPr lang="en-GB"/>
        </a:p>
      </dgm:t>
    </dgm:pt>
    <dgm:pt modelId="{9932FCC9-7EC9-4B97-A75D-11612A5D56FE}" type="sibTrans" cxnId="{0E95B327-E65C-4C64-959F-2DF726D85328}">
      <dgm:prSet/>
      <dgm:spPr/>
      <dgm:t>
        <a:bodyPr/>
        <a:lstStyle/>
        <a:p>
          <a:endParaRPr lang="en-GB"/>
        </a:p>
      </dgm:t>
    </dgm:pt>
    <dgm:pt modelId="{FBE439DE-74BE-4E8B-8EA4-946F833CA123}">
      <dgm:prSet phldrT="[Text]" custT="1"/>
      <dgm:spPr/>
      <dgm:t>
        <a:bodyPr/>
        <a:lstStyle/>
        <a:p>
          <a:r>
            <a:rPr lang="fr-BE" sz="1400" b="1" dirty="0" smtClean="0">
              <a:solidFill>
                <a:srgbClr val="0F5494"/>
              </a:solidFill>
            </a:rPr>
            <a:t>Horizon 2020</a:t>
          </a:r>
        </a:p>
        <a:p>
          <a:r>
            <a:rPr lang="fr-BE" sz="1400" dirty="0" smtClean="0">
              <a:solidFill>
                <a:srgbClr val="0F5494"/>
              </a:solidFill>
            </a:rPr>
            <a:t>OA </a:t>
          </a:r>
          <a:r>
            <a:rPr lang="fr-BE" sz="1400" b="1" dirty="0" smtClean="0">
              <a:solidFill>
                <a:srgbClr val="FF0000"/>
              </a:solidFill>
            </a:rPr>
            <a:t>Mandatory</a:t>
          </a:r>
        </a:p>
        <a:p>
          <a:r>
            <a:rPr lang="fr-BE" sz="1400" dirty="0" smtClean="0">
              <a:solidFill>
                <a:srgbClr val="0F5494"/>
              </a:solidFill>
            </a:rPr>
            <a:t>Deposit and open access</a:t>
          </a:r>
        </a:p>
        <a:p>
          <a:endParaRPr lang="fr-BE" sz="1400" b="1" dirty="0" smtClean="0">
            <a:solidFill>
              <a:srgbClr val="FFC000"/>
            </a:solidFill>
          </a:endParaRPr>
        </a:p>
        <a:p>
          <a:r>
            <a:rPr lang="fr-BE" sz="1400" dirty="0" smtClean="0">
              <a:solidFill>
                <a:srgbClr val="0F5494"/>
              </a:solidFill>
            </a:rPr>
            <a:t>&amp; ORD/DMP </a:t>
          </a:r>
          <a:r>
            <a:rPr lang="fr-BE" sz="1400" b="1" dirty="0" smtClean="0">
              <a:solidFill>
                <a:srgbClr val="00B0F0"/>
              </a:solidFill>
            </a:rPr>
            <a:t>Pilot</a:t>
          </a:r>
          <a:endParaRPr lang="en-GB" sz="1400" b="1" dirty="0">
            <a:solidFill>
              <a:srgbClr val="00B0F0"/>
            </a:solidFill>
          </a:endParaRPr>
        </a:p>
      </dgm:t>
    </dgm:pt>
    <dgm:pt modelId="{26167E22-B667-4347-A1D6-AC3D6E2611C5}" type="parTrans" cxnId="{9B095AB0-A72F-4567-A725-08B060DDD42C}">
      <dgm:prSet/>
      <dgm:spPr/>
      <dgm:t>
        <a:bodyPr/>
        <a:lstStyle/>
        <a:p>
          <a:endParaRPr lang="en-GB"/>
        </a:p>
      </dgm:t>
    </dgm:pt>
    <dgm:pt modelId="{1D9835A8-1455-4021-BF4C-4D26DD9783E0}" type="sibTrans" cxnId="{9B095AB0-A72F-4567-A725-08B060DDD42C}">
      <dgm:prSet/>
      <dgm:spPr/>
      <dgm:t>
        <a:bodyPr/>
        <a:lstStyle/>
        <a:p>
          <a:endParaRPr lang="en-GB"/>
        </a:p>
      </dgm:t>
    </dgm:pt>
    <dgm:pt modelId="{0DC698D1-0C48-4289-8DDA-6E3233970A0E}">
      <dgm:prSet phldrT="[Text]" custT="1"/>
      <dgm:spPr/>
      <dgm:t>
        <a:bodyPr/>
        <a:lstStyle/>
        <a:p>
          <a:pPr>
            <a:spcAft>
              <a:spcPct val="35000"/>
            </a:spcAft>
          </a:pPr>
          <a:r>
            <a:rPr lang="fr-BE" sz="1400" b="1" dirty="0" smtClean="0">
              <a:solidFill>
                <a:srgbClr val="0F5494"/>
              </a:solidFill>
            </a:rPr>
            <a:t>Horizon 2020</a:t>
          </a:r>
        </a:p>
        <a:p>
          <a:pPr>
            <a:spcAft>
              <a:spcPct val="35000"/>
            </a:spcAft>
          </a:pPr>
          <a:r>
            <a:rPr lang="fr-BE" sz="1400" dirty="0" smtClean="0">
              <a:solidFill>
                <a:srgbClr val="0F5494"/>
              </a:solidFill>
            </a:rPr>
            <a:t>OA </a:t>
          </a:r>
          <a:r>
            <a:rPr lang="fr-BE" sz="1400" b="1" dirty="0" smtClean="0">
              <a:solidFill>
                <a:srgbClr val="FF0000"/>
              </a:solidFill>
            </a:rPr>
            <a:t>Mandatory</a:t>
          </a:r>
        </a:p>
        <a:p>
          <a:pPr>
            <a:spcAft>
              <a:spcPct val="35000"/>
            </a:spcAft>
          </a:pPr>
          <a:r>
            <a:rPr lang="fr-BE" sz="1400" dirty="0" smtClean="0">
              <a:solidFill>
                <a:srgbClr val="0F5494"/>
              </a:solidFill>
            </a:rPr>
            <a:t>Deposit and open access</a:t>
          </a:r>
        </a:p>
        <a:p>
          <a:pPr>
            <a:spcAft>
              <a:spcPct val="35000"/>
            </a:spcAft>
          </a:pPr>
          <a:endParaRPr lang="fr-BE" sz="1400" b="1" dirty="0" smtClean="0">
            <a:solidFill>
              <a:srgbClr val="FFC000"/>
            </a:solidFill>
          </a:endParaRPr>
        </a:p>
        <a:p>
          <a:pPr>
            <a:spcAft>
              <a:spcPts val="0"/>
            </a:spcAft>
          </a:pPr>
          <a:r>
            <a:rPr lang="fr-BE" sz="1400" dirty="0" smtClean="0">
              <a:solidFill>
                <a:srgbClr val="0F5494"/>
              </a:solidFill>
            </a:rPr>
            <a:t>&amp; ORD/DMP </a:t>
          </a:r>
          <a:r>
            <a:rPr lang="fr-BE" sz="1400" b="1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by default </a:t>
          </a:r>
        </a:p>
        <a:p>
          <a:pPr>
            <a:spcAft>
              <a:spcPts val="0"/>
            </a:spcAft>
          </a:pPr>
          <a:r>
            <a:rPr lang="fr-BE" sz="1400" b="1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(</a:t>
          </a:r>
          <a:r>
            <a:rPr lang="fr-BE" sz="1400" b="1" dirty="0" err="1" smtClean="0">
              <a:solidFill>
                <a:schemeClr val="accent6">
                  <a:lumMod val="60000"/>
                  <a:lumOff val="40000"/>
                </a:schemeClr>
              </a:solidFill>
            </a:rPr>
            <a:t>opt</a:t>
          </a:r>
          <a:r>
            <a:rPr lang="fr-BE" sz="1400" b="1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-out)</a:t>
          </a:r>
          <a:endParaRPr lang="en-GB" sz="1400" b="1" dirty="0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7B853194-41FC-444C-908B-A7E26AB2F0D4}" type="parTrans" cxnId="{551AEE50-9D93-42DC-A81F-3D7F10B8BB5D}">
      <dgm:prSet/>
      <dgm:spPr/>
      <dgm:t>
        <a:bodyPr/>
        <a:lstStyle/>
        <a:p>
          <a:endParaRPr lang="en-GB"/>
        </a:p>
      </dgm:t>
    </dgm:pt>
    <dgm:pt modelId="{3C07DC83-3848-41B0-A68D-8F962CF84C3C}" type="sibTrans" cxnId="{551AEE50-9D93-42DC-A81F-3D7F10B8BB5D}">
      <dgm:prSet/>
      <dgm:spPr/>
      <dgm:t>
        <a:bodyPr/>
        <a:lstStyle/>
        <a:p>
          <a:endParaRPr lang="en-GB"/>
        </a:p>
      </dgm:t>
    </dgm:pt>
    <dgm:pt modelId="{BABB4441-26FD-47F1-B93A-6012AE95FB53}">
      <dgm:prSet/>
      <dgm:spPr/>
      <dgm:t>
        <a:bodyPr/>
        <a:lstStyle/>
        <a:p>
          <a:endParaRPr lang="en-GB" dirty="0"/>
        </a:p>
      </dgm:t>
    </dgm:pt>
    <dgm:pt modelId="{A3633E0D-4FDE-4982-8DE1-62DEF3C4EA71}" type="parTrans" cxnId="{A82F7B99-D43E-441A-BEA8-9EF158CEC3A6}">
      <dgm:prSet/>
      <dgm:spPr/>
      <dgm:t>
        <a:bodyPr/>
        <a:lstStyle/>
        <a:p>
          <a:endParaRPr lang="en-GB"/>
        </a:p>
      </dgm:t>
    </dgm:pt>
    <dgm:pt modelId="{BAC21ED4-348A-4305-9E4B-7EF31588801B}" type="sibTrans" cxnId="{A82F7B99-D43E-441A-BEA8-9EF158CEC3A6}">
      <dgm:prSet/>
      <dgm:spPr/>
      <dgm:t>
        <a:bodyPr/>
        <a:lstStyle/>
        <a:p>
          <a:endParaRPr lang="en-GB"/>
        </a:p>
      </dgm:t>
    </dgm:pt>
    <dgm:pt modelId="{B1B74C23-F771-4CEB-A78E-510788D9F43F}" type="pres">
      <dgm:prSet presAssocID="{265FACB4-8969-4C17-8EDD-A7ED2113B5A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D1B692B9-E15E-4CAE-83F7-3AEE4BC7CE7D}" type="pres">
      <dgm:prSet presAssocID="{E13E2B98-0E31-4B6D-B33D-B1FF60D7C75C}" presName="composite" presStyleCnt="0"/>
      <dgm:spPr/>
    </dgm:pt>
    <dgm:pt modelId="{565D68B4-403F-48A1-B4D8-98727D0D8967}" type="pres">
      <dgm:prSet presAssocID="{E13E2B98-0E31-4B6D-B33D-B1FF60D7C75C}" presName="LShape" presStyleLbl="alignNode1" presStyleIdx="0" presStyleCnt="7"/>
      <dgm:spPr/>
    </dgm:pt>
    <dgm:pt modelId="{4A5C3141-D612-4D29-9C64-8E11F18AD33F}" type="pres">
      <dgm:prSet presAssocID="{E13E2B98-0E31-4B6D-B33D-B1FF60D7C75C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9D2BFD1-F5E2-448E-873D-BD4112695BC1}" type="pres">
      <dgm:prSet presAssocID="{E13E2B98-0E31-4B6D-B33D-B1FF60D7C75C}" presName="Triangle" presStyleLbl="alignNode1" presStyleIdx="1" presStyleCnt="7"/>
      <dgm:spPr/>
    </dgm:pt>
    <dgm:pt modelId="{C0F1B38D-0F91-479B-8807-0066B3829D41}" type="pres">
      <dgm:prSet presAssocID="{9932FCC9-7EC9-4B97-A75D-11612A5D56FE}" presName="sibTrans" presStyleCnt="0"/>
      <dgm:spPr/>
    </dgm:pt>
    <dgm:pt modelId="{59776241-E25D-416C-9E90-7244E667AE28}" type="pres">
      <dgm:prSet presAssocID="{9932FCC9-7EC9-4B97-A75D-11612A5D56FE}" presName="space" presStyleCnt="0"/>
      <dgm:spPr/>
    </dgm:pt>
    <dgm:pt modelId="{D2AE7E04-E772-474D-A539-B58D05AF740A}" type="pres">
      <dgm:prSet presAssocID="{FBE439DE-74BE-4E8B-8EA4-946F833CA123}" presName="composite" presStyleCnt="0"/>
      <dgm:spPr/>
    </dgm:pt>
    <dgm:pt modelId="{C19A2BD2-FDDE-45A9-9BB8-992F6CC2D038}" type="pres">
      <dgm:prSet presAssocID="{FBE439DE-74BE-4E8B-8EA4-946F833CA123}" presName="LShape" presStyleLbl="alignNode1" presStyleIdx="2" presStyleCnt="7"/>
      <dgm:spPr/>
    </dgm:pt>
    <dgm:pt modelId="{C3E04CB7-442A-437E-BCD0-E51137A49033}" type="pres">
      <dgm:prSet presAssocID="{FBE439DE-74BE-4E8B-8EA4-946F833CA123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D1A5A7-DF3D-4E91-8DA0-05F43D168E80}" type="pres">
      <dgm:prSet presAssocID="{FBE439DE-74BE-4E8B-8EA4-946F833CA123}" presName="Triangle" presStyleLbl="alignNode1" presStyleIdx="3" presStyleCnt="7"/>
      <dgm:spPr/>
    </dgm:pt>
    <dgm:pt modelId="{B71C8C35-64F7-4BF2-B9F6-5C684E2181E4}" type="pres">
      <dgm:prSet presAssocID="{1D9835A8-1455-4021-BF4C-4D26DD9783E0}" presName="sibTrans" presStyleCnt="0"/>
      <dgm:spPr/>
    </dgm:pt>
    <dgm:pt modelId="{7981E711-A535-40D7-8741-3F5E3A57363C}" type="pres">
      <dgm:prSet presAssocID="{1D9835A8-1455-4021-BF4C-4D26DD9783E0}" presName="space" presStyleCnt="0"/>
      <dgm:spPr/>
    </dgm:pt>
    <dgm:pt modelId="{597E94B1-4A86-4B26-8783-38860E6B0C5E}" type="pres">
      <dgm:prSet presAssocID="{0DC698D1-0C48-4289-8DDA-6E3233970A0E}" presName="composite" presStyleCnt="0"/>
      <dgm:spPr/>
    </dgm:pt>
    <dgm:pt modelId="{823B1718-8BCA-402D-8E35-77EBBA1D4AFE}" type="pres">
      <dgm:prSet presAssocID="{0DC698D1-0C48-4289-8DDA-6E3233970A0E}" presName="LShape" presStyleLbl="alignNode1" presStyleIdx="4" presStyleCnt="7" custLinFactNeighborX="753" custLinFactNeighborY="3721"/>
      <dgm:spPr/>
    </dgm:pt>
    <dgm:pt modelId="{5B85BB5C-8F27-45F9-954D-D44A942FEC49}" type="pres">
      <dgm:prSet presAssocID="{0DC698D1-0C48-4289-8DDA-6E3233970A0E}" presName="ParentText" presStyleLbl="revTx" presStyleIdx="2" presStyleCnt="4" custScaleX="99429" custLinFactNeighborX="155" custLinFactNeighborY="57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C2C18E0-A8B7-431B-9F90-885E4B4A426B}" type="pres">
      <dgm:prSet presAssocID="{0DC698D1-0C48-4289-8DDA-6E3233970A0E}" presName="Triangle" presStyleLbl="alignNode1" presStyleIdx="5" presStyleCnt="7"/>
      <dgm:spPr/>
    </dgm:pt>
    <dgm:pt modelId="{99073267-8B78-45D4-88E6-DB05FF6E56CD}" type="pres">
      <dgm:prSet presAssocID="{3C07DC83-3848-41B0-A68D-8F962CF84C3C}" presName="sibTrans" presStyleCnt="0"/>
      <dgm:spPr/>
    </dgm:pt>
    <dgm:pt modelId="{81472A63-F552-4C7F-8CF8-C73023B9327D}" type="pres">
      <dgm:prSet presAssocID="{3C07DC83-3848-41B0-A68D-8F962CF84C3C}" presName="space" presStyleCnt="0"/>
      <dgm:spPr/>
    </dgm:pt>
    <dgm:pt modelId="{A8CEB2C6-7D55-48C7-85A9-29023DBA930C}" type="pres">
      <dgm:prSet presAssocID="{BABB4441-26FD-47F1-B93A-6012AE95FB53}" presName="composite" presStyleCnt="0"/>
      <dgm:spPr/>
    </dgm:pt>
    <dgm:pt modelId="{66795283-61C8-4927-864F-77B9DAB72824}" type="pres">
      <dgm:prSet presAssocID="{BABB4441-26FD-47F1-B93A-6012AE95FB53}" presName="LShape" presStyleLbl="alignNode1" presStyleIdx="6" presStyleCnt="7"/>
      <dgm:spPr/>
    </dgm:pt>
    <dgm:pt modelId="{99B82E22-B053-4E92-876B-DF794DB4385B}" type="pres">
      <dgm:prSet presAssocID="{BABB4441-26FD-47F1-B93A-6012AE95FB53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6B0B07C-EB75-4457-B987-C3CB6FBB2FE8}" type="presOf" srcId="{E13E2B98-0E31-4B6D-B33D-B1FF60D7C75C}" destId="{4A5C3141-D612-4D29-9C64-8E11F18AD33F}" srcOrd="0" destOrd="0" presId="urn:microsoft.com/office/officeart/2009/3/layout/StepUpProcess"/>
    <dgm:cxn modelId="{14C6B809-FFF6-4905-905F-DCFE7265A6FA}" type="presOf" srcId="{0DC698D1-0C48-4289-8DDA-6E3233970A0E}" destId="{5B85BB5C-8F27-45F9-954D-D44A942FEC49}" srcOrd="0" destOrd="0" presId="urn:microsoft.com/office/officeart/2009/3/layout/StepUpProcess"/>
    <dgm:cxn modelId="{551AEE50-9D93-42DC-A81F-3D7F10B8BB5D}" srcId="{265FACB4-8969-4C17-8EDD-A7ED2113B5A5}" destId="{0DC698D1-0C48-4289-8DDA-6E3233970A0E}" srcOrd="2" destOrd="0" parTransId="{7B853194-41FC-444C-908B-A7E26AB2F0D4}" sibTransId="{3C07DC83-3848-41B0-A68D-8F962CF84C3C}"/>
    <dgm:cxn modelId="{0657D820-6978-42A1-A787-DDEDB1955D89}" type="presOf" srcId="{BABB4441-26FD-47F1-B93A-6012AE95FB53}" destId="{99B82E22-B053-4E92-876B-DF794DB4385B}" srcOrd="0" destOrd="0" presId="urn:microsoft.com/office/officeart/2009/3/layout/StepUpProcess"/>
    <dgm:cxn modelId="{533C00CA-2116-4A9F-9022-E5CB38B659B7}" type="presOf" srcId="{265FACB4-8969-4C17-8EDD-A7ED2113B5A5}" destId="{B1B74C23-F771-4CEB-A78E-510788D9F43F}" srcOrd="0" destOrd="0" presId="urn:microsoft.com/office/officeart/2009/3/layout/StepUpProcess"/>
    <dgm:cxn modelId="{0E95B327-E65C-4C64-959F-2DF726D85328}" srcId="{265FACB4-8969-4C17-8EDD-A7ED2113B5A5}" destId="{E13E2B98-0E31-4B6D-B33D-B1FF60D7C75C}" srcOrd="0" destOrd="0" parTransId="{E549E5BE-149C-4823-863C-10ECA627EE3B}" sibTransId="{9932FCC9-7EC9-4B97-A75D-11612A5D56FE}"/>
    <dgm:cxn modelId="{9B095AB0-A72F-4567-A725-08B060DDD42C}" srcId="{265FACB4-8969-4C17-8EDD-A7ED2113B5A5}" destId="{FBE439DE-74BE-4E8B-8EA4-946F833CA123}" srcOrd="1" destOrd="0" parTransId="{26167E22-B667-4347-A1D6-AC3D6E2611C5}" sibTransId="{1D9835A8-1455-4021-BF4C-4D26DD9783E0}"/>
    <dgm:cxn modelId="{1BE0E4CB-FD84-44E2-9EB6-173922728603}" type="presOf" srcId="{FBE439DE-74BE-4E8B-8EA4-946F833CA123}" destId="{C3E04CB7-442A-437E-BCD0-E51137A49033}" srcOrd="0" destOrd="0" presId="urn:microsoft.com/office/officeart/2009/3/layout/StepUpProcess"/>
    <dgm:cxn modelId="{A82F7B99-D43E-441A-BEA8-9EF158CEC3A6}" srcId="{265FACB4-8969-4C17-8EDD-A7ED2113B5A5}" destId="{BABB4441-26FD-47F1-B93A-6012AE95FB53}" srcOrd="3" destOrd="0" parTransId="{A3633E0D-4FDE-4982-8DE1-62DEF3C4EA71}" sibTransId="{BAC21ED4-348A-4305-9E4B-7EF31588801B}"/>
    <dgm:cxn modelId="{F1BDD38B-EB65-4C6E-BFC5-796B046780CF}" type="presParOf" srcId="{B1B74C23-F771-4CEB-A78E-510788D9F43F}" destId="{D1B692B9-E15E-4CAE-83F7-3AEE4BC7CE7D}" srcOrd="0" destOrd="0" presId="urn:microsoft.com/office/officeart/2009/3/layout/StepUpProcess"/>
    <dgm:cxn modelId="{232F81D5-99AF-42E7-9BCA-C0E46C6E6DD1}" type="presParOf" srcId="{D1B692B9-E15E-4CAE-83F7-3AEE4BC7CE7D}" destId="{565D68B4-403F-48A1-B4D8-98727D0D8967}" srcOrd="0" destOrd="0" presId="urn:microsoft.com/office/officeart/2009/3/layout/StepUpProcess"/>
    <dgm:cxn modelId="{E92B1982-449B-472A-9EFA-AC821EF7CA8F}" type="presParOf" srcId="{D1B692B9-E15E-4CAE-83F7-3AEE4BC7CE7D}" destId="{4A5C3141-D612-4D29-9C64-8E11F18AD33F}" srcOrd="1" destOrd="0" presId="urn:microsoft.com/office/officeart/2009/3/layout/StepUpProcess"/>
    <dgm:cxn modelId="{54246B45-B00A-493F-A24B-8F4FF5D3BFEA}" type="presParOf" srcId="{D1B692B9-E15E-4CAE-83F7-3AEE4BC7CE7D}" destId="{89D2BFD1-F5E2-448E-873D-BD4112695BC1}" srcOrd="2" destOrd="0" presId="urn:microsoft.com/office/officeart/2009/3/layout/StepUpProcess"/>
    <dgm:cxn modelId="{67473CFA-3D33-44E1-936F-B1752EE1953E}" type="presParOf" srcId="{B1B74C23-F771-4CEB-A78E-510788D9F43F}" destId="{C0F1B38D-0F91-479B-8807-0066B3829D41}" srcOrd="1" destOrd="0" presId="urn:microsoft.com/office/officeart/2009/3/layout/StepUpProcess"/>
    <dgm:cxn modelId="{32BA22C6-7980-4F90-85DD-5B65060E7A61}" type="presParOf" srcId="{C0F1B38D-0F91-479B-8807-0066B3829D41}" destId="{59776241-E25D-416C-9E90-7244E667AE28}" srcOrd="0" destOrd="0" presId="urn:microsoft.com/office/officeart/2009/3/layout/StepUpProcess"/>
    <dgm:cxn modelId="{761E1F13-3854-41FF-B22E-B9806D399358}" type="presParOf" srcId="{B1B74C23-F771-4CEB-A78E-510788D9F43F}" destId="{D2AE7E04-E772-474D-A539-B58D05AF740A}" srcOrd="2" destOrd="0" presId="urn:microsoft.com/office/officeart/2009/3/layout/StepUpProcess"/>
    <dgm:cxn modelId="{0D333E06-909C-4E31-8E9B-5E0EB40489DB}" type="presParOf" srcId="{D2AE7E04-E772-474D-A539-B58D05AF740A}" destId="{C19A2BD2-FDDE-45A9-9BB8-992F6CC2D038}" srcOrd="0" destOrd="0" presId="urn:microsoft.com/office/officeart/2009/3/layout/StepUpProcess"/>
    <dgm:cxn modelId="{1D1E240E-9BB8-4919-B6EA-F3BB1867415A}" type="presParOf" srcId="{D2AE7E04-E772-474D-A539-B58D05AF740A}" destId="{C3E04CB7-442A-437E-BCD0-E51137A49033}" srcOrd="1" destOrd="0" presId="urn:microsoft.com/office/officeart/2009/3/layout/StepUpProcess"/>
    <dgm:cxn modelId="{C4BBEC97-5B09-45EB-9ABB-9EE170CE51D3}" type="presParOf" srcId="{D2AE7E04-E772-474D-A539-B58D05AF740A}" destId="{5BD1A5A7-DF3D-4E91-8DA0-05F43D168E80}" srcOrd="2" destOrd="0" presId="urn:microsoft.com/office/officeart/2009/3/layout/StepUpProcess"/>
    <dgm:cxn modelId="{68F83972-6D08-4E8A-9BAC-35632C32949B}" type="presParOf" srcId="{B1B74C23-F771-4CEB-A78E-510788D9F43F}" destId="{B71C8C35-64F7-4BF2-B9F6-5C684E2181E4}" srcOrd="3" destOrd="0" presId="urn:microsoft.com/office/officeart/2009/3/layout/StepUpProcess"/>
    <dgm:cxn modelId="{8239B05C-98A2-429D-8482-42A61F860D28}" type="presParOf" srcId="{B71C8C35-64F7-4BF2-B9F6-5C684E2181E4}" destId="{7981E711-A535-40D7-8741-3F5E3A57363C}" srcOrd="0" destOrd="0" presId="urn:microsoft.com/office/officeart/2009/3/layout/StepUpProcess"/>
    <dgm:cxn modelId="{E506D5CD-8723-4B9A-B68F-82FCE087465A}" type="presParOf" srcId="{B1B74C23-F771-4CEB-A78E-510788D9F43F}" destId="{597E94B1-4A86-4B26-8783-38860E6B0C5E}" srcOrd="4" destOrd="0" presId="urn:microsoft.com/office/officeart/2009/3/layout/StepUpProcess"/>
    <dgm:cxn modelId="{3C33A792-ABDA-4AD8-AB09-E2B5D491B601}" type="presParOf" srcId="{597E94B1-4A86-4B26-8783-38860E6B0C5E}" destId="{823B1718-8BCA-402D-8E35-77EBBA1D4AFE}" srcOrd="0" destOrd="0" presId="urn:microsoft.com/office/officeart/2009/3/layout/StepUpProcess"/>
    <dgm:cxn modelId="{6B4AFF5D-7B12-4EE3-A263-412731FC4D90}" type="presParOf" srcId="{597E94B1-4A86-4B26-8783-38860E6B0C5E}" destId="{5B85BB5C-8F27-45F9-954D-D44A942FEC49}" srcOrd="1" destOrd="0" presId="urn:microsoft.com/office/officeart/2009/3/layout/StepUpProcess"/>
    <dgm:cxn modelId="{D9745656-A921-4744-AD51-E96B532BF2B7}" type="presParOf" srcId="{597E94B1-4A86-4B26-8783-38860E6B0C5E}" destId="{DC2C18E0-A8B7-431B-9F90-885E4B4A426B}" srcOrd="2" destOrd="0" presId="urn:microsoft.com/office/officeart/2009/3/layout/StepUpProcess"/>
    <dgm:cxn modelId="{E272FF56-3CBD-4BDA-83F4-6A1E9F8F6B03}" type="presParOf" srcId="{B1B74C23-F771-4CEB-A78E-510788D9F43F}" destId="{99073267-8B78-45D4-88E6-DB05FF6E56CD}" srcOrd="5" destOrd="0" presId="urn:microsoft.com/office/officeart/2009/3/layout/StepUpProcess"/>
    <dgm:cxn modelId="{EF656443-0BD3-4364-BB99-4CC82958FBAC}" type="presParOf" srcId="{99073267-8B78-45D4-88E6-DB05FF6E56CD}" destId="{81472A63-F552-4C7F-8CF8-C73023B9327D}" srcOrd="0" destOrd="0" presId="urn:microsoft.com/office/officeart/2009/3/layout/StepUpProcess"/>
    <dgm:cxn modelId="{1B283A18-178D-44DE-856A-DC51FDA02A2C}" type="presParOf" srcId="{B1B74C23-F771-4CEB-A78E-510788D9F43F}" destId="{A8CEB2C6-7D55-48C7-85A9-29023DBA930C}" srcOrd="6" destOrd="0" presId="urn:microsoft.com/office/officeart/2009/3/layout/StepUpProcess"/>
    <dgm:cxn modelId="{F7F0C57E-40C3-4851-8387-6E2E5D6E0B1C}" type="presParOf" srcId="{A8CEB2C6-7D55-48C7-85A9-29023DBA930C}" destId="{66795283-61C8-4927-864F-77B9DAB72824}" srcOrd="0" destOrd="0" presId="urn:microsoft.com/office/officeart/2009/3/layout/StepUpProcess"/>
    <dgm:cxn modelId="{A3F781A5-D5E2-4E90-AC24-312E909CFDB4}" type="presParOf" srcId="{A8CEB2C6-7D55-48C7-85A9-29023DBA930C}" destId="{99B82E22-B053-4E92-876B-DF794DB4385B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5D68B4-403F-48A1-B4D8-98727D0D8967}">
      <dsp:nvSpPr>
        <dsp:cNvPr id="0" name=""/>
        <dsp:cNvSpPr/>
      </dsp:nvSpPr>
      <dsp:spPr>
        <a:xfrm rot="5400000">
          <a:off x="380454" y="1396465"/>
          <a:ext cx="1145422" cy="190595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5C3141-D612-4D29-9C64-8E11F18AD33F}">
      <dsp:nvSpPr>
        <dsp:cNvPr id="0" name=""/>
        <dsp:cNvSpPr/>
      </dsp:nvSpPr>
      <dsp:spPr>
        <a:xfrm>
          <a:off x="189254" y="1965935"/>
          <a:ext cx="1720708" cy="15083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b="1" kern="1200" dirty="0" smtClean="0">
              <a:solidFill>
                <a:srgbClr val="0F5494"/>
              </a:solidFill>
            </a:rPr>
            <a:t>FP7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>
              <a:solidFill>
                <a:srgbClr val="0F5494"/>
              </a:solidFill>
            </a:rPr>
            <a:t>OA </a:t>
          </a:r>
          <a:r>
            <a:rPr lang="fr-BE" sz="1400" b="1" kern="1200" dirty="0" smtClean="0">
              <a:solidFill>
                <a:srgbClr val="00B0F0"/>
              </a:solidFill>
            </a:rPr>
            <a:t>Pilot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b="0" kern="1200" dirty="0" smtClean="0">
              <a:solidFill>
                <a:schemeClr val="accent6"/>
              </a:solidFill>
            </a:rPr>
            <a:t>Deposit and open access</a:t>
          </a:r>
          <a:endParaRPr lang="en-GB" sz="1400" b="0" kern="1200" dirty="0">
            <a:solidFill>
              <a:schemeClr val="accent6"/>
            </a:solidFill>
          </a:endParaRPr>
        </a:p>
      </dsp:txBody>
      <dsp:txXfrm>
        <a:off x="189254" y="1965935"/>
        <a:ext cx="1720708" cy="1508301"/>
      </dsp:txXfrm>
    </dsp:sp>
    <dsp:sp modelId="{89D2BFD1-F5E2-448E-873D-BD4112695BC1}">
      <dsp:nvSpPr>
        <dsp:cNvPr id="0" name=""/>
        <dsp:cNvSpPr/>
      </dsp:nvSpPr>
      <dsp:spPr>
        <a:xfrm>
          <a:off x="1585301" y="1256146"/>
          <a:ext cx="324661" cy="32466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9A2BD2-FDDE-45A9-9BB8-992F6CC2D038}">
      <dsp:nvSpPr>
        <dsp:cNvPr id="0" name=""/>
        <dsp:cNvSpPr/>
      </dsp:nvSpPr>
      <dsp:spPr>
        <a:xfrm rot="5400000">
          <a:off x="2486937" y="875213"/>
          <a:ext cx="1145422" cy="190595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E04CB7-442A-437E-BCD0-E51137A49033}">
      <dsp:nvSpPr>
        <dsp:cNvPr id="0" name=""/>
        <dsp:cNvSpPr/>
      </dsp:nvSpPr>
      <dsp:spPr>
        <a:xfrm>
          <a:off x="2295738" y="1444684"/>
          <a:ext cx="1720708" cy="15083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b="1" kern="1200" dirty="0" smtClean="0">
              <a:solidFill>
                <a:srgbClr val="0F5494"/>
              </a:solidFill>
            </a:rPr>
            <a:t>Horizon 2020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>
              <a:solidFill>
                <a:srgbClr val="0F5494"/>
              </a:solidFill>
            </a:rPr>
            <a:t>OA </a:t>
          </a:r>
          <a:r>
            <a:rPr lang="fr-BE" sz="1400" b="1" kern="1200" dirty="0" smtClean="0">
              <a:solidFill>
                <a:srgbClr val="FF0000"/>
              </a:solidFill>
            </a:rPr>
            <a:t>Mandatory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>
              <a:solidFill>
                <a:srgbClr val="0F5494"/>
              </a:solidFill>
            </a:rPr>
            <a:t>Deposit and open access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400" b="1" kern="1200" dirty="0" smtClean="0">
            <a:solidFill>
              <a:srgbClr val="FFC00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>
              <a:solidFill>
                <a:srgbClr val="0F5494"/>
              </a:solidFill>
            </a:rPr>
            <a:t>&amp; ORD/DMP </a:t>
          </a:r>
          <a:r>
            <a:rPr lang="fr-BE" sz="1400" b="1" kern="1200" dirty="0" smtClean="0">
              <a:solidFill>
                <a:srgbClr val="00B0F0"/>
              </a:solidFill>
            </a:rPr>
            <a:t>Pilot</a:t>
          </a:r>
          <a:endParaRPr lang="en-GB" sz="1400" b="1" kern="1200" dirty="0">
            <a:solidFill>
              <a:srgbClr val="00B0F0"/>
            </a:solidFill>
          </a:endParaRPr>
        </a:p>
      </dsp:txBody>
      <dsp:txXfrm>
        <a:off x="2295738" y="1444684"/>
        <a:ext cx="1720708" cy="1508301"/>
      </dsp:txXfrm>
    </dsp:sp>
    <dsp:sp modelId="{5BD1A5A7-DF3D-4E91-8DA0-05F43D168E80}">
      <dsp:nvSpPr>
        <dsp:cNvPr id="0" name=""/>
        <dsp:cNvSpPr/>
      </dsp:nvSpPr>
      <dsp:spPr>
        <a:xfrm>
          <a:off x="3691784" y="734895"/>
          <a:ext cx="324661" cy="32466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3B1718-8BCA-402D-8E35-77EBBA1D4AFE}">
      <dsp:nvSpPr>
        <dsp:cNvPr id="0" name=""/>
        <dsp:cNvSpPr/>
      </dsp:nvSpPr>
      <dsp:spPr>
        <a:xfrm rot="5400000">
          <a:off x="4607772" y="396583"/>
          <a:ext cx="1145422" cy="190595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85BB5C-8F27-45F9-954D-D44A942FEC49}">
      <dsp:nvSpPr>
        <dsp:cNvPr id="0" name=""/>
        <dsp:cNvSpPr/>
      </dsp:nvSpPr>
      <dsp:spPr>
        <a:xfrm>
          <a:off x="4409801" y="1009632"/>
          <a:ext cx="1710883" cy="15083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b="1" kern="1200" dirty="0" smtClean="0">
              <a:solidFill>
                <a:srgbClr val="0F5494"/>
              </a:solidFill>
            </a:rPr>
            <a:t>Horizon 2020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>
              <a:solidFill>
                <a:srgbClr val="0F5494"/>
              </a:solidFill>
            </a:rPr>
            <a:t>OA </a:t>
          </a:r>
          <a:r>
            <a:rPr lang="fr-BE" sz="1400" b="1" kern="1200" dirty="0" smtClean="0">
              <a:solidFill>
                <a:srgbClr val="FF0000"/>
              </a:solidFill>
            </a:rPr>
            <a:t>Mandatory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>
              <a:solidFill>
                <a:srgbClr val="0F5494"/>
              </a:solidFill>
            </a:rPr>
            <a:t>Deposit and open access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400" b="1" kern="1200" dirty="0" smtClean="0">
            <a:solidFill>
              <a:srgbClr val="FFC00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BE" sz="1400" kern="1200" dirty="0" smtClean="0">
              <a:solidFill>
                <a:srgbClr val="0F5494"/>
              </a:solidFill>
            </a:rPr>
            <a:t>&amp; ORD/DMP </a:t>
          </a:r>
          <a:r>
            <a:rPr lang="fr-BE" sz="1400" b="1" kern="12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by default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BE" sz="1400" b="1" kern="12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(</a:t>
          </a:r>
          <a:r>
            <a:rPr lang="fr-BE" sz="1400" b="1" kern="1200" dirty="0" err="1" smtClean="0">
              <a:solidFill>
                <a:schemeClr val="accent6">
                  <a:lumMod val="60000"/>
                  <a:lumOff val="40000"/>
                </a:schemeClr>
              </a:solidFill>
            </a:rPr>
            <a:t>opt</a:t>
          </a:r>
          <a:r>
            <a:rPr lang="fr-BE" sz="1400" b="1" kern="12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-out)</a:t>
          </a:r>
          <a:endParaRPr lang="en-GB" sz="1400" b="1" kern="1200" dirty="0">
            <a:solidFill>
              <a:schemeClr val="accent6">
                <a:lumMod val="60000"/>
                <a:lumOff val="40000"/>
              </a:schemeClr>
            </a:solidFill>
          </a:endParaRPr>
        </a:p>
      </dsp:txBody>
      <dsp:txXfrm>
        <a:off x="4409801" y="1009632"/>
        <a:ext cx="1710883" cy="1508301"/>
      </dsp:txXfrm>
    </dsp:sp>
    <dsp:sp modelId="{DC2C18E0-A8B7-431B-9F90-885E4B4A426B}">
      <dsp:nvSpPr>
        <dsp:cNvPr id="0" name=""/>
        <dsp:cNvSpPr/>
      </dsp:nvSpPr>
      <dsp:spPr>
        <a:xfrm>
          <a:off x="5798267" y="213643"/>
          <a:ext cx="324661" cy="32466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795283-61C8-4927-864F-77B9DAB72824}">
      <dsp:nvSpPr>
        <dsp:cNvPr id="0" name=""/>
        <dsp:cNvSpPr/>
      </dsp:nvSpPr>
      <dsp:spPr>
        <a:xfrm rot="5400000">
          <a:off x="6699903" y="-167288"/>
          <a:ext cx="1145422" cy="190595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B82E22-B053-4E92-876B-DF794DB4385B}">
      <dsp:nvSpPr>
        <dsp:cNvPr id="0" name=""/>
        <dsp:cNvSpPr/>
      </dsp:nvSpPr>
      <dsp:spPr>
        <a:xfrm>
          <a:off x="6508704" y="402181"/>
          <a:ext cx="1720708" cy="15083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500" kern="1200" dirty="0"/>
        </a:p>
      </dsp:txBody>
      <dsp:txXfrm>
        <a:off x="6508704" y="402181"/>
        <a:ext cx="1720708" cy="15083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890665" cy="488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62" tIns="44880" rIns="89762" bIns="4488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870" y="0"/>
            <a:ext cx="2890665" cy="488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62" tIns="44880" rIns="89762" bIns="4488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263817"/>
            <a:ext cx="2890665" cy="488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62" tIns="44880" rIns="89762" bIns="4488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870" y="9263817"/>
            <a:ext cx="2890665" cy="488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62" tIns="44880" rIns="89762" bIns="4488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4AD743A2-2536-41EF-8D61-25A105EF403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307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890665" cy="488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62" tIns="44880" rIns="89762" bIns="4488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870" y="0"/>
            <a:ext cx="2890665" cy="488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62" tIns="44880" rIns="89762" bIns="4488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31838"/>
            <a:ext cx="4872038" cy="3654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598" y="4632691"/>
            <a:ext cx="5335893" cy="4389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62" tIns="44880" rIns="89762" bIns="44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263817"/>
            <a:ext cx="2890665" cy="488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62" tIns="44880" rIns="89762" bIns="4488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870" y="9263817"/>
            <a:ext cx="2890665" cy="488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62" tIns="44880" rIns="89762" bIns="4488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1681D366-1AC9-41C6-A555-F9189920BB4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293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D366-1AC9-41C6-A555-F9189920BB43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245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D366-1AC9-41C6-A555-F9189920BB4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321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D366-1AC9-41C6-A555-F9189920BB4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982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D366-1AC9-41C6-A555-F9189920BB4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705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D366-1AC9-41C6-A555-F9189920BB4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868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D366-1AC9-41C6-A555-F9189920BB4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8478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D366-1AC9-41C6-A555-F9189920BB4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7330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D366-1AC9-41C6-A555-F9189920BB43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853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54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en-GB" noProof="0" dirty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83558" y="422108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F248F9BB-1E99-452C-A3EB-65D0E90BBB8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6A476-FF79-4645-A3D9-D763CAD5391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236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F5128-0FDB-4881-A01A-9C601990F60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62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C7F24-A5FE-4CD1-AA71-E8DB60C4059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266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F5A15-382B-45B4-A583-0DA1391190C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25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69B76-3EBA-4E79-B962-2E19E89573B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815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6BA25-F46E-4179-AD61-30C35B64F73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07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DCE09-D3E5-4DE6-891F-426C1253193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858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E5BB7-BD88-486F-80EF-55B30CA48D2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077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FCCB8-85CC-477F-BF32-6AF356F902E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417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6D923-0C4A-4F04-A230-4CFFA7EF5BF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850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Second </a:t>
            </a:r>
            <a:r>
              <a:rPr lang="fr-BE" dirty="0" err="1" smtClean="0"/>
              <a:t>level</a:t>
            </a:r>
            <a:endParaRPr lang="en-GB" dirty="0" smtClean="0"/>
          </a:p>
          <a:p>
            <a:pPr lvl="1"/>
            <a:r>
              <a:rPr lang="en-GB" dirty="0" smtClean="0"/>
              <a:t>Third level</a:t>
            </a:r>
          </a:p>
          <a:p>
            <a:pPr lvl="2"/>
            <a:r>
              <a:rPr lang="en-GB" dirty="0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D5BC760B-D9A6-4310-8B76-CF05A967644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Font typeface="Arial" pitchFamily="34" charset="0"/>
        <a:buNone/>
        <a:defRPr sz="2400" b="1" i="0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0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consilium.europa.eu/doc/document/ST-7942-2019-INIT/en/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alition-s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c.europa.eu/jrc/en/news/commission-makes-it-even-easier-citizens-reuse-all-information-it-publishes-online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osc-portal.eu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etendering.ted.europa.eu/cft/cft-display.html?cftId=5034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ebgate.ec.europa.eu/dashboard/sense/app/f586ea07-ebee-4054-9e0b-328be7de8e7f/sheet/2d7c529c-3e4c-4e67-b40a-0e6d5fb30cba/state/analysis" TargetMode="External"/><Relationship Id="rId2" Type="http://schemas.openxmlformats.org/officeDocument/2006/relationships/hyperlink" Target="https://ec.europa.eu/research/openscience/index.cfm?pg=home&amp;section=monitor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research/openscience/index.cfm" TargetMode="External"/><Relationship Id="rId2" Type="http://schemas.openxmlformats.org/officeDocument/2006/relationships/hyperlink" Target="mailto:RTD-open-access@ec.europa.e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reativecommons.org/licenses/by/4.0/" TargetMode="Externa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EN/TXT/PDF/?uri=CELEX:32018H0790&amp;from=E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immingimpact.eu/" TargetMode="Externa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consilium.europa.eu/doc/document/ST-9526-2016-INIT/en/pdf" TargetMode="External"/><Relationship Id="rId2" Type="http://schemas.openxmlformats.org/officeDocument/2006/relationships/hyperlink" Target="http://data.consilium.europa.eu/doc/document/ST-9360-2015-INIT/en/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.consilium.europa.eu/doc/document/ST-1203-2019-INIT/en/pdf" TargetMode="External"/><Relationship Id="rId5" Type="http://schemas.openxmlformats.org/officeDocument/2006/relationships/hyperlink" Target="http://data.consilium.europa.eu/doc/document/ST-1216-2018-INIT/en/pdf" TargetMode="External"/><Relationship Id="rId4" Type="http://schemas.openxmlformats.org/officeDocument/2006/relationships/hyperlink" Target="https://data.consilium.europa.eu/doc/document/ST-9507-2018-INIT/en/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EN/TXT/?uri=uriserv:OJ.L_.2019.130.01.0092.01.ENG" TargetMode="External"/><Relationship Id="rId2" Type="http://schemas.openxmlformats.org/officeDocument/2006/relationships/hyperlink" Target="https://ec.europa.eu/digital-single-market/en/news/recommendation-access-and-preservation-scientific-informa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ata.consilium.europa.eu/doc/document/PE-28-2019-INIT/en/pd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ernment.nl/documents/reports/2016/04/04/amsterdam-call-for-action-on-open-science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565400"/>
            <a:ext cx="7848872" cy="863600"/>
          </a:xfrm>
        </p:spPr>
        <p:txBody>
          <a:bodyPr>
            <a:noAutofit/>
          </a:bodyPr>
          <a:lstStyle/>
          <a:p>
            <a:r>
              <a:rPr lang="en-GB" sz="4400" dirty="0" smtClean="0"/>
              <a:t>Research &amp; Innovation</a:t>
            </a:r>
            <a:r>
              <a:rPr lang="en-GB" sz="4400" b="0" dirty="0" smtClean="0"/>
              <a:t/>
            </a:r>
            <a:br>
              <a:rPr lang="en-GB" sz="4400" b="0" dirty="0" smtClean="0"/>
            </a:br>
            <a:r>
              <a:rPr lang="en-GB" sz="4400" b="0" dirty="0" smtClean="0"/>
              <a:t>in transformation: a transition towards </a:t>
            </a:r>
            <a:r>
              <a:rPr lang="en-GB" sz="4400" dirty="0"/>
              <a:t>Open Science</a:t>
            </a:r>
            <a:endParaRPr lang="en-GB" sz="4400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3558" y="4437112"/>
            <a:ext cx="8668962" cy="2420888"/>
          </a:xfrm>
        </p:spPr>
        <p:txBody>
          <a:bodyPr/>
          <a:lstStyle/>
          <a:p>
            <a:endParaRPr lang="en-GB" sz="2000" noProof="0" dirty="0" smtClean="0"/>
          </a:p>
          <a:p>
            <a:r>
              <a:rPr lang="en-GB" sz="2400" noProof="0" dirty="0" smtClean="0"/>
              <a:t>Jean-François Dechamp</a:t>
            </a:r>
          </a:p>
          <a:p>
            <a:r>
              <a:rPr lang="en-GB" sz="1800" noProof="0" dirty="0" smtClean="0"/>
              <a:t>European Commission</a:t>
            </a:r>
            <a:r>
              <a:rPr lang="en-GB" sz="1800" b="0" noProof="0" dirty="0" smtClean="0"/>
              <a:t>, Directorate-General for Research &amp; Innovation</a:t>
            </a:r>
          </a:p>
          <a:p>
            <a:endParaRPr lang="en-GB" sz="1000" b="0" dirty="0" smtClean="0"/>
          </a:p>
          <a:p>
            <a:r>
              <a:rPr lang="en-GB" sz="1600" b="0" noProof="0" dirty="0" smtClean="0"/>
              <a:t>9</a:t>
            </a:r>
            <a:r>
              <a:rPr lang="en-GB" sz="1600" b="0" baseline="30000" noProof="0" dirty="0" smtClean="0"/>
              <a:t>th</a:t>
            </a:r>
            <a:r>
              <a:rPr lang="en-GB" sz="1600" b="0" noProof="0" dirty="0" smtClean="0"/>
              <a:t> UNICA Scholarly Communication Seminar</a:t>
            </a:r>
          </a:p>
          <a:p>
            <a:r>
              <a:rPr lang="en-GB" sz="1600" b="0" noProof="0" dirty="0" smtClean="0"/>
              <a:t>14 </a:t>
            </a:r>
            <a:r>
              <a:rPr lang="en-GB" sz="1600" b="0" noProof="0" dirty="0" smtClean="0"/>
              <a:t>October 2019, </a:t>
            </a:r>
            <a:r>
              <a:rPr lang="en-US" sz="1600" b="0" noProof="0" dirty="0" smtClean="0"/>
              <a:t>Vilnius University</a:t>
            </a:r>
            <a:r>
              <a:rPr lang="en-US" sz="1600" b="0" dirty="0" smtClean="0"/>
              <a:t>, </a:t>
            </a:r>
            <a:r>
              <a:rPr lang="en-GB" sz="1600" b="0" noProof="0" dirty="0" smtClean="0"/>
              <a:t>Lithuania</a:t>
            </a:r>
            <a:endParaRPr lang="en-GB" sz="1600" b="0" noProof="0" dirty="0"/>
          </a:p>
        </p:txBody>
      </p:sp>
    </p:spTree>
    <p:extLst>
      <p:ext uri="{BB962C8B-B14F-4D97-AF65-F5344CB8AC3E}">
        <p14:creationId xmlns:p14="http://schemas.microsoft.com/office/powerpoint/2010/main" val="74199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97052"/>
            <a:ext cx="8229600" cy="936625"/>
          </a:xfrm>
        </p:spPr>
        <p:txBody>
          <a:bodyPr/>
          <a:lstStyle/>
          <a:p>
            <a:r>
              <a:rPr lang="en-GB" dirty="0" smtClean="0"/>
              <a:t>The evolution of the EU funding programmes for R&amp;I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3140968"/>
          <a:ext cx="8229600" cy="3687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467544" y="4233858"/>
            <a:ext cx="144016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2008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27784" y="3751703"/>
            <a:ext cx="1368152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2014</a:t>
            </a:r>
          </a:p>
        </p:txBody>
      </p:sp>
      <p:sp>
        <p:nvSpPr>
          <p:cNvPr id="7" name="Rectangle 6"/>
          <p:cNvSpPr/>
          <p:nvPr/>
        </p:nvSpPr>
        <p:spPr>
          <a:xfrm>
            <a:off x="4716016" y="3229878"/>
            <a:ext cx="1405152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2017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20272" y="3541360"/>
            <a:ext cx="1800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b="1" dirty="0" smtClean="0"/>
              <a:t>Horizon Europe</a:t>
            </a:r>
            <a:endParaRPr lang="en-GB" sz="1400" b="1" dirty="0" smtClean="0"/>
          </a:p>
          <a:p>
            <a:pPr lvl="0"/>
            <a:endParaRPr lang="fr-BE" sz="400" dirty="0" smtClean="0"/>
          </a:p>
          <a:p>
            <a:pPr lvl="0"/>
            <a:r>
              <a:rPr lang="fr-BE" sz="1400" dirty="0"/>
              <a:t>OA </a:t>
            </a:r>
            <a:r>
              <a:rPr lang="fr-BE" sz="1400" b="1" dirty="0">
                <a:solidFill>
                  <a:srgbClr val="FF0000"/>
                </a:solidFill>
              </a:rPr>
              <a:t>Mandatory</a:t>
            </a:r>
          </a:p>
          <a:p>
            <a:pPr lvl="0"/>
            <a:r>
              <a:rPr lang="fr-BE" sz="1400" dirty="0"/>
              <a:t>Deposit and open access</a:t>
            </a:r>
          </a:p>
          <a:p>
            <a:pPr lvl="0"/>
            <a:endParaRPr lang="fr-BE" sz="1400" b="1" dirty="0">
              <a:solidFill>
                <a:srgbClr val="FFC000"/>
              </a:solidFill>
            </a:endParaRPr>
          </a:p>
          <a:p>
            <a:pPr lvl="0"/>
            <a:endParaRPr lang="fr-BE" sz="400" b="1" dirty="0">
              <a:solidFill>
                <a:srgbClr val="7030A0"/>
              </a:solidFill>
            </a:endParaRPr>
          </a:p>
          <a:p>
            <a:pPr lvl="0"/>
            <a:r>
              <a:rPr lang="fr-BE" sz="1400" dirty="0"/>
              <a:t>DMP </a:t>
            </a:r>
            <a:r>
              <a:rPr lang="fr-BE" sz="1400" dirty="0" smtClean="0"/>
              <a:t>in line </a:t>
            </a:r>
            <a:r>
              <a:rPr lang="fr-BE" sz="1400" dirty="0" err="1" smtClean="0"/>
              <a:t>with</a:t>
            </a:r>
            <a:r>
              <a:rPr lang="fr-BE" sz="1400" dirty="0" smtClean="0"/>
              <a:t> </a:t>
            </a:r>
            <a:r>
              <a:rPr lang="fr-BE" sz="1400" dirty="0"/>
              <a:t>FAIR </a:t>
            </a:r>
            <a:r>
              <a:rPr lang="fr-BE" sz="1400" b="1" dirty="0" err="1" smtClean="0">
                <a:solidFill>
                  <a:srgbClr val="FF0000"/>
                </a:solidFill>
              </a:rPr>
              <a:t>Mandatory</a:t>
            </a:r>
            <a:endParaRPr lang="fr-BE" sz="1400" b="1" dirty="0">
              <a:solidFill>
                <a:srgbClr val="FF0000"/>
              </a:solidFill>
            </a:endParaRPr>
          </a:p>
          <a:p>
            <a:pPr lvl="0"/>
            <a:endParaRPr lang="fr-BE" sz="400" b="1" dirty="0">
              <a:solidFill>
                <a:srgbClr val="7030A0"/>
              </a:solidFill>
            </a:endParaRPr>
          </a:p>
          <a:p>
            <a:endParaRPr lang="fr-BE" sz="1400" dirty="0" smtClean="0"/>
          </a:p>
          <a:p>
            <a:r>
              <a:rPr lang="fr-BE" sz="1400" dirty="0" smtClean="0"/>
              <a:t>ORD </a:t>
            </a:r>
            <a:r>
              <a:rPr lang="fr-BE" sz="1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by </a:t>
            </a:r>
            <a:r>
              <a:rPr lang="fr-BE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default (exceptions)</a:t>
            </a:r>
          </a:p>
          <a:p>
            <a:endParaRPr lang="fr-BE" sz="14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en-GB" sz="400" dirty="0" smtClean="0"/>
          </a:p>
          <a:p>
            <a:r>
              <a:rPr lang="en-GB" sz="1400" dirty="0" smtClean="0"/>
              <a:t>&amp; Open Science </a:t>
            </a:r>
            <a:r>
              <a:rPr lang="en-GB" sz="1400" b="1" dirty="0" smtClean="0">
                <a:solidFill>
                  <a:srgbClr val="00B0F0"/>
                </a:solidFill>
              </a:rPr>
              <a:t>embedded</a:t>
            </a:r>
            <a:r>
              <a:rPr lang="en-GB" sz="1400" dirty="0" smtClean="0"/>
              <a:t> </a:t>
            </a:r>
            <a:endParaRPr lang="en-GB" sz="1400" dirty="0"/>
          </a:p>
        </p:txBody>
      </p:sp>
      <p:sp>
        <p:nvSpPr>
          <p:cNvPr id="8" name="Rectangle 7"/>
          <p:cNvSpPr/>
          <p:nvPr/>
        </p:nvSpPr>
        <p:spPr>
          <a:xfrm>
            <a:off x="6804248" y="2751311"/>
            <a:ext cx="1584176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2021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787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Science in Horizon Europe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375"/>
            <a:ext cx="8507288" cy="4248993"/>
          </a:xfrm>
        </p:spPr>
        <p:txBody>
          <a:bodyPr/>
          <a:lstStyle/>
          <a:p>
            <a:r>
              <a:rPr lang="en-GB" dirty="0" smtClean="0"/>
              <a:t>Following </a:t>
            </a:r>
            <a:r>
              <a:rPr lang="en-GB" dirty="0" smtClean="0">
                <a:hlinkClick r:id="rId3"/>
              </a:rPr>
              <a:t>common understanding</a:t>
            </a:r>
            <a:r>
              <a:rPr lang="en-GB" dirty="0" smtClean="0"/>
              <a:t> (March 2019), provisions on </a:t>
            </a:r>
            <a:r>
              <a:rPr lang="en-GB" dirty="0"/>
              <a:t>open science to be discussed with Member States early 2020</a:t>
            </a:r>
          </a:p>
          <a:p>
            <a:r>
              <a:rPr lang="en-GB" dirty="0" smtClean="0"/>
              <a:t>Go beyond open access to publications &amp; data</a:t>
            </a:r>
            <a:endParaRPr lang="en-GB" i="1" dirty="0" smtClean="0"/>
          </a:p>
          <a:p>
            <a:pPr lvl="1"/>
            <a:r>
              <a:rPr lang="en-GB" b="0" dirty="0" smtClean="0"/>
              <a:t>Clarify and strengthen OA </a:t>
            </a:r>
            <a:r>
              <a:rPr lang="en-GB" dirty="0" smtClean="0"/>
              <a:t>obligations (e.g. Plan S)</a:t>
            </a:r>
          </a:p>
          <a:p>
            <a:pPr lvl="1"/>
            <a:r>
              <a:rPr lang="en-GB" b="0" dirty="0" smtClean="0"/>
              <a:t>Set obligations towards </a:t>
            </a:r>
            <a:r>
              <a:rPr lang="en-GB" u="sng" dirty="0" smtClean="0"/>
              <a:t>FAIR and open data</a:t>
            </a:r>
            <a:r>
              <a:rPr lang="en-GB" dirty="0" smtClean="0"/>
              <a:t> sharing</a:t>
            </a:r>
            <a:r>
              <a:rPr lang="en-GB" b="0" dirty="0" smtClean="0"/>
              <a:t>, and </a:t>
            </a:r>
            <a:r>
              <a:rPr lang="en-GB" u="sng" dirty="0" smtClean="0"/>
              <a:t>data management</a:t>
            </a:r>
            <a:r>
              <a:rPr lang="en-GB" b="0" dirty="0" smtClean="0"/>
              <a:t>, while complying with IPR rules and exploitation obligations</a:t>
            </a:r>
          </a:p>
          <a:p>
            <a:pPr lvl="1"/>
            <a:r>
              <a:rPr lang="en-GB" b="0" dirty="0" smtClean="0"/>
              <a:t>Encourage OA to </a:t>
            </a:r>
            <a:r>
              <a:rPr lang="en-GB" u="sng" dirty="0" smtClean="0"/>
              <a:t>other research output</a:t>
            </a:r>
          </a:p>
          <a:p>
            <a:pPr lvl="1"/>
            <a:r>
              <a:rPr lang="en-GB" dirty="0" smtClean="0"/>
              <a:t>Stick to the principle ‘As open as possible, as closed as necessary’</a:t>
            </a:r>
          </a:p>
          <a:p>
            <a:endParaRPr lang="en-GB" sz="2000" b="0" dirty="0"/>
          </a:p>
        </p:txBody>
      </p:sp>
    </p:spTree>
    <p:extLst>
      <p:ext uri="{BB962C8B-B14F-4D97-AF65-F5344CB8AC3E}">
        <p14:creationId xmlns:p14="http://schemas.microsoft.com/office/powerpoint/2010/main" val="171537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569200" cy="936625"/>
          </a:xfrm>
        </p:spPr>
        <p:txBody>
          <a:bodyPr/>
          <a:lstStyle/>
          <a:p>
            <a:r>
              <a:rPr lang="en-GB" dirty="0" smtClean="0"/>
              <a:t>Possible scenario for incorporation of </a:t>
            </a:r>
            <a:r>
              <a:rPr lang="en-GB" dirty="0" smtClean="0">
                <a:hlinkClick r:id="rId3"/>
              </a:rPr>
              <a:t>Plan S</a:t>
            </a:r>
            <a:r>
              <a:rPr lang="en-GB" dirty="0" smtClean="0"/>
              <a:t> principles in Horizon Europe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375"/>
            <a:ext cx="8507288" cy="4104977"/>
          </a:xfrm>
        </p:spPr>
        <p:txBody>
          <a:bodyPr/>
          <a:lstStyle/>
          <a:p>
            <a:r>
              <a:rPr lang="en-GB" dirty="0" smtClean="0"/>
              <a:t>Open access via repositories (also when OA publishing) kept but made immediate</a:t>
            </a:r>
            <a:endParaRPr lang="en-GB" b="0" dirty="0" smtClean="0"/>
          </a:p>
          <a:p>
            <a:pPr lvl="1"/>
            <a:r>
              <a:rPr lang="en-GB" dirty="0" smtClean="0"/>
              <a:t>Embargoes not accepted any longer</a:t>
            </a:r>
          </a:p>
          <a:p>
            <a:r>
              <a:rPr lang="en-GB" dirty="0" smtClean="0"/>
              <a:t>Copyright retention and open license asked for</a:t>
            </a:r>
            <a:endParaRPr lang="en-GB" b="0" dirty="0" smtClean="0"/>
          </a:p>
          <a:p>
            <a:pPr lvl="1"/>
            <a:r>
              <a:rPr lang="en-GB" dirty="0" smtClean="0"/>
              <a:t>Copyright retention already in the HE Regulation</a:t>
            </a:r>
          </a:p>
          <a:p>
            <a:pPr lvl="1"/>
            <a:r>
              <a:rPr lang="en-GB" dirty="0" smtClean="0"/>
              <a:t>Open license to be required (in line with </a:t>
            </a:r>
            <a:r>
              <a:rPr lang="en-GB" dirty="0" smtClean="0">
                <a:hlinkClick r:id="rId4"/>
              </a:rPr>
              <a:t>new standard licence </a:t>
            </a:r>
            <a:r>
              <a:rPr lang="en-GB" dirty="0" smtClean="0"/>
              <a:t>adopted by the EC for its own information production)</a:t>
            </a:r>
          </a:p>
          <a:p>
            <a:r>
              <a:rPr lang="en-GB" dirty="0" smtClean="0"/>
              <a:t>Publication in hybrid journals allowed</a:t>
            </a:r>
          </a:p>
          <a:p>
            <a:pPr lvl="1"/>
            <a:r>
              <a:rPr lang="en-GB" dirty="0" smtClean="0"/>
              <a:t>However, costs may not be eligible</a:t>
            </a:r>
            <a:endParaRPr lang="en-GB" b="0" dirty="0" smtClean="0"/>
          </a:p>
          <a:p>
            <a:endParaRPr lang="en-GB" b="0" dirty="0" smtClean="0"/>
          </a:p>
          <a:p>
            <a:endParaRPr lang="en-GB" b="0" dirty="0" smtClean="0"/>
          </a:p>
          <a:p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41182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Proposals for research data in Horizon Europe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375"/>
            <a:ext cx="8507288" cy="3529013"/>
          </a:xfrm>
        </p:spPr>
        <p:txBody>
          <a:bodyPr/>
          <a:lstStyle/>
          <a:p>
            <a:r>
              <a:rPr lang="en-GB" sz="2000" dirty="0" smtClean="0"/>
              <a:t>Mandatory Data Management Plan </a:t>
            </a:r>
          </a:p>
          <a:p>
            <a:pPr lvl="1"/>
            <a:r>
              <a:rPr lang="en-GB" sz="1800" dirty="0" smtClean="0"/>
              <a:t>When there is research data generated, collected, re-used…</a:t>
            </a:r>
          </a:p>
          <a:p>
            <a:r>
              <a:rPr lang="en-GB" sz="2000" dirty="0" smtClean="0"/>
              <a:t>Open by default</a:t>
            </a:r>
          </a:p>
          <a:p>
            <a:pPr lvl="1"/>
            <a:r>
              <a:rPr lang="en-GB" sz="1800" dirty="0" smtClean="0"/>
              <a:t>Unless it cannot be (exceptions should apply)</a:t>
            </a:r>
          </a:p>
          <a:p>
            <a:r>
              <a:rPr lang="en-GB" sz="2000" dirty="0" smtClean="0"/>
              <a:t>Open access/data management disambiguated</a:t>
            </a:r>
          </a:p>
          <a:p>
            <a:pPr lvl="1"/>
            <a:r>
              <a:rPr lang="en-GB" sz="1800" dirty="0" smtClean="0"/>
              <a:t>Different from current situation in Horizon 2020</a:t>
            </a:r>
          </a:p>
          <a:p>
            <a:r>
              <a:rPr lang="en-GB" sz="2000" dirty="0" smtClean="0"/>
              <a:t>FAIR research data</a:t>
            </a:r>
          </a:p>
          <a:p>
            <a:pPr lvl="1"/>
            <a:r>
              <a:rPr lang="en-GB" sz="1800" dirty="0" smtClean="0"/>
              <a:t>Identifiers, trusted repositories, machine-readable licences among other requirements</a:t>
            </a:r>
          </a:p>
          <a:p>
            <a:r>
              <a:rPr lang="en-GB" sz="2000" dirty="0" smtClean="0"/>
              <a:t>Use of European Open Science Cloud</a:t>
            </a:r>
          </a:p>
          <a:p>
            <a:pPr lvl="1"/>
            <a:r>
              <a:rPr lang="en-GB" sz="1800" dirty="0" smtClean="0"/>
              <a:t>For consideration in some Work Programmes</a:t>
            </a:r>
          </a:p>
        </p:txBody>
      </p:sp>
    </p:spTree>
    <p:extLst>
      <p:ext uri="{BB962C8B-B14F-4D97-AF65-F5344CB8AC3E}">
        <p14:creationId xmlns:p14="http://schemas.microsoft.com/office/powerpoint/2010/main" val="274164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European Open Science Cloud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960961"/>
          </a:xfrm>
        </p:spPr>
        <p:txBody>
          <a:bodyPr/>
          <a:lstStyle/>
          <a:p>
            <a:r>
              <a:rPr lang="en-GB" sz="1800" dirty="0" smtClean="0"/>
              <a:t>A trusted and open virtual environment for the scientific community with seamless access to services addressing the whole research data life cycle (</a:t>
            </a:r>
            <a:r>
              <a:rPr lang="en-GB" sz="1800" dirty="0" smtClean="0">
                <a:hlinkClick r:id="rId3"/>
              </a:rPr>
              <a:t>link</a:t>
            </a:r>
            <a:r>
              <a:rPr lang="en-GB" sz="1800" dirty="0" smtClean="0"/>
              <a:t>)</a:t>
            </a:r>
          </a:p>
          <a:p>
            <a:pPr marL="273050" lvl="1" indent="-273050"/>
            <a:r>
              <a:rPr lang="en-GB" sz="1600" dirty="0" smtClean="0"/>
              <a:t>Federating core services</a:t>
            </a:r>
          </a:p>
          <a:p>
            <a:pPr marL="273050" lvl="1" indent="-273050"/>
            <a:r>
              <a:rPr lang="en-GB" sz="1600" dirty="0" smtClean="0"/>
              <a:t>Services to make data FAIR, store them and ensure long-term preservation</a:t>
            </a:r>
          </a:p>
          <a:p>
            <a:pPr marL="273050" lvl="1" indent="-273050"/>
            <a:r>
              <a:rPr lang="en-GB" sz="1600" dirty="0" smtClean="0"/>
              <a:t>Services to find, access, combine, analyse and process data</a:t>
            </a:r>
          </a:p>
          <a:p>
            <a:pPr marL="273050" lvl="1" indent="-273050"/>
            <a:r>
              <a:rPr lang="en-GB" sz="1600" dirty="0" smtClean="0"/>
              <a:t>Protected, personalized work environment</a:t>
            </a:r>
          </a:p>
          <a:p>
            <a:endParaRPr lang="en-GB" sz="1800" dirty="0"/>
          </a:p>
        </p:txBody>
      </p:sp>
      <p:pic>
        <p:nvPicPr>
          <p:cNvPr id="1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222" y="2492375"/>
            <a:ext cx="4036556" cy="3529013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8957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497192" cy="936625"/>
          </a:xfrm>
        </p:spPr>
        <p:txBody>
          <a:bodyPr/>
          <a:lstStyle/>
          <a:p>
            <a:r>
              <a:rPr lang="en-GB" dirty="0" smtClean="0"/>
              <a:t>Open Research Europe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4104977"/>
          </a:xfrm>
        </p:spPr>
        <p:txBody>
          <a:bodyPr/>
          <a:lstStyle/>
          <a:p>
            <a:r>
              <a:rPr lang="en-GB" sz="2000" dirty="0" smtClean="0"/>
              <a:t>The future European Commission’s publishing platform</a:t>
            </a:r>
          </a:p>
          <a:p>
            <a:pPr lvl="1"/>
            <a:r>
              <a:rPr lang="en-GB" sz="1800" u="sng" dirty="0" smtClean="0"/>
              <a:t>Aim</a:t>
            </a:r>
            <a:r>
              <a:rPr lang="en-GB" sz="1800" dirty="0" smtClean="0"/>
              <a:t>: offer Horizon 2020 beneficiaries a free and fast publication possibility for peer reviewed articles &amp; pre-prints</a:t>
            </a:r>
          </a:p>
          <a:p>
            <a:pPr lvl="1"/>
            <a:r>
              <a:rPr lang="en-GB" sz="1800" u="sng" dirty="0" smtClean="0"/>
              <a:t>Plus</a:t>
            </a:r>
            <a:r>
              <a:rPr lang="en-GB" sz="1800" dirty="0" smtClean="0"/>
              <a:t>: improve </a:t>
            </a:r>
            <a:r>
              <a:rPr lang="en-GB" sz="1800" dirty="0"/>
              <a:t>uptake of OA in H2020 </a:t>
            </a:r>
            <a:r>
              <a:rPr lang="en-GB" sz="1800" dirty="0" smtClean="0"/>
              <a:t>(and </a:t>
            </a:r>
            <a:r>
              <a:rPr lang="en-GB" sz="1800" dirty="0"/>
              <a:t>Horizon </a:t>
            </a:r>
            <a:r>
              <a:rPr lang="en-GB" sz="1800" dirty="0" smtClean="0"/>
              <a:t>Europe)</a:t>
            </a:r>
            <a:endParaRPr lang="en-GB" sz="1800" dirty="0"/>
          </a:p>
          <a:p>
            <a:pPr lvl="1"/>
            <a:r>
              <a:rPr lang="en-GB" sz="1800" dirty="0" smtClean="0">
                <a:hlinkClick r:id="rId2"/>
              </a:rPr>
              <a:t>Public </a:t>
            </a:r>
            <a:r>
              <a:rPr lang="en-GB" sz="1800" dirty="0">
                <a:hlinkClick r:id="rId2"/>
              </a:rPr>
              <a:t>procurement </a:t>
            </a:r>
            <a:r>
              <a:rPr lang="en-GB" sz="1800" dirty="0"/>
              <a:t>closed on 9 September 2019 (second call)</a:t>
            </a:r>
            <a:endParaRPr lang="en-GB" dirty="0"/>
          </a:p>
          <a:p>
            <a:pPr lvl="1"/>
            <a:r>
              <a:rPr lang="en-US" sz="1800" b="1" dirty="0" smtClean="0"/>
              <a:t>Tenderers have been </a:t>
            </a:r>
            <a:r>
              <a:rPr lang="en-US" sz="1800" b="1" dirty="0"/>
              <a:t>called to customize an existing publishing infrastructure solution </a:t>
            </a:r>
            <a:r>
              <a:rPr lang="en-US" sz="1800" dirty="0"/>
              <a:t>to the requirements of the European Commission, to develop processes and policies to run the platform as a service, to engage in communication activities for the </a:t>
            </a:r>
            <a:r>
              <a:rPr lang="en-US" sz="1800" dirty="0" smtClean="0"/>
              <a:t>platform </a:t>
            </a:r>
            <a:r>
              <a:rPr lang="en-US" sz="1800" dirty="0"/>
              <a:t>and to run the service and publish articles in the </a:t>
            </a:r>
            <a:r>
              <a:rPr lang="en-US" sz="1800" dirty="0" smtClean="0"/>
              <a:t>platform.</a:t>
            </a:r>
          </a:p>
          <a:p>
            <a:pPr lvl="1"/>
            <a:r>
              <a:rPr lang="en-US" sz="1800" dirty="0" smtClean="0"/>
              <a:t>The </a:t>
            </a:r>
            <a:r>
              <a:rPr lang="en-US" sz="1800" dirty="0"/>
              <a:t>tender is for a framework contract with a duration of 4 years</a:t>
            </a:r>
            <a:r>
              <a:rPr lang="en-US" sz="1800" dirty="0" smtClean="0"/>
              <a:t>.</a:t>
            </a: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333019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Personal thoughts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4032969"/>
          </a:xfrm>
        </p:spPr>
        <p:txBody>
          <a:bodyPr/>
          <a:lstStyle/>
          <a:p>
            <a:r>
              <a:rPr lang="en-GB" dirty="0" smtClean="0"/>
              <a:t>Overall aim</a:t>
            </a:r>
          </a:p>
          <a:p>
            <a:pPr lvl="1"/>
            <a:r>
              <a:rPr lang="en-GB" dirty="0" smtClean="0"/>
              <a:t>kick-starting a </a:t>
            </a:r>
            <a:r>
              <a:rPr lang="en-GB" b="1" dirty="0" smtClean="0"/>
              <a:t>virtuous circle </a:t>
            </a:r>
            <a:r>
              <a:rPr lang="en-GB" dirty="0" smtClean="0"/>
              <a:t>and </a:t>
            </a:r>
            <a:r>
              <a:rPr lang="en-GB" b="1" dirty="0" smtClean="0"/>
              <a:t>change of culture</a:t>
            </a:r>
          </a:p>
          <a:p>
            <a:r>
              <a:rPr lang="en-GB" noProof="0" dirty="0" smtClean="0"/>
              <a:t>Issues</a:t>
            </a:r>
          </a:p>
          <a:p>
            <a:pPr lvl="1"/>
            <a:r>
              <a:rPr lang="en-GB" b="1" dirty="0" smtClean="0"/>
              <a:t>Explanation</a:t>
            </a:r>
            <a:r>
              <a:rPr lang="en-GB" dirty="0" smtClean="0"/>
              <a:t>: paramount</a:t>
            </a:r>
          </a:p>
          <a:p>
            <a:pPr lvl="1"/>
            <a:r>
              <a:rPr lang="en-GB" b="1" dirty="0" smtClean="0"/>
              <a:t>Tools and support: </a:t>
            </a:r>
            <a:r>
              <a:rPr lang="en-GB" dirty="0" smtClean="0"/>
              <a:t>needed</a:t>
            </a:r>
          </a:p>
          <a:p>
            <a:pPr lvl="1"/>
            <a:r>
              <a:rPr lang="en-GB" b="1" noProof="0" dirty="0" smtClean="0"/>
              <a:t>Money:</a:t>
            </a:r>
            <a:r>
              <a:rPr lang="en-GB" noProof="0" dirty="0" smtClean="0"/>
              <a:t> both a bad and a good excuse</a:t>
            </a:r>
          </a:p>
          <a:p>
            <a:pPr lvl="1"/>
            <a:r>
              <a:rPr lang="en-GB" b="1" dirty="0" smtClean="0"/>
              <a:t>Feedback</a:t>
            </a:r>
            <a:r>
              <a:rPr lang="en-GB" dirty="0" smtClean="0"/>
              <a:t>: important</a:t>
            </a:r>
          </a:p>
          <a:p>
            <a:pPr lvl="1"/>
            <a:r>
              <a:rPr lang="en-GB" b="1" dirty="0" smtClean="0"/>
              <a:t>Monitoring</a:t>
            </a:r>
            <a:r>
              <a:rPr lang="en-GB" dirty="0" smtClean="0"/>
              <a:t>: complex (see </a:t>
            </a:r>
            <a:r>
              <a:rPr lang="en-GB" dirty="0" smtClean="0">
                <a:hlinkClick r:id="rId2"/>
              </a:rPr>
              <a:t>Open Science Monitor</a:t>
            </a:r>
            <a:r>
              <a:rPr lang="en-GB" dirty="0" smtClean="0"/>
              <a:t> and </a:t>
            </a:r>
            <a:r>
              <a:rPr lang="en-GB" dirty="0" smtClean="0">
                <a:hlinkClick r:id="rId3"/>
              </a:rPr>
              <a:t>Horizon Dashboard</a:t>
            </a:r>
            <a:r>
              <a:rPr lang="en-GB" dirty="0" smtClean="0"/>
              <a:t>)</a:t>
            </a:r>
          </a:p>
          <a:p>
            <a:pPr lvl="1"/>
            <a:r>
              <a:rPr lang="en-GB" b="1" dirty="0" smtClean="0"/>
              <a:t>Incentives and reward</a:t>
            </a:r>
            <a:r>
              <a:rPr lang="en-GB" dirty="0" smtClean="0"/>
              <a:t>: the key?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056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Issues to watch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375"/>
            <a:ext cx="8363272" cy="3529013"/>
          </a:xfrm>
        </p:spPr>
        <p:txBody>
          <a:bodyPr/>
          <a:lstStyle/>
          <a:p>
            <a:r>
              <a:rPr lang="en-US" sz="1800" dirty="0"/>
              <a:t>A</a:t>
            </a:r>
            <a:r>
              <a:rPr lang="en-US" sz="1800" dirty="0" smtClean="0"/>
              <a:t>part </a:t>
            </a:r>
            <a:r>
              <a:rPr lang="en-US" sz="1800" dirty="0"/>
              <a:t>from a new European </a:t>
            </a:r>
            <a:r>
              <a:rPr lang="en-US" sz="1800" dirty="0" smtClean="0"/>
              <a:t>Commission…</a:t>
            </a:r>
          </a:p>
          <a:p>
            <a:pPr lvl="1"/>
            <a:r>
              <a:rPr lang="en-US" sz="1400" dirty="0" smtClean="0"/>
              <a:t>… and </a:t>
            </a:r>
            <a:r>
              <a:rPr lang="en-US" sz="1400" dirty="0"/>
              <a:t>the </a:t>
            </a:r>
            <a:r>
              <a:rPr lang="en-US" sz="1400" dirty="0" smtClean="0"/>
              <a:t>‘B word’!</a:t>
            </a:r>
            <a:endParaRPr lang="en-GB" sz="1400" dirty="0" smtClean="0"/>
          </a:p>
          <a:p>
            <a:r>
              <a:rPr lang="en-GB" sz="1800" dirty="0" smtClean="0"/>
              <a:t>Legal and regulatory issues in your own country</a:t>
            </a:r>
          </a:p>
          <a:p>
            <a:pPr lvl="1"/>
            <a:r>
              <a:rPr lang="en-GB" sz="1400" dirty="0" smtClean="0"/>
              <a:t>Implementation of </a:t>
            </a:r>
            <a:r>
              <a:rPr lang="en-GB" sz="1400" dirty="0"/>
              <a:t>Copyright </a:t>
            </a:r>
            <a:r>
              <a:rPr lang="en-GB" sz="1400" dirty="0" smtClean="0"/>
              <a:t>Directive (for Text </a:t>
            </a:r>
            <a:r>
              <a:rPr lang="en-GB" sz="1400" dirty="0"/>
              <a:t>and Data </a:t>
            </a:r>
            <a:r>
              <a:rPr lang="en-GB" sz="1400" dirty="0" smtClean="0"/>
              <a:t>Mining), Database Directive, Public Sector Initiative (PSI) Directive</a:t>
            </a:r>
          </a:p>
          <a:p>
            <a:r>
              <a:rPr lang="en-GB" sz="1800" dirty="0" smtClean="0"/>
              <a:t>Evolution of the scholarly communication sector</a:t>
            </a:r>
          </a:p>
          <a:p>
            <a:pPr lvl="1"/>
            <a:r>
              <a:rPr lang="en-GB" sz="1400" dirty="0" smtClean="0"/>
              <a:t>Alternative publishing solutions, publishers’ agreements ('offsetting deals‘) etc.</a:t>
            </a:r>
          </a:p>
          <a:p>
            <a:r>
              <a:rPr lang="en-GB" sz="1800" dirty="0" smtClean="0"/>
              <a:t>Evolution of FAIR data</a:t>
            </a:r>
          </a:p>
          <a:p>
            <a:pPr lvl="1"/>
            <a:r>
              <a:rPr lang="en-GB" sz="1400" dirty="0" smtClean="0"/>
              <a:t>Findable, Accessible, Interoperable and Re-usable</a:t>
            </a:r>
          </a:p>
          <a:p>
            <a:r>
              <a:rPr lang="en-GB" sz="1800" dirty="0" smtClean="0"/>
              <a:t>Skills</a:t>
            </a:r>
          </a:p>
          <a:p>
            <a:pPr lvl="1"/>
            <a:r>
              <a:rPr lang="en-GB" sz="1400" dirty="0" smtClean="0"/>
              <a:t>Access to professional training to develop appropriate skills to fully engage with open science (e.g. research data management)</a:t>
            </a:r>
          </a:p>
          <a:p>
            <a:r>
              <a:rPr lang="en-GB" sz="1800" dirty="0" smtClean="0"/>
              <a:t>Metrics and indicators adapted to Open Science</a:t>
            </a:r>
          </a:p>
          <a:p>
            <a:pPr lvl="1"/>
            <a:r>
              <a:rPr lang="en-GB" sz="1400" dirty="0" smtClean="0"/>
              <a:t>Incentives, acknowledgment and reward are key in a professional career</a:t>
            </a:r>
          </a:p>
          <a:p>
            <a:pPr lvl="1"/>
            <a:r>
              <a:rPr lang="en-GB" sz="1400" dirty="0" smtClean="0"/>
              <a:t>Adapt the rewarding mechanisms to researchers for their sharing</a:t>
            </a:r>
          </a:p>
        </p:txBody>
      </p:sp>
    </p:spTree>
    <p:extLst>
      <p:ext uri="{BB962C8B-B14F-4D97-AF65-F5344CB8AC3E}">
        <p14:creationId xmlns:p14="http://schemas.microsoft.com/office/powerpoint/2010/main" val="90360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GB" noProof="0" dirty="0" smtClean="0"/>
              <a:t>Thank you!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noProof="0" dirty="0" smtClean="0"/>
              <a:t>With Open Science, w</a:t>
            </a:r>
            <a:r>
              <a:rPr lang="en-GB" sz="2400" i="1" noProof="0" dirty="0" smtClean="0"/>
              <a:t>e want to give European researchers and innovators the best conditions to do their job</a:t>
            </a:r>
            <a:r>
              <a:rPr lang="en-GB" i="1" noProof="0" dirty="0" smtClean="0"/>
              <a:t>.</a:t>
            </a:r>
            <a:endParaRPr lang="en-GB" sz="2400" noProof="0" dirty="0" smtClean="0"/>
          </a:p>
          <a:p>
            <a:endParaRPr lang="en-GB" sz="2400" noProof="0" dirty="0" smtClean="0"/>
          </a:p>
          <a:p>
            <a:endParaRPr lang="en-GB" sz="2000" noProof="0" dirty="0" smtClean="0"/>
          </a:p>
          <a:p>
            <a:endParaRPr lang="en-GB" sz="2000" noProof="0" dirty="0" smtClean="0"/>
          </a:p>
          <a:p>
            <a:r>
              <a:rPr lang="en-GB" sz="2000" dirty="0" smtClean="0"/>
              <a:t>Mail: </a:t>
            </a:r>
            <a:r>
              <a:rPr lang="en-GB" sz="1600" dirty="0" smtClean="0">
                <a:hlinkClick r:id="rId2"/>
              </a:rPr>
              <a:t>RTD-open-access@ec.europa.eu</a:t>
            </a:r>
            <a:endParaRPr lang="en-GB" sz="2000" dirty="0" smtClean="0"/>
          </a:p>
          <a:p>
            <a:r>
              <a:rPr lang="en-GB" sz="2000" noProof="0" dirty="0" smtClean="0"/>
              <a:t>Web</a:t>
            </a:r>
            <a:r>
              <a:rPr lang="en-GB" sz="2000" dirty="0"/>
              <a:t>: </a:t>
            </a:r>
            <a:r>
              <a:rPr lang="en-GB" sz="1600" dirty="0" smtClean="0">
                <a:hlinkClick r:id="rId3"/>
              </a:rPr>
              <a:t>ec.europa.eu/research/</a:t>
            </a:r>
            <a:r>
              <a:rPr lang="en-GB" sz="1600" dirty="0" err="1" smtClean="0">
                <a:hlinkClick r:id="rId3"/>
              </a:rPr>
              <a:t>openscience</a:t>
            </a:r>
            <a:r>
              <a:rPr lang="en-GB" sz="1600" dirty="0" smtClean="0">
                <a:hlinkClick r:id="rId3"/>
              </a:rPr>
              <a:t>/  </a:t>
            </a:r>
            <a:endParaRPr lang="en-GB" sz="2400" dirty="0" smtClean="0"/>
          </a:p>
          <a:p>
            <a:endParaRPr lang="en-GB" sz="2400" dirty="0" smtClean="0"/>
          </a:p>
          <a:p>
            <a:pPr marL="108000" indent="0">
              <a:buNone/>
            </a:pPr>
            <a:endParaRPr lang="en-GB" sz="2400" noProof="0" dirty="0"/>
          </a:p>
        </p:txBody>
      </p:sp>
      <p:pic>
        <p:nvPicPr>
          <p:cNvPr id="1026" name="Picture 2" descr="Creative Commons Licen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85085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12082" y="6232667"/>
            <a:ext cx="7658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</a:rPr>
              <a:t>This work is licensed under a 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hlinkClick r:id="rId5"/>
              </a:rPr>
              <a:t>Creative Commons Attribution 4.0 International </a:t>
            </a: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hlinkClick r:id="rId5"/>
              </a:rPr>
              <a:t>License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</a:rPr>
              <a:t>and illustrations are in the public domain (otherwise the origin is mentioned)</a:t>
            </a:r>
          </a:p>
        </p:txBody>
      </p:sp>
    </p:spTree>
    <p:extLst>
      <p:ext uri="{BB962C8B-B14F-4D97-AF65-F5344CB8AC3E}">
        <p14:creationId xmlns:p14="http://schemas.microsoft.com/office/powerpoint/2010/main" val="158437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European Commission in the R&amp;I context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5770984" cy="3888953"/>
          </a:xfrm>
        </p:spPr>
        <p:txBody>
          <a:bodyPr/>
          <a:lstStyle/>
          <a:p>
            <a:r>
              <a:rPr lang="en-GB" sz="2000" dirty="0" smtClean="0"/>
              <a:t>A policy </a:t>
            </a:r>
            <a:r>
              <a:rPr lang="en-GB" sz="2000" dirty="0"/>
              <a:t>maker</a:t>
            </a:r>
          </a:p>
          <a:p>
            <a:pPr lvl="1"/>
            <a:r>
              <a:rPr lang="en-GB" sz="1800" dirty="0"/>
              <a:t>It </a:t>
            </a:r>
            <a:r>
              <a:rPr lang="en-GB" sz="1800" dirty="0" smtClean="0"/>
              <a:t>proposes </a:t>
            </a:r>
            <a:r>
              <a:rPr lang="en-GB" sz="1800" dirty="0"/>
              <a:t>EU </a:t>
            </a:r>
            <a:r>
              <a:rPr lang="en-GB" sz="1800" dirty="0" smtClean="0"/>
              <a:t>legislation and monitors its implementation</a:t>
            </a:r>
          </a:p>
          <a:p>
            <a:pPr lvl="1"/>
            <a:r>
              <a:rPr lang="en-GB" sz="1800" dirty="0" smtClean="0"/>
              <a:t>It works with the European Legislator (European Parliament and Council)</a:t>
            </a:r>
          </a:p>
          <a:p>
            <a:pPr lvl="1"/>
            <a:r>
              <a:rPr lang="en-GB" sz="1800" dirty="0" smtClean="0"/>
              <a:t>It invites </a:t>
            </a:r>
            <a:r>
              <a:rPr lang="en-GB" sz="1800" dirty="0"/>
              <a:t>Member States to act</a:t>
            </a:r>
          </a:p>
          <a:p>
            <a:r>
              <a:rPr lang="en-GB" sz="2000" dirty="0" smtClean="0"/>
              <a:t>A funder</a:t>
            </a:r>
            <a:endParaRPr lang="en-GB" sz="2000" dirty="0"/>
          </a:p>
          <a:p>
            <a:pPr lvl="1"/>
            <a:r>
              <a:rPr lang="en-GB" sz="1800" dirty="0"/>
              <a:t>It sets its own </a:t>
            </a:r>
            <a:r>
              <a:rPr lang="en-GB" sz="1800" dirty="0" smtClean="0"/>
              <a:t>rules </a:t>
            </a:r>
            <a:r>
              <a:rPr lang="en-GB" sz="1800" dirty="0"/>
              <a:t>for EC-funded </a:t>
            </a:r>
            <a:r>
              <a:rPr lang="en-GB" sz="1800" dirty="0" smtClean="0"/>
              <a:t>scientific research and innovation</a:t>
            </a:r>
            <a:endParaRPr lang="en-GB" sz="1800" dirty="0"/>
          </a:p>
          <a:p>
            <a:r>
              <a:rPr lang="en-GB" sz="2000" dirty="0" smtClean="0"/>
              <a:t>A capacity </a:t>
            </a:r>
            <a:r>
              <a:rPr lang="en-GB" sz="2000" dirty="0"/>
              <a:t>builder</a:t>
            </a:r>
          </a:p>
          <a:p>
            <a:pPr lvl="1"/>
            <a:r>
              <a:rPr lang="en-GB" sz="1800" dirty="0"/>
              <a:t>It </a:t>
            </a:r>
            <a:r>
              <a:rPr lang="en-GB" sz="1800" dirty="0" smtClean="0"/>
              <a:t>has research facilities (Joint Research Centre) and funds infrastructure </a:t>
            </a:r>
            <a:r>
              <a:rPr lang="en-GB" sz="1800" dirty="0"/>
              <a:t>that support </a:t>
            </a:r>
            <a:r>
              <a:rPr lang="en-GB" sz="1800" dirty="0" smtClean="0"/>
              <a:t>EC/EU </a:t>
            </a:r>
            <a:r>
              <a:rPr lang="en-GB" sz="1800" dirty="0"/>
              <a:t>policy</a:t>
            </a:r>
          </a:p>
          <a:p>
            <a:endParaRPr lang="en-GB" sz="2400" dirty="0"/>
          </a:p>
        </p:txBody>
      </p:sp>
      <p:pic>
        <p:nvPicPr>
          <p:cNvPr id="7" name="Picture 1" descr="C:\Users\DECHADE\AppData\Local\Microsoft\Windows\Temporary Internet Files\Content.IE5\HQMMYDMQ\P024204004001-87093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852936"/>
            <a:ext cx="2065713" cy="309649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51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describe Open Science?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330824" cy="4365625"/>
          </a:xfrm>
        </p:spPr>
        <p:txBody>
          <a:bodyPr/>
          <a:lstStyle/>
          <a:p>
            <a:r>
              <a:rPr lang="en-GB" sz="2000" dirty="0" smtClean="0"/>
              <a:t>Many definitions e.g.</a:t>
            </a:r>
          </a:p>
          <a:p>
            <a:pPr lvl="1"/>
            <a:r>
              <a:rPr lang="en-GB" sz="1800" dirty="0" smtClean="0"/>
              <a:t>‘Open science refers to a new approach to the scientific process based on cooperative work and new ways of disseminating knowledge, improving accessibility to and re-usability of research outputs by using digital technologies and new collaborative tools.’ (</a:t>
            </a:r>
            <a:r>
              <a:rPr lang="en-GB" sz="1800" dirty="0" smtClean="0">
                <a:hlinkClick r:id="rId3"/>
              </a:rPr>
              <a:t>source</a:t>
            </a:r>
            <a:r>
              <a:rPr lang="en-GB" sz="1800" dirty="0" smtClean="0"/>
              <a:t>)  </a:t>
            </a:r>
          </a:p>
          <a:p>
            <a:r>
              <a:rPr lang="en-GB" sz="2000" dirty="0" smtClean="0"/>
              <a:t>Or maybe is it… </a:t>
            </a:r>
            <a:r>
              <a:rPr lang="en-GB" sz="2000" b="1" i="1" dirty="0" smtClean="0"/>
              <a:t>Just science done right?</a:t>
            </a:r>
          </a:p>
          <a:p>
            <a:endParaRPr lang="en-GB" sz="2000" dirty="0"/>
          </a:p>
        </p:txBody>
      </p:sp>
      <p:pic>
        <p:nvPicPr>
          <p:cNvPr id="8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134" y="2852936"/>
            <a:ext cx="3622365" cy="2961283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" name="TextBox 8"/>
          <p:cNvSpPr txBox="1"/>
          <p:nvPr/>
        </p:nvSpPr>
        <p:spPr>
          <a:xfrm>
            <a:off x="6516216" y="5882888"/>
            <a:ext cx="20104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100" dirty="0" smtClean="0">
                <a:solidFill>
                  <a:schemeClr val="bg1">
                    <a:lumMod val="65000"/>
                  </a:schemeClr>
                </a:solidFill>
                <a:hlinkClick r:id="rId5"/>
              </a:rPr>
              <a:t>Source</a:t>
            </a:r>
            <a:r>
              <a:rPr lang="fr-BE" sz="1100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  <a:r>
              <a:rPr lang="fr-BE" sz="1100" dirty="0" err="1" smtClean="0">
                <a:solidFill>
                  <a:schemeClr val="bg1">
                    <a:lumMod val="65000"/>
                  </a:schemeClr>
                </a:solidFill>
              </a:rPr>
              <a:t>Melanie</a:t>
            </a:r>
            <a:r>
              <a:rPr lang="fr-BE" sz="11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BE" sz="1100" dirty="0" err="1" smtClean="0">
                <a:solidFill>
                  <a:schemeClr val="bg1">
                    <a:lumMod val="65000"/>
                  </a:schemeClr>
                </a:solidFill>
              </a:rPr>
              <a:t>Himming</a:t>
            </a:r>
            <a:endParaRPr lang="en-GB" sz="11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517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 we understand openness?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4104977"/>
          </a:xfrm>
        </p:spPr>
        <p:txBody>
          <a:bodyPr/>
          <a:lstStyle/>
          <a:p>
            <a:r>
              <a:rPr lang="en-GB" dirty="0" smtClean="0"/>
              <a:t>Openness as: connecting people and ideas</a:t>
            </a:r>
          </a:p>
          <a:p>
            <a:pPr lvl="1"/>
            <a:r>
              <a:rPr lang="en-GB" dirty="0" smtClean="0"/>
              <a:t>Openness between scientists, between disciplines and communities, between countries, between science and society</a:t>
            </a:r>
          </a:p>
          <a:p>
            <a:pPr lvl="1"/>
            <a:r>
              <a:rPr lang="en-GB" dirty="0" smtClean="0"/>
              <a:t>It </a:t>
            </a:r>
            <a:r>
              <a:rPr lang="en-GB" dirty="0"/>
              <a:t>turns R&amp;I into more inclusive activities, involving a broader range of individuals and stakeholders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dirty="0" smtClean="0"/>
              <a:t>Openness as: aligning incentives and practices in the R&amp;I system</a:t>
            </a:r>
          </a:p>
          <a:p>
            <a:pPr lvl="1"/>
            <a:r>
              <a:rPr lang="en-GB" dirty="0" smtClean="0"/>
              <a:t>This comes with rights, </a:t>
            </a:r>
            <a:r>
              <a:rPr lang="en-GB" dirty="0"/>
              <a:t>obligations</a:t>
            </a:r>
            <a:r>
              <a:rPr lang="en-GB" dirty="0" smtClean="0"/>
              <a:t> and </a:t>
            </a:r>
            <a:r>
              <a:rPr lang="en-GB" dirty="0"/>
              <a:t>values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250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748712" cy="936625"/>
          </a:xfrm>
        </p:spPr>
        <p:txBody>
          <a:bodyPr/>
          <a:lstStyle/>
          <a:p>
            <a:r>
              <a:rPr lang="en-GB" dirty="0" smtClean="0"/>
              <a:t>Why is Open Science important to us?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It is good for science: </a:t>
            </a:r>
            <a:r>
              <a:rPr lang="en-GB" sz="2000" b="0" dirty="0" smtClean="0"/>
              <a:t>efficiency, verifiability, reproducibility, transparency, inter-</a:t>
            </a:r>
            <a:r>
              <a:rPr lang="en-GB" sz="2000" b="0" dirty="0" err="1" smtClean="0"/>
              <a:t>disciplinarity</a:t>
            </a:r>
            <a:endParaRPr lang="en-GB" sz="2000" b="0" dirty="0" smtClean="0"/>
          </a:p>
          <a:p>
            <a:endParaRPr lang="en-GB" sz="500" b="0" dirty="0" smtClean="0"/>
          </a:p>
          <a:p>
            <a:r>
              <a:rPr lang="en-GB" sz="2000" dirty="0" smtClean="0"/>
              <a:t>It is good for the economy: </a:t>
            </a:r>
            <a:r>
              <a:rPr lang="en-GB" sz="2000" b="0" dirty="0" smtClean="0"/>
              <a:t>access to and re-use of scientific information by industry, innovation</a:t>
            </a:r>
          </a:p>
          <a:p>
            <a:endParaRPr lang="en-GB" sz="500" b="0" dirty="0" smtClean="0"/>
          </a:p>
          <a:p>
            <a:r>
              <a:rPr lang="en-GB" sz="2000" dirty="0" smtClean="0"/>
              <a:t>It is good for society: </a:t>
            </a:r>
            <a:r>
              <a:rPr lang="en-GB" sz="2000" b="0" dirty="0" smtClean="0"/>
              <a:t>broader, faster, transparent &amp; equal access for citizens, increased societal impact of science and research</a:t>
            </a:r>
          </a:p>
          <a:p>
            <a:endParaRPr lang="en-GB" sz="500" b="0" dirty="0" smtClean="0"/>
          </a:p>
          <a:p>
            <a:r>
              <a:rPr lang="en-GB" sz="2000" b="0" dirty="0" smtClean="0"/>
              <a:t>Most importantly: </a:t>
            </a:r>
            <a:r>
              <a:rPr lang="en-GB" sz="2000" dirty="0" smtClean="0"/>
              <a:t>Open Science is irreversible and is not happening in isolation</a:t>
            </a:r>
            <a:endParaRPr lang="en-GB" sz="2000" b="0" dirty="0" smtClean="0"/>
          </a:p>
          <a:p>
            <a:endParaRPr lang="en-GB" sz="2000" b="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2934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Science in political agendas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4104977"/>
          </a:xfrm>
        </p:spPr>
        <p:txBody>
          <a:bodyPr/>
          <a:lstStyle/>
          <a:p>
            <a:r>
              <a:rPr lang="en-GB" sz="2000" dirty="0" smtClean="0"/>
              <a:t>A growing number of EU Member States put openness in the core of their vision, plans or activities for R&amp;I</a:t>
            </a:r>
          </a:p>
          <a:p>
            <a:pPr lvl="1"/>
            <a:r>
              <a:rPr lang="en-GB" sz="1800" dirty="0" smtClean="0"/>
              <a:t>As research librarians, be </a:t>
            </a:r>
            <a:r>
              <a:rPr lang="en-GB" sz="1800" dirty="0"/>
              <a:t>a part of it!</a:t>
            </a:r>
          </a:p>
          <a:p>
            <a:r>
              <a:rPr lang="en-GB" sz="2000" dirty="0" smtClean="0"/>
              <a:t>Openness is at the core of the EU policy for science</a:t>
            </a:r>
          </a:p>
          <a:p>
            <a:pPr lvl="1"/>
            <a:r>
              <a:rPr lang="en-GB" sz="1800" dirty="0" smtClean="0"/>
              <a:t>We do not want some of EU Member States or European regions to be left behind</a:t>
            </a:r>
          </a:p>
          <a:p>
            <a:pPr lvl="1"/>
            <a:r>
              <a:rPr lang="en-GB" sz="1800" dirty="0" smtClean="0"/>
              <a:t>We want to reinforce the standing of all our universities, research centres and innovative companies</a:t>
            </a:r>
          </a:p>
          <a:p>
            <a:r>
              <a:rPr lang="en-GB" sz="2000" dirty="0"/>
              <a:t>Open Science does not work in </a:t>
            </a:r>
            <a:r>
              <a:rPr lang="en-GB" sz="2000" dirty="0" smtClean="0"/>
              <a:t>isolation</a:t>
            </a:r>
          </a:p>
          <a:p>
            <a:pPr lvl="1"/>
            <a:r>
              <a:rPr lang="en-GB" sz="1800" dirty="0"/>
              <a:t>It needs international collaboration</a:t>
            </a:r>
          </a:p>
        </p:txBody>
      </p:sp>
    </p:spTree>
    <p:extLst>
      <p:ext uri="{BB962C8B-B14F-4D97-AF65-F5344CB8AC3E}">
        <p14:creationId xmlns:p14="http://schemas.microsoft.com/office/powerpoint/2010/main" val="131742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425184" cy="936625"/>
          </a:xfrm>
        </p:spPr>
        <p:txBody>
          <a:bodyPr/>
          <a:lstStyle/>
          <a:p>
            <a:r>
              <a:rPr lang="fr-BE" dirty="0" smtClean="0"/>
              <a:t>Open Science and EU </a:t>
            </a:r>
            <a:r>
              <a:rPr lang="fr-BE" dirty="0" err="1" smtClean="0"/>
              <a:t>Member</a:t>
            </a:r>
            <a:r>
              <a:rPr lang="fr-BE" dirty="0" smtClean="0"/>
              <a:t> States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4176985"/>
          </a:xfrm>
        </p:spPr>
        <p:txBody>
          <a:bodyPr/>
          <a:lstStyle/>
          <a:p>
            <a:r>
              <a:rPr lang="en-US" dirty="0" smtClean="0"/>
              <a:t>In short: your country agreed with moving forward with Open Science</a:t>
            </a:r>
          </a:p>
          <a:p>
            <a:pPr lvl="1"/>
            <a:r>
              <a:rPr lang="en-US" sz="1800" dirty="0" smtClean="0"/>
              <a:t>Council </a:t>
            </a:r>
            <a:r>
              <a:rPr lang="en-US" sz="1800" dirty="0"/>
              <a:t>conclusions on </a:t>
            </a:r>
            <a:r>
              <a:rPr lang="en-US" sz="1800" dirty="0">
                <a:hlinkClick r:id="rId2"/>
              </a:rPr>
              <a:t>open, data-intensive and networked research </a:t>
            </a:r>
            <a:r>
              <a:rPr lang="en-US" sz="1800" dirty="0"/>
              <a:t>as a driver for faster and wider innovation </a:t>
            </a:r>
            <a:r>
              <a:rPr lang="en-US" sz="1800" dirty="0" smtClean="0"/>
              <a:t>(2015)</a:t>
            </a:r>
          </a:p>
          <a:p>
            <a:pPr lvl="1"/>
            <a:r>
              <a:rPr lang="en-US" sz="1800" dirty="0" smtClean="0"/>
              <a:t>Council </a:t>
            </a:r>
            <a:r>
              <a:rPr lang="en-US" sz="1800" dirty="0"/>
              <a:t>conclusions on the </a:t>
            </a:r>
            <a:r>
              <a:rPr lang="en-US" sz="1800" dirty="0">
                <a:hlinkClick r:id="rId3"/>
              </a:rPr>
              <a:t>transition towards an Open Science system </a:t>
            </a:r>
            <a:r>
              <a:rPr lang="en-US" sz="1800" dirty="0" smtClean="0"/>
              <a:t>(2016)</a:t>
            </a:r>
          </a:p>
          <a:p>
            <a:pPr lvl="1"/>
            <a:r>
              <a:rPr lang="en-US" sz="1800" dirty="0" smtClean="0"/>
              <a:t>Council </a:t>
            </a:r>
            <a:r>
              <a:rPr lang="en-US" sz="1800" dirty="0"/>
              <a:t>conclusions on </a:t>
            </a:r>
            <a:r>
              <a:rPr lang="en-US" sz="1800" dirty="0">
                <a:hlinkClick r:id="rId4"/>
              </a:rPr>
              <a:t>accelerating knowledge circulation</a:t>
            </a:r>
            <a:r>
              <a:rPr lang="en-US" sz="1800" dirty="0"/>
              <a:t> in the EU </a:t>
            </a:r>
            <a:r>
              <a:rPr lang="en-US" sz="1800" dirty="0" smtClean="0"/>
              <a:t>(2018)</a:t>
            </a:r>
          </a:p>
          <a:p>
            <a:pPr lvl="1"/>
            <a:r>
              <a:rPr lang="en-US" sz="1800" dirty="0" smtClean="0"/>
              <a:t>ERAC </a:t>
            </a:r>
            <a:r>
              <a:rPr lang="en-US" sz="1800" dirty="0"/>
              <a:t>WG recommendations on </a:t>
            </a:r>
            <a:r>
              <a:rPr lang="en-US" sz="1800" dirty="0">
                <a:hlinkClick r:id="rId5"/>
              </a:rPr>
              <a:t>open science </a:t>
            </a:r>
            <a:r>
              <a:rPr lang="en-US" sz="1800" dirty="0"/>
              <a:t>(</a:t>
            </a:r>
            <a:r>
              <a:rPr lang="en-US" sz="1800" dirty="0" smtClean="0"/>
              <a:t>2018)</a:t>
            </a:r>
          </a:p>
          <a:p>
            <a:pPr lvl="1"/>
            <a:r>
              <a:rPr lang="en-US" sz="1800" dirty="0" smtClean="0"/>
              <a:t>ERAC </a:t>
            </a:r>
            <a:r>
              <a:rPr lang="en-US" sz="1800" dirty="0"/>
              <a:t>WG opinion on </a:t>
            </a:r>
            <a:r>
              <a:rPr lang="en-US" sz="1800" dirty="0">
                <a:hlinkClick r:id="rId6"/>
              </a:rPr>
              <a:t>open innovation </a:t>
            </a:r>
            <a:r>
              <a:rPr lang="en-US" sz="1800" dirty="0" smtClean="0"/>
              <a:t>(2019)</a:t>
            </a:r>
            <a:endParaRPr lang="fr-BE" sz="1800" dirty="0"/>
          </a:p>
        </p:txBody>
      </p:sp>
    </p:spTree>
    <p:extLst>
      <p:ext uri="{BB962C8B-B14F-4D97-AF65-F5344CB8AC3E}">
        <p14:creationId xmlns:p14="http://schemas.microsoft.com/office/powerpoint/2010/main" val="397055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Science in the EU legislation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4032969"/>
          </a:xfrm>
        </p:spPr>
        <p:txBody>
          <a:bodyPr/>
          <a:lstStyle/>
          <a:p>
            <a:r>
              <a:rPr lang="en-GB" dirty="0" smtClean="0"/>
              <a:t>In short: your country modifies its legislation</a:t>
            </a:r>
          </a:p>
          <a:p>
            <a:pPr lvl="1"/>
            <a:r>
              <a:rPr lang="en-GB" sz="1800" dirty="0" smtClean="0"/>
              <a:t>Revision of the </a:t>
            </a:r>
            <a:r>
              <a:rPr lang="en-GB" sz="1800" b="1" dirty="0" smtClean="0">
                <a:hlinkClick r:id="rId2"/>
              </a:rPr>
              <a:t>Recommendations on access to and preservation of scientific information</a:t>
            </a:r>
            <a:r>
              <a:rPr lang="en-GB" sz="1800" b="1" dirty="0" smtClean="0"/>
              <a:t> </a:t>
            </a:r>
            <a:r>
              <a:rPr lang="en-GB" sz="1800" dirty="0" smtClean="0"/>
              <a:t>(2018): sets the landscape for OS with a view to tackle disparities and also covers infrastructure, metrics, rewards, skills…</a:t>
            </a:r>
          </a:p>
          <a:p>
            <a:pPr lvl="1"/>
            <a:r>
              <a:rPr lang="en-GB" sz="1800" dirty="0" smtClean="0"/>
              <a:t>Revision of the </a:t>
            </a:r>
            <a:r>
              <a:rPr lang="en-GB" sz="1800" b="1" dirty="0" smtClean="0">
                <a:hlinkClick r:id="rId3"/>
              </a:rPr>
              <a:t>EU Copyright Directive</a:t>
            </a:r>
            <a:r>
              <a:rPr lang="en-GB" sz="1800" b="1" dirty="0" smtClean="0"/>
              <a:t> </a:t>
            </a:r>
            <a:r>
              <a:rPr lang="en-GB" sz="1800" dirty="0" smtClean="0"/>
              <a:t>(2018): provides for an exception for research organisations to carry out TDM</a:t>
            </a:r>
          </a:p>
          <a:p>
            <a:pPr lvl="1"/>
            <a:r>
              <a:rPr lang="en-GB" sz="1800" dirty="0" smtClean="0"/>
              <a:t>Revision of the </a:t>
            </a:r>
            <a:r>
              <a:rPr lang="en-GB" sz="1800" b="1" dirty="0" smtClean="0">
                <a:hlinkClick r:id="rId4"/>
              </a:rPr>
              <a:t>Open data and the re-use of public sector information Directive</a:t>
            </a:r>
            <a:r>
              <a:rPr lang="en-GB" sz="1800" b="1" dirty="0" smtClean="0"/>
              <a:t> </a:t>
            </a:r>
            <a:r>
              <a:rPr lang="en-GB" sz="1800" dirty="0" smtClean="0"/>
              <a:t>(2018): asks </a:t>
            </a:r>
            <a:r>
              <a:rPr lang="en-US" sz="1800" dirty="0" smtClean="0"/>
              <a:t>Member </a:t>
            </a:r>
            <a:r>
              <a:rPr lang="en-US" sz="1800" dirty="0"/>
              <a:t>States </a:t>
            </a:r>
            <a:r>
              <a:rPr lang="en-US" sz="1800" dirty="0" smtClean="0"/>
              <a:t>to </a:t>
            </a:r>
            <a:r>
              <a:rPr lang="en-US" sz="1800" dirty="0"/>
              <a:t>develop </a:t>
            </a:r>
            <a:r>
              <a:rPr lang="en-US" sz="1800" dirty="0" smtClean="0"/>
              <a:t>OA policies </a:t>
            </a:r>
            <a:r>
              <a:rPr lang="en-US" sz="1800" dirty="0"/>
              <a:t>for research </a:t>
            </a:r>
            <a:r>
              <a:rPr lang="en-US" sz="1800" dirty="0" smtClean="0"/>
              <a:t>data and that commercial </a:t>
            </a:r>
            <a:r>
              <a:rPr lang="en-US" sz="1800" dirty="0"/>
              <a:t>and non-commercial </a:t>
            </a:r>
            <a:r>
              <a:rPr lang="en-US" sz="1800" dirty="0" smtClean="0"/>
              <a:t>re-use </a:t>
            </a:r>
            <a:r>
              <a:rPr lang="en-US" sz="1800" dirty="0"/>
              <a:t>must be allowed for research data that is publicly available in </a:t>
            </a:r>
            <a:r>
              <a:rPr lang="en-US" sz="1800" dirty="0" smtClean="0"/>
              <a:t>repositories; it also enshrines </a:t>
            </a:r>
            <a:r>
              <a:rPr lang="en-GB" sz="1800" dirty="0" smtClean="0"/>
              <a:t>‘As open as possible, as closed as necessary’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01090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641208" cy="936625"/>
          </a:xfrm>
        </p:spPr>
        <p:txBody>
          <a:bodyPr/>
          <a:lstStyle/>
          <a:p>
            <a:r>
              <a:rPr lang="en-GB" dirty="0" smtClean="0"/>
              <a:t>8 policy priorities for Open Science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sz="1800" dirty="0" smtClean="0"/>
              <a:t>Use and management of research results</a:t>
            </a:r>
            <a:endParaRPr lang="en-GB" sz="1800" b="0" dirty="0" smtClean="0"/>
          </a:p>
          <a:p>
            <a:r>
              <a:rPr lang="en-GB" sz="1400" dirty="0" smtClean="0"/>
              <a:t>1. FAIR data</a:t>
            </a:r>
            <a:r>
              <a:rPr lang="en-GB" sz="1400" b="0" dirty="0" smtClean="0"/>
              <a:t>:  FAIR data sharing is the default for funding scientific research</a:t>
            </a:r>
          </a:p>
          <a:p>
            <a:r>
              <a:rPr lang="en-GB" sz="1400" dirty="0" smtClean="0"/>
              <a:t>2. European Open Science Cloud</a:t>
            </a:r>
            <a:r>
              <a:rPr lang="en-GB" sz="1400" b="0" dirty="0" smtClean="0"/>
              <a:t>: all EU researchers are able to deposit, access and analyse European scientific data through EOSC, without leaving their desk</a:t>
            </a:r>
          </a:p>
          <a:p>
            <a:r>
              <a:rPr lang="en-GB" sz="1400" dirty="0" smtClean="0"/>
              <a:t>3. Indicators</a:t>
            </a:r>
            <a:r>
              <a:rPr lang="en-GB" sz="1400" b="0" dirty="0" smtClean="0"/>
              <a:t>: alternative metrics (next generation metrics) complement conventional indicators for research quality and impact (e.g. JIF and citations)</a:t>
            </a:r>
          </a:p>
          <a:p>
            <a:r>
              <a:rPr lang="en-GB" sz="1400" dirty="0" smtClean="0"/>
              <a:t>4. Future of scholarly communication</a:t>
            </a:r>
            <a:r>
              <a:rPr lang="en-GB" sz="1400" b="0" dirty="0" smtClean="0"/>
              <a:t>: all peer reviewed scientific publications are freely accessible and early sharing of different kinds of research outputs is encouraged</a:t>
            </a:r>
          </a:p>
          <a:p>
            <a:endParaRPr lang="en-GB" sz="1400" b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244280" cy="4032845"/>
          </a:xfrm>
        </p:spPr>
        <p:txBody>
          <a:bodyPr/>
          <a:lstStyle/>
          <a:p>
            <a:r>
              <a:rPr lang="en-GB" sz="1800" dirty="0" smtClean="0"/>
              <a:t>Alignment of research partners</a:t>
            </a:r>
          </a:p>
          <a:p>
            <a:endParaRPr lang="en-GB" sz="1400" dirty="0" smtClean="0"/>
          </a:p>
          <a:p>
            <a:r>
              <a:rPr lang="en-GB" sz="1400" dirty="0" smtClean="0"/>
              <a:t>5. Rewards and incentives</a:t>
            </a:r>
            <a:r>
              <a:rPr lang="en-GB" sz="1400" b="0" dirty="0" smtClean="0"/>
              <a:t>: the European research career evaluation system fully acknowledges Open Science activities</a:t>
            </a:r>
          </a:p>
          <a:p>
            <a:r>
              <a:rPr lang="en-GB" sz="1400" dirty="0" smtClean="0"/>
              <a:t>6. Research Integrity</a:t>
            </a:r>
            <a:r>
              <a:rPr lang="en-GB" sz="1400" b="0" dirty="0" smtClean="0"/>
              <a:t>: all publicly funded research in the EU adheres to commonly agreed Open Science standards of research integrity</a:t>
            </a:r>
          </a:p>
          <a:p>
            <a:r>
              <a:rPr lang="en-GB" sz="1400" dirty="0" smtClean="0"/>
              <a:t>7. Skills and education:</a:t>
            </a:r>
            <a:r>
              <a:rPr lang="en-GB" sz="1400" b="0" dirty="0" smtClean="0"/>
              <a:t> all scientists in Europe have the necessary skills and support to apply Open Science research routines and practices</a:t>
            </a:r>
          </a:p>
          <a:p>
            <a:r>
              <a:rPr lang="en-GB" sz="1400" dirty="0" smtClean="0"/>
              <a:t>8. Citizen Science</a:t>
            </a:r>
            <a:r>
              <a:rPr lang="en-GB" sz="1400" b="0" dirty="0" smtClean="0"/>
              <a:t>: citizens significantly contribute and are recognised as valid knowledge producers of science</a:t>
            </a:r>
          </a:p>
          <a:p>
            <a:endParaRPr lang="en-GB" sz="1600" b="0" dirty="0"/>
          </a:p>
        </p:txBody>
      </p:sp>
      <p:sp>
        <p:nvSpPr>
          <p:cNvPr id="5" name="TextBox 4"/>
          <p:cNvSpPr txBox="1"/>
          <p:nvPr/>
        </p:nvSpPr>
        <p:spPr>
          <a:xfrm>
            <a:off x="459184" y="6525220"/>
            <a:ext cx="66319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100" dirty="0" smtClean="0">
                <a:solidFill>
                  <a:schemeClr val="bg1">
                    <a:lumMod val="65000"/>
                  </a:schemeClr>
                </a:solidFill>
                <a:hlinkClick r:id="rId2"/>
              </a:rPr>
              <a:t>Pointer</a:t>
            </a:r>
            <a:r>
              <a:rPr lang="fr-BE" sz="1100" dirty="0" smtClean="0">
                <a:solidFill>
                  <a:schemeClr val="bg1">
                    <a:lumMod val="65000"/>
                  </a:schemeClr>
                </a:solidFill>
              </a:rPr>
              <a:t>: Amsterdam Call for Action on OS (</a:t>
            </a:r>
            <a:r>
              <a:rPr lang="fr-BE" sz="1100" dirty="0" err="1" smtClean="0">
                <a:solidFill>
                  <a:schemeClr val="bg1">
                    <a:lumMod val="65000"/>
                  </a:schemeClr>
                </a:solidFill>
              </a:rPr>
              <a:t>policy</a:t>
            </a:r>
            <a:r>
              <a:rPr lang="fr-BE" sz="11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BE" sz="1100" dirty="0" err="1" smtClean="0">
                <a:solidFill>
                  <a:schemeClr val="bg1">
                    <a:lumMod val="65000"/>
                  </a:schemeClr>
                </a:solidFill>
              </a:rPr>
              <a:t>priorities</a:t>
            </a:r>
            <a:r>
              <a:rPr lang="fr-BE" sz="11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BE" sz="1100" dirty="0" err="1" smtClean="0">
                <a:solidFill>
                  <a:schemeClr val="bg1">
                    <a:lumMod val="65000"/>
                  </a:schemeClr>
                </a:solidFill>
              </a:rPr>
              <a:t>identified</a:t>
            </a:r>
            <a:r>
              <a:rPr lang="fr-BE" sz="11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BE" sz="1100" dirty="0" err="1" smtClean="0">
                <a:solidFill>
                  <a:schemeClr val="bg1">
                    <a:lumMod val="65000"/>
                  </a:schemeClr>
                </a:solidFill>
              </a:rPr>
              <a:t>from</a:t>
            </a:r>
            <a:r>
              <a:rPr lang="fr-BE" sz="1100" dirty="0" smtClean="0">
                <a:solidFill>
                  <a:schemeClr val="bg1">
                    <a:lumMod val="65000"/>
                  </a:schemeClr>
                </a:solidFill>
              </a:rPr>
              <a:t> 12 action items)</a:t>
            </a:r>
            <a:endParaRPr lang="en-GB" sz="11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7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_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7743</TotalTime>
  <Words>1534</Words>
  <Application>Microsoft Office PowerPoint</Application>
  <PresentationFormat>On-screen Show (4:3)</PresentationFormat>
  <Paragraphs>181</Paragraphs>
  <Slides>18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Verdana</vt:lpstr>
      <vt:lpstr>EC_Blank</vt:lpstr>
      <vt:lpstr>Research &amp; Innovation in transformation: a transition towards Open Science</vt:lpstr>
      <vt:lpstr>The European Commission in the R&amp;I context</vt:lpstr>
      <vt:lpstr>How to describe Open Science?</vt:lpstr>
      <vt:lpstr>How do we understand openness?</vt:lpstr>
      <vt:lpstr>Why is Open Science important to us?</vt:lpstr>
      <vt:lpstr>Open Science in political agendas</vt:lpstr>
      <vt:lpstr>Open Science and EU Member States</vt:lpstr>
      <vt:lpstr>Open Science in the EU legislation</vt:lpstr>
      <vt:lpstr>8 policy priorities for Open Science</vt:lpstr>
      <vt:lpstr>The evolution of the EU funding programmes for R&amp;I</vt:lpstr>
      <vt:lpstr>Open Science in Horizon Europe</vt:lpstr>
      <vt:lpstr>Possible scenario for incorporation of Plan S principles in Horizon Europe</vt:lpstr>
      <vt:lpstr>Proposals for research data in Horizon Europe</vt:lpstr>
      <vt:lpstr>European Open Science Cloud</vt:lpstr>
      <vt:lpstr>Open Research Europe</vt:lpstr>
      <vt:lpstr>Personal thoughts</vt:lpstr>
      <vt:lpstr>Issues to watch</vt:lpstr>
      <vt:lpstr>Thank you!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DECHAMP Jean-Francois (RTD)</dc:creator>
  <cp:lastModifiedBy>DECHAMP Jean-Francois (RTD)</cp:lastModifiedBy>
  <cp:revision>560</cp:revision>
  <cp:lastPrinted>2019-06-21T08:09:14Z</cp:lastPrinted>
  <dcterms:created xsi:type="dcterms:W3CDTF">2013-11-05T10:50:17Z</dcterms:created>
  <dcterms:modified xsi:type="dcterms:W3CDTF">2019-10-09T14:46:40Z</dcterms:modified>
</cp:coreProperties>
</file>