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64" r:id="rId4"/>
    <p:sldId id="272" r:id="rId5"/>
    <p:sldId id="271" r:id="rId6"/>
    <p:sldId id="273" r:id="rId7"/>
    <p:sldId id="265" r:id="rId8"/>
    <p:sldId id="257" r:id="rId9"/>
    <p:sldId id="269" r:id="rId10"/>
    <p:sldId id="266" r:id="rId11"/>
    <p:sldId id="274" r:id="rId12"/>
    <p:sldId id="258" r:id="rId13"/>
    <p:sldId id="259" r:id="rId14"/>
    <p:sldId id="262" r:id="rId15"/>
    <p:sldId id="260" r:id="rId16"/>
    <p:sldId id="261" r:id="rId17"/>
    <p:sldId id="277" r:id="rId18"/>
    <p:sldId id="276" r:id="rId19"/>
    <p:sldId id="263" r:id="rId20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9" autoAdjust="0"/>
    <p:restoredTop sz="94660"/>
  </p:normalViewPr>
  <p:slideViewPr>
    <p:cSldViewPr>
      <p:cViewPr>
        <p:scale>
          <a:sx n="80" d="100"/>
          <a:sy n="80" d="100"/>
        </p:scale>
        <p:origin x="-134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4B3412-6E42-4A88-AE60-510EE38C648C}" type="datetimeFigureOut">
              <a:rPr lang="ro-RO" smtClean="0"/>
              <a:pPr/>
              <a:t>29.04.2015</a:t>
            </a:fld>
            <a:endParaRPr lang="ro-R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4B1643-9E6D-468C-A1A3-51DAF6715F8D}" type="slidenum">
              <a:rPr lang="ro-RO" smtClean="0"/>
              <a:pPr/>
              <a:t>‹#›</a:t>
            </a:fld>
            <a:endParaRPr lang="ro-R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33400"/>
            <a:ext cx="7772400" cy="39624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100" i="1" dirty="0" smtClean="0"/>
              <a:t>MOTTO: Education should never be on vacation</a:t>
            </a:r>
            <a:r>
              <a:rPr lang="en-US" sz="6000" i="1" dirty="0" smtClean="0"/>
              <a:t/>
            </a:r>
            <a:br>
              <a:rPr lang="en-US" sz="6000" i="1" dirty="0" smtClean="0"/>
            </a:br>
            <a:r>
              <a:rPr lang="en-US" dirty="0" smtClean="0"/>
              <a:t>Summer/Winter Schools:  </a:t>
            </a:r>
            <a:br>
              <a:rPr lang="en-US" dirty="0" smtClean="0"/>
            </a:br>
            <a:r>
              <a:rPr lang="en-US" dirty="0" smtClean="0"/>
              <a:t>an enriching learning and cultural experience</a:t>
            </a:r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7854696" cy="21336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algn="r"/>
            <a:endParaRPr lang="en-US" sz="3000" dirty="0" smtClean="0">
              <a:solidFill>
                <a:srgbClr val="FFFF00"/>
              </a:solidFill>
            </a:endParaRPr>
          </a:p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Prof. dr. Chang Zhu </a:t>
            </a:r>
          </a:p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&amp;</a:t>
            </a:r>
          </a:p>
          <a:p>
            <a:pPr algn="ctr"/>
            <a:r>
              <a:rPr lang="en-US" sz="3000" dirty="0" err="1" smtClean="0">
                <a:solidFill>
                  <a:srgbClr val="FFFF00"/>
                </a:solidFill>
              </a:rPr>
              <a:t>Aurel</a:t>
            </a:r>
            <a:r>
              <a:rPr lang="en-US" sz="3000" dirty="0" smtClean="0">
                <a:solidFill>
                  <a:srgbClr val="FFFF00"/>
                </a:solidFill>
              </a:rPr>
              <a:t> Damian</a:t>
            </a:r>
          </a:p>
          <a:p>
            <a:pPr algn="ctr"/>
            <a:r>
              <a:rPr lang="en-US" sz="3000" dirty="0" err="1" smtClean="0">
                <a:solidFill>
                  <a:srgbClr val="FFFF00"/>
                </a:solidFill>
              </a:rPr>
              <a:t>Vrije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</a:rPr>
              <a:t>Universiteit</a:t>
            </a:r>
            <a:r>
              <a:rPr lang="en-US" sz="3000" dirty="0" smtClean="0">
                <a:solidFill>
                  <a:srgbClr val="FFFF00"/>
                </a:solidFill>
              </a:rPr>
              <a:t> </a:t>
            </a:r>
            <a:r>
              <a:rPr lang="en-US" sz="3000" dirty="0" err="1" smtClean="0">
                <a:solidFill>
                  <a:srgbClr val="FFFF00"/>
                </a:solidFill>
              </a:rPr>
              <a:t>Brussel</a:t>
            </a:r>
            <a:r>
              <a:rPr lang="en-US" sz="3000" dirty="0" smtClean="0">
                <a:solidFill>
                  <a:srgbClr val="FFFF00"/>
                </a:solidFill>
              </a:rPr>
              <a:t> (VUB)</a:t>
            </a:r>
            <a:endParaRPr lang="ro-RO" sz="3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>
            <a:normAutofit/>
          </a:bodyPr>
          <a:lstStyle/>
          <a:p>
            <a:r>
              <a:rPr lang="en-GB" sz="2800" b="1" i="1" dirty="0" smtClean="0"/>
              <a:t>III. How to design an attractive programme – theoretical considerations</a:t>
            </a:r>
            <a:endParaRPr lang="en-GB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sz="2800" dirty="0" smtClean="0"/>
              <a:t>THE ACTORS</a:t>
            </a:r>
          </a:p>
          <a:p>
            <a:pPr marL="514350" indent="-514350">
              <a:buNone/>
            </a:pPr>
            <a:r>
              <a:rPr lang="en-GB" sz="2400" dirty="0" smtClean="0"/>
              <a:t>The Students</a:t>
            </a:r>
          </a:p>
          <a:p>
            <a:pPr marL="514350" indent="-514350"/>
            <a:r>
              <a:rPr lang="en-GB" sz="2000" dirty="0" smtClean="0"/>
              <a:t>analyze the needs of the students</a:t>
            </a:r>
          </a:p>
          <a:p>
            <a:pPr marL="514350" indent="-514350"/>
            <a:r>
              <a:rPr lang="en-GB" sz="2000" dirty="0" smtClean="0"/>
              <a:t>engage the students – discussions</a:t>
            </a:r>
          </a:p>
          <a:p>
            <a:pPr marL="514350" indent="-514350">
              <a:buNone/>
            </a:pPr>
            <a:r>
              <a:rPr lang="en-GB" sz="2000" dirty="0" smtClean="0"/>
              <a:t>				- group projects, etc.</a:t>
            </a:r>
            <a:endParaRPr lang="en-GB" sz="2800" dirty="0" smtClean="0"/>
          </a:p>
          <a:p>
            <a:pPr marL="514350" indent="-514350">
              <a:buNone/>
            </a:pPr>
            <a:r>
              <a:rPr lang="en-GB" sz="2400" dirty="0" smtClean="0"/>
              <a:t>The Lecturers</a:t>
            </a:r>
          </a:p>
          <a:p>
            <a:pPr marL="514350" indent="-514350"/>
            <a:r>
              <a:rPr lang="en-GB" sz="2000" dirty="0" smtClean="0"/>
              <a:t>check availability, motivation and willingness</a:t>
            </a:r>
          </a:p>
          <a:p>
            <a:pPr marL="514350" indent="-514350"/>
            <a:r>
              <a:rPr lang="en-GB" sz="2000" dirty="0" smtClean="0"/>
              <a:t>stay informed about SS’ s background (cross-cultural awareness)</a:t>
            </a:r>
          </a:p>
          <a:p>
            <a:pPr marL="514350" indent="-514350"/>
            <a:r>
              <a:rPr lang="en-GB" sz="2000" dirty="0" smtClean="0"/>
              <a:t>good communication skills</a:t>
            </a:r>
          </a:p>
          <a:p>
            <a:pPr marL="514350" indent="-514350"/>
            <a:r>
              <a:rPr lang="en-GB" sz="2000" dirty="0" smtClean="0"/>
              <a:t>good rapport with students</a:t>
            </a:r>
          </a:p>
          <a:p>
            <a:pPr marL="514350" indent="-51435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xmlns="" val="304885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57200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</a:t>
            </a:r>
            <a:r>
              <a:rPr lang="en-US" sz="2800" dirty="0" smtClean="0"/>
              <a:t>. THE </a:t>
            </a:r>
            <a:r>
              <a:rPr lang="en-US" sz="2800" dirty="0" smtClean="0"/>
              <a:t>CONTENTS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dirty="0" smtClean="0"/>
              <a:t>Courses</a:t>
            </a:r>
          </a:p>
          <a:p>
            <a:r>
              <a:rPr lang="en-US" sz="2000" dirty="0" smtClean="0"/>
              <a:t>which courses</a:t>
            </a:r>
          </a:p>
          <a:p>
            <a:r>
              <a:rPr lang="en-US" sz="2000" dirty="0" smtClean="0"/>
              <a:t>concise  but relevant  and challenging information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Evaluation</a:t>
            </a:r>
          </a:p>
          <a:p>
            <a:r>
              <a:rPr lang="en-US" sz="2000" dirty="0" smtClean="0"/>
              <a:t>what type (summative)</a:t>
            </a:r>
          </a:p>
          <a:p>
            <a:r>
              <a:rPr lang="en-US" sz="2000" dirty="0" smtClean="0"/>
              <a:t>group projects, portfolios, </a:t>
            </a:r>
            <a:r>
              <a:rPr lang="en-US" sz="2000" dirty="0" smtClean="0"/>
              <a:t>etc</a:t>
            </a:r>
            <a:r>
              <a:rPr lang="en-US" sz="2000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82000" cy="990600"/>
          </a:xfrm>
        </p:spPr>
        <p:txBody>
          <a:bodyPr>
            <a:normAutofit/>
          </a:bodyPr>
          <a:lstStyle/>
          <a:p>
            <a:r>
              <a:rPr lang="en-US" sz="3200" b="1" i="1" dirty="0" smtClean="0"/>
              <a:t>IV. The VUB experience</a:t>
            </a:r>
            <a:endParaRPr lang="ro-RO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 marL="514350" indent="-514350">
              <a:buAutoNum type="alphaUcParenR"/>
            </a:pPr>
            <a:r>
              <a:rPr lang="en-US" dirty="0" smtClean="0"/>
              <a:t>The VUB model</a:t>
            </a:r>
          </a:p>
          <a:p>
            <a:pPr marL="514350" indent="-514350"/>
            <a:r>
              <a:rPr lang="en-US" sz="2000" dirty="0" smtClean="0"/>
              <a:t>mobility</a:t>
            </a:r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>
              <a:buNone/>
            </a:pPr>
            <a:endParaRPr lang="en-US" sz="2000" dirty="0" smtClean="0"/>
          </a:p>
          <a:p>
            <a:pPr marL="514350" indent="-514350"/>
            <a:r>
              <a:rPr lang="en-US" sz="2000" dirty="0" smtClean="0"/>
              <a:t>Main objective of the course: to foster cross-cultural awareness by introducing Chinese students to European values, beliefs, institutions, lifestyle, etc.</a:t>
            </a:r>
          </a:p>
          <a:p>
            <a:pPr marL="514350" indent="-514350"/>
            <a:r>
              <a:rPr lang="en-US" sz="2000" dirty="0" smtClean="0"/>
              <a:t>Main educational approach: “guided cultural immersion” + an interdisciplinary approach to teaching cultural issues</a:t>
            </a:r>
          </a:p>
          <a:p>
            <a:pPr marL="514350" indent="-514350"/>
            <a:r>
              <a:rPr lang="en-US" sz="2000" dirty="0" smtClean="0"/>
              <a:t>Main coordinates: </a:t>
            </a:r>
            <a:r>
              <a:rPr lang="en-US" sz="2000" dirty="0" smtClean="0"/>
              <a:t>face-to-face classroom </a:t>
            </a:r>
            <a:r>
              <a:rPr lang="en-US" sz="2000" dirty="0" smtClean="0"/>
              <a:t>instruction supplemented by cultural and institutional visits and guided tours</a:t>
            </a:r>
          </a:p>
          <a:p>
            <a:pPr marL="514350" indent="-514350"/>
            <a:endParaRPr lang="en-US" sz="20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sz="2000" dirty="0" smtClean="0"/>
          </a:p>
        </p:txBody>
      </p:sp>
      <p:pic>
        <p:nvPicPr>
          <p:cNvPr id="4" name="Picture 3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362200"/>
            <a:ext cx="3817397" cy="1143000"/>
          </a:xfrm>
          <a:prstGeom prst="rect">
            <a:avLst/>
          </a:prstGeom>
        </p:spPr>
      </p:pic>
      <p:pic>
        <p:nvPicPr>
          <p:cNvPr id="5" name="Picture 4" descr="logo-vub-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2286000"/>
            <a:ext cx="2666999" cy="10668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4648200" y="2819400"/>
            <a:ext cx="914400" cy="304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04800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B) Curriculum</a:t>
            </a:r>
          </a:p>
          <a:p>
            <a:r>
              <a:rPr lang="en-US" dirty="0" smtClean="0"/>
              <a:t>Teaching </a:t>
            </a:r>
            <a:r>
              <a:rPr lang="en-US" dirty="0" smtClean="0"/>
              <a:t>methods</a:t>
            </a:r>
            <a:endParaRPr lang="en-US" sz="1600" dirty="0" smtClean="0"/>
          </a:p>
          <a:p>
            <a:pPr lvl="1">
              <a:buFontTx/>
              <a:buChar char="-"/>
            </a:pPr>
            <a:r>
              <a:rPr lang="en-US" sz="1600" dirty="0" smtClean="0"/>
              <a:t>constructivist approach based on collaborative learning and learner-centered instruction (might raise some problems with learners from cultures such as Chinese – collectivistic but still high power distance index)</a:t>
            </a:r>
          </a:p>
          <a:p>
            <a:pPr lvl="1">
              <a:buFontTx/>
              <a:buChar char="-"/>
            </a:pPr>
            <a:r>
              <a:rPr lang="en-US" sz="1600" dirty="0" smtClean="0"/>
              <a:t>use of Internet and ICT tools</a:t>
            </a:r>
          </a:p>
          <a:p>
            <a:pPr lvl="1">
              <a:buFontTx/>
              <a:buChar char="-"/>
            </a:pPr>
            <a:r>
              <a:rPr lang="en-US" sz="1600" dirty="0" smtClean="0"/>
              <a:t>guest speakers</a:t>
            </a:r>
          </a:p>
          <a:p>
            <a:r>
              <a:rPr lang="en-US" dirty="0" smtClean="0"/>
              <a:t>Extracurricular activities</a:t>
            </a:r>
          </a:p>
          <a:p>
            <a:pPr lvl="1">
              <a:buFontTx/>
              <a:buChar char="-"/>
            </a:pPr>
            <a:r>
              <a:rPr lang="en-US" sz="1600" dirty="0" smtClean="0"/>
              <a:t>institutional and cultural visits (i.e. the European Parliament, EC, ..)</a:t>
            </a:r>
          </a:p>
          <a:p>
            <a:pPr lvl="1">
              <a:buFontTx/>
              <a:buChar char="-"/>
            </a:pPr>
            <a:r>
              <a:rPr lang="en-US" sz="1600" dirty="0" smtClean="0"/>
              <a:t>guided cultural tours (Paris, Amsterdam, …)</a:t>
            </a:r>
          </a:p>
          <a:p>
            <a:r>
              <a:rPr lang="en-US" dirty="0" smtClean="0"/>
              <a:t>Evaluation</a:t>
            </a:r>
          </a:p>
          <a:p>
            <a:pPr lvl="1">
              <a:buFontTx/>
              <a:buChar char="-"/>
            </a:pPr>
            <a:r>
              <a:rPr lang="en-US" sz="1600" dirty="0" smtClean="0"/>
              <a:t>collective presentation on a cultural topic</a:t>
            </a:r>
          </a:p>
          <a:p>
            <a:r>
              <a:rPr lang="en-US" sz="2400" dirty="0" smtClean="0"/>
              <a:t>Summer/Winter School Certificate</a:t>
            </a:r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</a:t>
            </a:r>
            <a:r>
              <a:rPr lang="en-US" sz="2800" dirty="0" smtClean="0"/>
              <a:t>) Added Value of a cross-cultural model</a:t>
            </a:r>
          </a:p>
          <a:p>
            <a:r>
              <a:rPr lang="en-US" sz="2400" dirty="0" smtClean="0"/>
              <a:t>student mediated (classroom) and non-mediated (cultural visits) interaction with a foreign culture</a:t>
            </a:r>
          </a:p>
          <a:p>
            <a:r>
              <a:rPr lang="en-US" sz="2400" dirty="0" smtClean="0"/>
              <a:t>student familiarization with new modes of teaching and learning (i.e. cooperative learning, student-centeredness, etc)</a:t>
            </a:r>
          </a:p>
          <a:p>
            <a:r>
              <a:rPr lang="en-US" sz="2400" dirty="0" smtClean="0"/>
              <a:t>lecturer’s adaptive teaching styles to meet the needs of their learners</a:t>
            </a:r>
          </a:p>
          <a:p>
            <a:r>
              <a:rPr lang="en-US" sz="2400" dirty="0" smtClean="0"/>
              <a:t>use of English as a “lingua franca”</a:t>
            </a:r>
          </a:p>
          <a:p>
            <a:pPr>
              <a:buNone/>
            </a:pPr>
            <a:endParaRPr lang="en-US" dirty="0" smtClean="0"/>
          </a:p>
          <a:p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>
              <a:buNone/>
            </a:pPr>
            <a:r>
              <a:rPr lang="en-US" sz="3200" dirty="0" smtClean="0"/>
              <a:t>Challenges and pitfalls of the model</a:t>
            </a:r>
          </a:p>
          <a:p>
            <a:r>
              <a:rPr lang="en-US" sz="3200" dirty="0"/>
              <a:t>Teaching and learning</a:t>
            </a:r>
          </a:p>
          <a:p>
            <a:pPr>
              <a:buFontTx/>
              <a:buChar char="-"/>
            </a:pPr>
            <a:r>
              <a:rPr lang="en-US" sz="2400" dirty="0" smtClean="0"/>
              <a:t>Is the teaching method suitable for the students?</a:t>
            </a:r>
          </a:p>
          <a:p>
            <a:pPr>
              <a:buFontTx/>
              <a:buChar char="-"/>
            </a:pPr>
            <a:r>
              <a:rPr lang="en-US" sz="2400" dirty="0" smtClean="0"/>
              <a:t>Are students adapting to the new approach?</a:t>
            </a:r>
            <a:endParaRPr lang="en-US" sz="2400" dirty="0"/>
          </a:p>
          <a:p>
            <a:r>
              <a:rPr lang="en-US" sz="3200" dirty="0" smtClean="0"/>
              <a:t>Organization and logistics</a:t>
            </a:r>
          </a:p>
          <a:p>
            <a:pPr>
              <a:buFontTx/>
              <a:buChar char="-"/>
            </a:pPr>
            <a:r>
              <a:rPr lang="en-US" sz="2400" dirty="0" smtClean="0"/>
              <a:t>Offer a comprehensive package</a:t>
            </a:r>
          </a:p>
          <a:p>
            <a:pPr>
              <a:buFontTx/>
              <a:buChar char="-"/>
            </a:pPr>
            <a:r>
              <a:rPr lang="en-US" sz="2400" dirty="0" smtClean="0"/>
              <a:t>Students are guided in all aspects</a:t>
            </a:r>
          </a:p>
          <a:p>
            <a:r>
              <a:rPr lang="en-US" sz="3200" dirty="0" smtClean="0"/>
              <a:t>Cultural challenges</a:t>
            </a:r>
          </a:p>
          <a:p>
            <a:pPr>
              <a:buFontTx/>
              <a:buChar char="-"/>
            </a:pPr>
            <a:r>
              <a:rPr lang="en-US" sz="2400" dirty="0" smtClean="0"/>
              <a:t>Culture clash (high vs low power distance societies)</a:t>
            </a:r>
          </a:p>
          <a:p>
            <a:pPr>
              <a:buFontTx/>
              <a:buChar char="-"/>
            </a:pPr>
            <a:r>
              <a:rPr lang="en-US" sz="2400" dirty="0" smtClean="0"/>
              <a:t>Whenever possible, inform the students about do’s and </a:t>
            </a:r>
            <a:r>
              <a:rPr lang="en-US" sz="2400" dirty="0" smtClean="0"/>
              <a:t>don’ts</a:t>
            </a:r>
            <a:endParaRPr lang="en-US" sz="2400" dirty="0" smtClean="0"/>
          </a:p>
          <a:p>
            <a:pPr>
              <a:buFontTx/>
              <a:buChar char="-"/>
            </a:pPr>
            <a:endParaRPr lang="en-US" sz="1800" dirty="0" smtClean="0"/>
          </a:p>
          <a:p>
            <a:pPr>
              <a:buFontTx/>
              <a:buChar char="-"/>
            </a:pPr>
            <a:endParaRPr lang="en-US" sz="1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V. Joint responsibilities</a:t>
            </a:r>
            <a:endParaRPr lang="ro-RO" sz="40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o-RO" sz="3200" dirty="0" smtClean="0"/>
              <a:t>VUB-BNU bilateral cooperation summer school</a:t>
            </a:r>
            <a:r>
              <a:rPr lang="en-US" sz="3200" dirty="0" smtClean="0"/>
              <a:t> </a:t>
            </a:r>
            <a:r>
              <a:rPr lang="ro-RO" sz="3200" dirty="0" smtClean="0"/>
              <a:t>on European educational systems and culture:</a:t>
            </a:r>
          </a:p>
          <a:p>
            <a:pPr lvl="1">
              <a:buFontTx/>
              <a:buChar char="-"/>
            </a:pPr>
            <a:r>
              <a:rPr lang="ro-RO" dirty="0" smtClean="0"/>
              <a:t>BNU </a:t>
            </a:r>
            <a:r>
              <a:rPr lang="ro-RO" dirty="0" smtClean="0"/>
              <a:t>select</a:t>
            </a:r>
            <a:r>
              <a:rPr lang="en-US" dirty="0" smtClean="0"/>
              <a:t>s</a:t>
            </a:r>
            <a:r>
              <a:rPr lang="ro-RO" dirty="0" smtClean="0"/>
              <a:t> </a:t>
            </a:r>
            <a:r>
              <a:rPr lang="ro-RO" dirty="0" smtClean="0"/>
              <a:t>students</a:t>
            </a:r>
            <a:endParaRPr lang="ro-RO" dirty="0" smtClean="0"/>
          </a:p>
          <a:p>
            <a:pPr lvl="1">
              <a:buFontTx/>
              <a:buChar char="-"/>
            </a:pPr>
            <a:r>
              <a:rPr lang="ro-RO" dirty="0" smtClean="0"/>
              <a:t>BNU </a:t>
            </a:r>
            <a:r>
              <a:rPr lang="ro-RO" dirty="0" smtClean="0"/>
              <a:t>promote</a:t>
            </a:r>
            <a:r>
              <a:rPr lang="en-US" dirty="0" smtClean="0"/>
              <a:t>s </a:t>
            </a:r>
            <a:r>
              <a:rPr lang="ro-RO" dirty="0" smtClean="0"/>
              <a:t>the summer/winter </a:t>
            </a:r>
            <a:r>
              <a:rPr lang="ro-RO" dirty="0" smtClean="0"/>
              <a:t>schoo</a:t>
            </a:r>
            <a:r>
              <a:rPr lang="en-US" dirty="0" smtClean="0"/>
              <a:t>l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ro-RO" dirty="0" smtClean="0"/>
              <a:t>VUB </a:t>
            </a:r>
            <a:r>
              <a:rPr lang="ro-RO" dirty="0" smtClean="0"/>
              <a:t>is responsible for the summer/winter school </a:t>
            </a:r>
            <a:r>
              <a:rPr lang="ro-RO" dirty="0" smtClean="0"/>
              <a:t>curriculum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ro-RO" dirty="0" smtClean="0"/>
              <a:t>VUB </a:t>
            </a:r>
            <a:r>
              <a:rPr lang="ro-RO" dirty="0" smtClean="0"/>
              <a:t>provides all support for the organisation of the summer/winter school,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ro-RO" dirty="0" smtClean="0"/>
              <a:t>ncluding classrooms, professors, lecturers, cultural visits, </a:t>
            </a:r>
            <a:r>
              <a:rPr lang="ro-RO" dirty="0" smtClean="0"/>
              <a:t>etc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ro-RO" dirty="0" smtClean="0"/>
              <a:t>Financing</a:t>
            </a:r>
            <a:r>
              <a:rPr lang="ro-RO" dirty="0" smtClean="0"/>
              <a:t>: BNU and students </a:t>
            </a:r>
          </a:p>
          <a:p>
            <a:pPr>
              <a:buNone/>
            </a:pPr>
            <a:endParaRPr lang="en-GB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>
            <a:noAutofit/>
          </a:bodyPr>
          <a:lstStyle/>
          <a:p>
            <a:r>
              <a:rPr lang="en-US" sz="4000" dirty="0" smtClean="0"/>
              <a:t>Other partnerships between VUB and Chinese universities</a:t>
            </a:r>
            <a:endParaRPr lang="ro-R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o-RO" dirty="0" smtClean="0"/>
              <a:t>VUB summer school on "European Identity"</a:t>
            </a:r>
          </a:p>
          <a:p>
            <a:pPr lvl="1">
              <a:buFontTx/>
              <a:buChar char="-"/>
            </a:pPr>
            <a:r>
              <a:rPr lang="ro-RO" dirty="0" smtClean="0"/>
              <a:t>Open call to all international students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ro-RO" dirty="0" smtClean="0"/>
              <a:t>VUB is responsible for the summer/winter school curriculum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ro-RO" dirty="0" smtClean="0"/>
              <a:t>VUB provides all support for the organisation of the summer/winter school</a:t>
            </a:r>
            <a:endParaRPr lang="en-US" dirty="0" smtClean="0"/>
          </a:p>
          <a:p>
            <a:pPr lvl="1">
              <a:buFontTx/>
              <a:buChar char="-"/>
            </a:pPr>
            <a:r>
              <a:rPr lang="ro-RO" dirty="0" smtClean="0"/>
              <a:t>Financing: students, partly Belgian government</a:t>
            </a:r>
          </a:p>
          <a:p>
            <a:r>
              <a:rPr lang="ro-RO" dirty="0" smtClean="0"/>
              <a:t> VUB cooperation with several Chinese university on Curatorship </a:t>
            </a:r>
            <a:endParaRPr lang="en-US" dirty="0" smtClean="0"/>
          </a:p>
          <a:p>
            <a:r>
              <a:rPr lang="ro-RO" dirty="0" smtClean="0"/>
              <a:t>VUB cooperation with several Chinese university on European Institutions</a:t>
            </a:r>
          </a:p>
          <a:p>
            <a:pPr>
              <a:buNone/>
            </a:pPr>
            <a:endParaRPr lang="ro-RO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VUB &amp; China now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</a:t>
            </a:r>
            <a:r>
              <a:rPr lang="ro-RO" dirty="0" smtClean="0"/>
              <a:t>everal cooperation programmes</a:t>
            </a:r>
          </a:p>
          <a:p>
            <a:r>
              <a:rPr lang="en-US" dirty="0" smtClean="0"/>
              <a:t>m</a:t>
            </a:r>
            <a:r>
              <a:rPr lang="ro-RO" dirty="0" smtClean="0"/>
              <a:t>ore than 10 Chinese partner universities</a:t>
            </a:r>
          </a:p>
          <a:p>
            <a:r>
              <a:rPr lang="en-US" dirty="0" smtClean="0"/>
              <a:t>c</a:t>
            </a:r>
            <a:r>
              <a:rPr lang="ro-RO" dirty="0" smtClean="0"/>
              <a:t>ooperation with China:</a:t>
            </a:r>
          </a:p>
          <a:p>
            <a:pPr>
              <a:buFontTx/>
              <a:buChar char="-"/>
            </a:pPr>
            <a:r>
              <a:rPr lang="ro-RO" dirty="0" smtClean="0"/>
              <a:t>PhD programmes (Through China Scholarship Council and other channels)</a:t>
            </a:r>
            <a:endParaRPr lang="en-US" dirty="0" smtClean="0"/>
          </a:p>
          <a:p>
            <a:pPr>
              <a:buFontTx/>
              <a:buChar char="-"/>
            </a:pPr>
            <a:r>
              <a:rPr lang="ro-RO" dirty="0" smtClean="0"/>
              <a:t>Exchange PhDs</a:t>
            </a:r>
            <a:endParaRPr lang="en-US" dirty="0" smtClean="0"/>
          </a:p>
          <a:p>
            <a:pPr>
              <a:buFontTx/>
              <a:buChar char="-"/>
            </a:pPr>
            <a:r>
              <a:rPr lang="ro-RO" dirty="0" smtClean="0"/>
              <a:t>Master programmes</a:t>
            </a:r>
            <a:endParaRPr lang="en-US" dirty="0" smtClean="0"/>
          </a:p>
          <a:p>
            <a:pPr>
              <a:buFontTx/>
              <a:buChar char="-"/>
            </a:pPr>
            <a:r>
              <a:rPr lang="ro-RO" dirty="0" smtClean="0"/>
              <a:t>Exchange masters</a:t>
            </a:r>
            <a:endParaRPr lang="en-US" dirty="0" smtClean="0"/>
          </a:p>
          <a:p>
            <a:pPr>
              <a:buFontTx/>
              <a:buChar char="-"/>
            </a:pPr>
            <a:r>
              <a:rPr lang="ro-RO" dirty="0" smtClean="0"/>
              <a:t>Joint programmes</a:t>
            </a:r>
            <a:endParaRPr lang="en-US" dirty="0" smtClean="0"/>
          </a:p>
          <a:p>
            <a:pPr>
              <a:buFontTx/>
              <a:buChar char="-"/>
            </a:pPr>
            <a:r>
              <a:rPr lang="ro-RO" dirty="0" smtClean="0"/>
              <a:t>Joint research institutions</a:t>
            </a:r>
          </a:p>
          <a:p>
            <a:pPr>
              <a:buNone/>
            </a:pPr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pic>
        <p:nvPicPr>
          <p:cNvPr id="4" name="Content Placeholder 3" descr="Questio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4140" y="1066799"/>
            <a:ext cx="7671660" cy="50478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077200" cy="9906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Framework: EU – CHINA 2020 Strategic Agenda for Cooperation</a:t>
            </a:r>
            <a:endParaRPr lang="ro-RO" sz="28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/>
          <a:lstStyle/>
          <a:p>
            <a:r>
              <a:rPr lang="en-US" dirty="0" smtClean="0"/>
              <a:t>1975 – first diplomatic ties between EU and China were established</a:t>
            </a:r>
          </a:p>
          <a:p>
            <a:r>
              <a:rPr lang="en-US" dirty="0" smtClean="0"/>
              <a:t>2003 – EU-China Comprehensive Strategic Partnership</a:t>
            </a:r>
          </a:p>
          <a:p>
            <a:r>
              <a:rPr lang="en-US" dirty="0" smtClean="0"/>
              <a:t>People-to-People Exchanges and Dialog: Culture, Education and Youth</a:t>
            </a:r>
          </a:p>
          <a:p>
            <a:pPr lvl="1">
              <a:buFontTx/>
              <a:buChar char="-"/>
            </a:pPr>
            <a:r>
              <a:rPr lang="en-US" sz="1600" dirty="0" smtClean="0"/>
              <a:t>encourage China and EU member states to establish cultural centers</a:t>
            </a:r>
          </a:p>
          <a:p>
            <a:pPr lvl="1">
              <a:buFontTx/>
              <a:buChar char="-"/>
            </a:pPr>
            <a:r>
              <a:rPr lang="en-US" sz="1600" dirty="0" smtClean="0"/>
              <a:t>encourage the learning of the Chinese language and EU languages in the education systems of the EU and China</a:t>
            </a:r>
          </a:p>
          <a:p>
            <a:pPr lvl="1">
              <a:buFontTx/>
              <a:buChar char="-"/>
            </a:pPr>
            <a:r>
              <a:rPr lang="en-US" sz="1600" dirty="0" smtClean="0"/>
              <a:t>expand students and scholars exchange, and support mutual exchange visits of young people</a:t>
            </a:r>
          </a:p>
          <a:p>
            <a:pPr lvl="1">
              <a:buFontTx/>
              <a:buChar char="-"/>
            </a:pPr>
            <a:r>
              <a:rPr lang="en-US" sz="1600" dirty="0" smtClean="0"/>
              <a:t>continue dialogue on education policy, notably in the framework of the Higher Education Platform for Cooperation and Exchanges, and strengthen the compatibility of the EU's and China's education systems </a:t>
            </a:r>
          </a:p>
          <a:p>
            <a:pPr>
              <a:buFontTx/>
              <a:buChar char="-"/>
            </a:pPr>
            <a:endParaRPr lang="ro-R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762000"/>
          </a:xfrm>
        </p:spPr>
        <p:txBody>
          <a:bodyPr>
            <a:noAutofit/>
          </a:bodyPr>
          <a:lstStyle/>
          <a:p>
            <a:r>
              <a:rPr lang="en-US" sz="4000" b="1" i="1" dirty="0" smtClean="0"/>
              <a:t>I. </a:t>
            </a:r>
            <a:r>
              <a:rPr lang="en-US" sz="3200" b="1" i="1" dirty="0" smtClean="0"/>
              <a:t>Designing an attractive summer school </a:t>
            </a:r>
            <a:r>
              <a:rPr lang="en-US" sz="3200" b="1" i="1" dirty="0" err="1" smtClean="0"/>
              <a:t>programme</a:t>
            </a:r>
            <a:endParaRPr lang="ro-RO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sz="3200" dirty="0" smtClean="0"/>
              <a:t>What is the aim of summer schools?</a:t>
            </a:r>
          </a:p>
          <a:p>
            <a:r>
              <a:rPr lang="en-US" sz="2400" i="1" dirty="0" smtClean="0"/>
              <a:t>short-term student international mobility</a:t>
            </a:r>
            <a:r>
              <a:rPr lang="en-US" sz="2400" dirty="0" smtClean="0"/>
              <a:t>        broaden student perspectives, prepare them for future education abroad, lead to long-term cooperation, etc.</a:t>
            </a:r>
          </a:p>
          <a:p>
            <a:r>
              <a:rPr lang="en-US" sz="2400" i="1" dirty="0" smtClean="0"/>
              <a:t>cross-cultural learning experience</a:t>
            </a:r>
            <a:r>
              <a:rPr lang="en-US" sz="2400" dirty="0" smtClean="0"/>
              <a:t>       enhanced knowledge as well as cross-cultural awareness</a:t>
            </a:r>
          </a:p>
          <a:p>
            <a:r>
              <a:rPr lang="en-US" sz="2400" dirty="0" smtClean="0"/>
              <a:t>for students to experience </a:t>
            </a:r>
            <a:r>
              <a:rPr lang="en-US" sz="2400" i="1" dirty="0" smtClean="0"/>
              <a:t>different teaching and learning methods </a:t>
            </a:r>
            <a:endParaRPr lang="en-US" sz="2400" dirty="0" smtClean="0"/>
          </a:p>
          <a:p>
            <a:r>
              <a:rPr lang="en-US" sz="2400" dirty="0" smtClean="0"/>
              <a:t>to increase the productivity of education, etc.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5257800" y="32004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5" name="Right Arrow 4"/>
          <p:cNvSpPr/>
          <p:nvPr/>
        </p:nvSpPr>
        <p:spPr>
          <a:xfrm>
            <a:off x="6324600" y="1981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58200" cy="762000"/>
          </a:xfrm>
        </p:spPr>
        <p:txBody>
          <a:bodyPr>
            <a:noAutofit/>
          </a:bodyPr>
          <a:lstStyle/>
          <a:p>
            <a:endParaRPr lang="ro-RO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839200" cy="57912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600" dirty="0" smtClean="0"/>
              <a:t>Gains:</a:t>
            </a:r>
          </a:p>
          <a:p>
            <a:r>
              <a:rPr lang="en-US" sz="2800" dirty="0" smtClean="0"/>
              <a:t>Knowledge          </a:t>
            </a:r>
            <a:r>
              <a:rPr lang="en-US" sz="2400" dirty="0" smtClean="0"/>
              <a:t>same culture (i.e. European, Asian, etc.)</a:t>
            </a:r>
          </a:p>
          <a:p>
            <a:r>
              <a:rPr lang="en-US" sz="2800" dirty="0" smtClean="0"/>
              <a:t>Skills</a:t>
            </a:r>
          </a:p>
          <a:p>
            <a:r>
              <a:rPr lang="en-US" sz="2800" dirty="0" smtClean="0"/>
              <a:t>Cultural awareness              </a:t>
            </a:r>
            <a:r>
              <a:rPr lang="en-US" sz="2000" dirty="0" smtClean="0"/>
              <a:t>participants from different cultures</a:t>
            </a:r>
          </a:p>
          <a:p>
            <a:pPr>
              <a:buNone/>
            </a:pPr>
            <a:r>
              <a:rPr lang="en-US" sz="2800" dirty="0" smtClean="0"/>
              <a:t>                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      the educational perspective</a:t>
            </a:r>
          </a:p>
          <a:p>
            <a:pPr>
              <a:buNone/>
            </a:pPr>
            <a:r>
              <a:rPr lang="en-US" sz="2800" dirty="0" smtClean="0"/>
              <a:t> 2 dimensions  </a:t>
            </a:r>
          </a:p>
          <a:p>
            <a:pPr>
              <a:buNone/>
            </a:pPr>
            <a:r>
              <a:rPr lang="en-US" sz="2800" dirty="0" smtClean="0"/>
              <a:t>                                            the cultural perspective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2667000" y="2286000"/>
            <a:ext cx="304800" cy="762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black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962400" y="34290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>
              <a:solidFill>
                <a:prstClr val="white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19400" y="44958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819400" y="4876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121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sz="3200" dirty="0" smtClean="0"/>
              <a:t>2. </a:t>
            </a:r>
            <a:r>
              <a:rPr lang="en-GB" sz="3500" dirty="0" smtClean="0"/>
              <a:t>Organisation of summer schools – several cooperation models</a:t>
            </a:r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University partnerships</a:t>
            </a:r>
          </a:p>
          <a:p>
            <a:pPr>
              <a:buNone/>
            </a:pPr>
            <a:endParaRPr lang="en-GB" sz="3200" dirty="0"/>
          </a:p>
          <a:p>
            <a:r>
              <a:rPr lang="en-GB" sz="3200" dirty="0" smtClean="0"/>
              <a:t>Cases of VUB</a:t>
            </a:r>
          </a:p>
          <a:p>
            <a:pPr lvl="1"/>
            <a:r>
              <a:rPr lang="en-GB" sz="3000" dirty="0" smtClean="0"/>
              <a:t>bilateral agreements /university partnerships</a:t>
            </a:r>
          </a:p>
          <a:p>
            <a:pPr lvl="1"/>
            <a:r>
              <a:rPr lang="en-GB" sz="3000" dirty="0" smtClean="0"/>
              <a:t>several university partners</a:t>
            </a:r>
          </a:p>
          <a:p>
            <a:pPr lvl="1"/>
            <a:r>
              <a:rPr lang="en-GB" sz="3000" dirty="0" smtClean="0"/>
              <a:t>support from partner universities: e.g. selection and promotion; logistic support before departure; supervision by professors/coach from home universities…</a:t>
            </a:r>
            <a:endParaRPr lang="en-GB" sz="3000" dirty="0"/>
          </a:p>
          <a:p>
            <a:pPr lvl="1"/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xmlns="" val="272956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3. The Procedure</a:t>
            </a:r>
          </a:p>
          <a:p>
            <a:r>
              <a:rPr lang="en-GB" sz="2800" dirty="0" smtClean="0"/>
              <a:t>plan a coherent and rich programme</a:t>
            </a:r>
          </a:p>
          <a:p>
            <a:r>
              <a:rPr lang="en-GB" sz="2800" dirty="0" smtClean="0"/>
              <a:t>consider both the instructional and cultural </a:t>
            </a:r>
            <a:r>
              <a:rPr lang="en-GB" sz="2800" dirty="0" smtClean="0"/>
              <a:t>aspects</a:t>
            </a:r>
            <a:endParaRPr lang="en-GB" sz="2800" dirty="0" smtClean="0"/>
          </a:p>
          <a:p>
            <a:r>
              <a:rPr lang="en-GB" sz="2800" dirty="0" smtClean="0"/>
              <a:t>make use of the local/regional strong points</a:t>
            </a:r>
          </a:p>
          <a:p>
            <a:pPr mar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</a:t>
            </a:r>
            <a:r>
              <a:rPr lang="en-GB" sz="2800" dirty="0" err="1" smtClean="0"/>
              <a:t>Eg</a:t>
            </a:r>
            <a:r>
              <a:rPr lang="en-GB" sz="2800" dirty="0" smtClean="0"/>
              <a:t>.: Brussels: headquarters of European institutions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29413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1066800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II. The cultural dimension of a Summer/Winter School </a:t>
            </a:r>
            <a:endParaRPr lang="ro-RO" sz="32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9530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OBJECTIVE:</a:t>
            </a:r>
          </a:p>
          <a:p>
            <a:pPr lvl="1">
              <a:buFontTx/>
              <a:buChar char="-"/>
            </a:pPr>
            <a:r>
              <a:rPr lang="en-US" sz="7800" dirty="0" smtClean="0"/>
              <a:t>the need for building new networks of ties between countries and cultures               fostering cross-cultural understanding</a:t>
            </a:r>
          </a:p>
          <a:p>
            <a:pPr lvl="1">
              <a:buFontTx/>
              <a:buChar char="-"/>
            </a:pPr>
            <a:r>
              <a:rPr lang="en-US" sz="7800" dirty="0" smtClean="0"/>
              <a:t>from cross-cultural knowledge to cross-cultural awareness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300" dirty="0" smtClean="0"/>
          </a:p>
          <a:p>
            <a:pPr>
              <a:buNone/>
            </a:pPr>
            <a:r>
              <a:rPr lang="en-US" sz="3300" dirty="0" smtClean="0"/>
              <a:t>                          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en-US" sz="3600" dirty="0" smtClean="0"/>
              <a:t>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8000" dirty="0" smtClean="0"/>
              <a:t>dialog and </a:t>
            </a:r>
          </a:p>
          <a:p>
            <a:pPr>
              <a:buNone/>
            </a:pPr>
            <a:r>
              <a:rPr lang="en-US" sz="8000" dirty="0" smtClean="0"/>
              <a:t>                                                                                       self-reflection</a:t>
            </a:r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r>
              <a:rPr lang="en-US" sz="5600" dirty="0" smtClean="0"/>
              <a:t>                                                                              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3400" dirty="0" smtClean="0"/>
          </a:p>
          <a:p>
            <a:pPr>
              <a:buNone/>
            </a:pPr>
            <a:endParaRPr lang="en-US" sz="56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Freeform 3"/>
          <p:cNvSpPr/>
          <p:nvPr/>
        </p:nvSpPr>
        <p:spPr>
          <a:xfrm>
            <a:off x="533400" y="2895600"/>
            <a:ext cx="4648200" cy="3200400"/>
          </a:xfrm>
          <a:custGeom>
            <a:avLst/>
            <a:gdLst>
              <a:gd name="connsiteX0" fmla="*/ 0 w 4495800"/>
              <a:gd name="connsiteY0" fmla="*/ 3276600 h 3276600"/>
              <a:gd name="connsiteX1" fmla="*/ 2247900 w 4495800"/>
              <a:gd name="connsiteY1" fmla="*/ 0 h 3276600"/>
              <a:gd name="connsiteX2" fmla="*/ 4495800 w 4495800"/>
              <a:gd name="connsiteY2" fmla="*/ 3276600 h 3276600"/>
              <a:gd name="connsiteX3" fmla="*/ 0 w 4495800"/>
              <a:gd name="connsiteY3" fmla="*/ 3276600 h 327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95800" h="3276600">
                <a:moveTo>
                  <a:pt x="0" y="3276600"/>
                </a:moveTo>
                <a:lnTo>
                  <a:pt x="2247900" y="0"/>
                </a:lnTo>
                <a:lnTo>
                  <a:pt x="4495800" y="3276600"/>
                </a:lnTo>
                <a:lnTo>
                  <a:pt x="0" y="327660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Cross-cultural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competence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Cross-cultural sensitivity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Cross-cultural awareness</a:t>
            </a: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Cross-cultural knowledge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2209800" y="20574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382000" cy="228600"/>
          </a:xfrm>
        </p:spPr>
        <p:txBody>
          <a:bodyPr>
            <a:normAutofit fontScale="90000"/>
          </a:bodyPr>
          <a:lstStyle/>
          <a:p>
            <a:endParaRPr lang="ro-RO" sz="4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HOW can participants be enabled to acquire cultural awareness? </a:t>
            </a:r>
          </a:p>
          <a:p>
            <a:r>
              <a:rPr lang="en-US" sz="2000" dirty="0" smtClean="0"/>
              <a:t>by enriching their perspectives on:</a:t>
            </a:r>
          </a:p>
          <a:p>
            <a:pPr lvl="1">
              <a:buFontTx/>
              <a:buChar char="-"/>
            </a:pPr>
            <a:r>
              <a:rPr lang="en-US" sz="2000" dirty="0" smtClean="0"/>
              <a:t>cultural differences (in the family, at school, at work, the relation with the authority, etc.) </a:t>
            </a:r>
          </a:p>
          <a:p>
            <a:pPr lvl="1">
              <a:buFontTx/>
              <a:buChar char="-"/>
            </a:pPr>
            <a:r>
              <a:rPr lang="en-US" sz="2000" dirty="0" smtClean="0"/>
              <a:t>languages, literature and arts (i.e. literary and artistic movements)</a:t>
            </a:r>
          </a:p>
          <a:p>
            <a:pPr lvl="1">
              <a:buFontTx/>
              <a:buChar char="-"/>
            </a:pPr>
            <a:r>
              <a:rPr lang="en-US" sz="2000" dirty="0" smtClean="0"/>
              <a:t>school systems and latest educational developments</a:t>
            </a:r>
          </a:p>
          <a:p>
            <a:pPr lvl="1">
              <a:buFontTx/>
              <a:buChar char="-"/>
            </a:pPr>
            <a:r>
              <a:rPr lang="en-US" sz="2000" dirty="0" smtClean="0"/>
              <a:t>social and political organization, etc.</a:t>
            </a:r>
          </a:p>
          <a:p>
            <a:r>
              <a:rPr lang="en-US" sz="2000" dirty="0" smtClean="0"/>
              <a:t>by enabling intercultural exchange of ideas through dialog and self-reflection</a:t>
            </a:r>
          </a:p>
          <a:p>
            <a:r>
              <a:rPr lang="en-US" sz="2000" dirty="0" smtClean="0"/>
              <a:t>by encouraging different types of interactions</a:t>
            </a:r>
          </a:p>
          <a:p>
            <a:pPr lvl="1">
              <a:buFontTx/>
              <a:buChar char="-"/>
            </a:pPr>
            <a:r>
              <a:rPr lang="en-US" sz="2000" dirty="0" smtClean="0"/>
              <a:t>inside and outside the classroom</a:t>
            </a:r>
          </a:p>
          <a:p>
            <a:pPr lvl="1">
              <a:buFontTx/>
              <a:buChar char="-"/>
            </a:pPr>
            <a:r>
              <a:rPr lang="en-US" sz="2000" dirty="0" smtClean="0"/>
              <a:t>between students and lecturers/guests</a:t>
            </a:r>
          </a:p>
          <a:p>
            <a:pPr lvl="1">
              <a:buFontTx/>
              <a:buChar char="-"/>
            </a:pPr>
            <a:r>
              <a:rPr lang="en-US" sz="2000" dirty="0" smtClean="0"/>
              <a:t>between students and the cultural environment</a:t>
            </a:r>
          </a:p>
          <a:p>
            <a:r>
              <a:rPr lang="en-US" sz="2000" dirty="0" smtClean="0"/>
              <a:t>by preparing students for future academic participation in European universities (MA, PhD), etc.  </a:t>
            </a:r>
          </a:p>
          <a:p>
            <a:pPr>
              <a:buNone/>
            </a:pPr>
            <a:endParaRPr lang="ro-RO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How to meet students’ needs from different cultural backgrounds?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solid programme</a:t>
            </a:r>
          </a:p>
          <a:p>
            <a:r>
              <a:rPr lang="en-GB" dirty="0" smtClean="0"/>
              <a:t>support by lecturers</a:t>
            </a:r>
          </a:p>
          <a:p>
            <a:r>
              <a:rPr lang="en-GB" dirty="0" smtClean="0"/>
              <a:t>But even more:</a:t>
            </a:r>
          </a:p>
          <a:p>
            <a:pPr lvl="1"/>
            <a:r>
              <a:rPr lang="en-GB" dirty="0" smtClean="0"/>
              <a:t>tutors</a:t>
            </a:r>
          </a:p>
          <a:p>
            <a:pPr lvl="1"/>
            <a:r>
              <a:rPr lang="en-GB" dirty="0" smtClean="0"/>
              <a:t>cultural visit guide (not tourist guide, but guide with academic and/or cultural knowledge); link between the lectures and cultural visits</a:t>
            </a:r>
          </a:p>
          <a:p>
            <a:pPr lvl="1"/>
            <a:r>
              <a:rPr lang="en-GB" dirty="0" smtClean="0"/>
              <a:t>logistic guide</a:t>
            </a:r>
          </a:p>
          <a:p>
            <a:pPr lvl="1"/>
            <a:r>
              <a:rPr lang="en-GB" dirty="0" smtClean="0"/>
              <a:t>organisers, coordinators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2212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638</TotalTime>
  <Words>997</Words>
  <Application>Microsoft Office PowerPoint</Application>
  <PresentationFormat>On-screen Show (4:3)</PresentationFormat>
  <Paragraphs>219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MOTTO: Education should never be on vacation Summer/Winter Schools:   an enriching learning and cultural experience</vt:lpstr>
      <vt:lpstr>Framework: EU – CHINA 2020 Strategic Agenda for Cooperation</vt:lpstr>
      <vt:lpstr>I. Designing an attractive summer school programme</vt:lpstr>
      <vt:lpstr>Slide 4</vt:lpstr>
      <vt:lpstr> </vt:lpstr>
      <vt:lpstr>Slide 6</vt:lpstr>
      <vt:lpstr>II. The cultural dimension of a Summer/Winter School </vt:lpstr>
      <vt:lpstr>Slide 8</vt:lpstr>
      <vt:lpstr>Slide 9</vt:lpstr>
      <vt:lpstr>III. How to design an attractive programme – theoretical considerations</vt:lpstr>
      <vt:lpstr>Slide 11</vt:lpstr>
      <vt:lpstr>IV. The VUB experience</vt:lpstr>
      <vt:lpstr>Slide 13</vt:lpstr>
      <vt:lpstr>Slide 14</vt:lpstr>
      <vt:lpstr>Slide 15</vt:lpstr>
      <vt:lpstr>V. Joint responsibilities</vt:lpstr>
      <vt:lpstr>Other partnerships between VUB and Chinese universities</vt:lpstr>
      <vt:lpstr>VUB &amp; China now</vt:lpstr>
      <vt:lpstr>Slide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a Summer/Winter School become an enriching cultural experience for all participants?</dc:title>
  <dc:creator>Aurel</dc:creator>
  <cp:lastModifiedBy>Aurel</cp:lastModifiedBy>
  <cp:revision>72</cp:revision>
  <dcterms:created xsi:type="dcterms:W3CDTF">2015-04-20T11:33:03Z</dcterms:created>
  <dcterms:modified xsi:type="dcterms:W3CDTF">2015-04-29T04:40:17Z</dcterms:modified>
</cp:coreProperties>
</file>