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4"/>
  </p:notesMasterIdLst>
  <p:handoutMasterIdLst>
    <p:handoutMasterId r:id="rId25"/>
  </p:handoutMasterIdLst>
  <p:sldIdLst>
    <p:sldId id="258" r:id="rId3"/>
    <p:sldId id="11088123" r:id="rId4"/>
    <p:sldId id="11088168" r:id="rId5"/>
    <p:sldId id="11088170" r:id="rId6"/>
    <p:sldId id="11088175" r:id="rId7"/>
    <p:sldId id="11088178" r:id="rId8"/>
    <p:sldId id="11088176" r:id="rId9"/>
    <p:sldId id="11088172" r:id="rId10"/>
    <p:sldId id="11088169" r:id="rId11"/>
    <p:sldId id="11088180" r:id="rId12"/>
    <p:sldId id="11088184" r:id="rId13"/>
    <p:sldId id="11088185" r:id="rId14"/>
    <p:sldId id="11088181" r:id="rId15"/>
    <p:sldId id="11088188" r:id="rId16"/>
    <p:sldId id="11088182" r:id="rId17"/>
    <p:sldId id="11088189" r:id="rId18"/>
    <p:sldId id="11088186" r:id="rId19"/>
    <p:sldId id="11088179" r:id="rId20"/>
    <p:sldId id="11088167" r:id="rId21"/>
    <p:sldId id="11088191" r:id="rId22"/>
    <p:sldId id="1108819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26"/>
    <a:srgbClr val="F2BDFF"/>
    <a:srgbClr val="76E694"/>
    <a:srgbClr val="F4F1EB"/>
    <a:srgbClr val="723E47"/>
    <a:srgbClr val="BF0100"/>
    <a:srgbClr val="FFEFEE"/>
    <a:srgbClr val="C00000"/>
    <a:srgbClr val="C00002"/>
    <a:srgbClr val="FFC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7" autoAdjust="0"/>
    <p:restoredTop sz="95679" autoAdjust="0"/>
  </p:normalViewPr>
  <p:slideViewPr>
    <p:cSldViewPr snapToGrid="0">
      <p:cViewPr varScale="1">
        <p:scale>
          <a:sx n="63" d="100"/>
          <a:sy n="63" d="100"/>
        </p:scale>
        <p:origin x="8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727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20250118%20&#25163;&#25552;&#30005;&#33041;%20&#26446;&#26757;\9%20Oxford\&#22269;&#38469;&#22269;&#20869;&#20250;&#35758;\20250519%20&#20262;&#25958;&#20250;&#35758;\&#25919;&#31574;&#25991;&#26412;\&#27993;&#22823;&#35843;&#26597;&#25968;&#2545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Sheet1!$E$10:$E$12</c:f>
              <c:strCache>
                <c:ptCount val="3"/>
                <c:pt idx="0">
                  <c:v>Never Used</c:v>
                </c:pt>
                <c:pt idx="1">
                  <c:v>Used Occassionally</c:v>
                </c:pt>
                <c:pt idx="2">
                  <c:v>Used Frenquently</c:v>
                </c:pt>
              </c:strCache>
            </c:strRef>
          </c:cat>
          <c:val>
            <c:numRef>
              <c:f>Sheet1!$F$10:$F$12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0.72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1-4D7C-8D4D-7E2D067DF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61864672"/>
        <c:axId val="1561875232"/>
      </c:barChart>
      <c:catAx>
        <c:axId val="1561864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3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61875232"/>
        <c:crosses val="autoZero"/>
        <c:auto val="1"/>
        <c:lblAlgn val="ctr"/>
        <c:lblOffset val="100"/>
        <c:noMultiLvlLbl val="0"/>
      </c:catAx>
      <c:valAx>
        <c:axId val="156187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2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156186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75F0D-C194-4A03-8A27-F04D0B8834F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660-F5D4-4FFC-9A79-8EF15A16A7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9T13:06:34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30,'4'-3,"-1"0,0 1,1 0,-1 0,1 0,0 0,0 1,-1 0,1-1,0 1,8-1,50-2,-44 4,495-3,-266 5,-113-2,-100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9T13:06:39.3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29,'13'-5,"-1"0,1 1,1 0,-1 1,0 0,19 0,87 1,-68 3,278 23,-129-4,384-7,-556-13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9T13:07:08.0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313 230 24575,'0'0'0,"-9"0"0,-16 0 0,-4 0 0,-3 0 0,-2 0 0,1 12 0,0 5 0,2 6 0,7 9 0,6 3 0,6 1 0,1-7 0,2-1 0,4-2 0,1-1 0,2 1 0,1 5 0,1 2 0,0 0 0,1 6 0,-1-2 0,0 0 0,1-3 0,4-7 0,7-3 0,5 0 0,-1 0 0,4 0 0,7 13 0,-2 1 0,0-5 0,2 5 0,-1-3 0,1-1 0,1-2 0,0-7 0,6-1 0,6-2 0,0 2 0,-2-5 0,5 1 0,2 1 0,-2-4 0,3 1 0,-3 3 0,-3 1 0,1-3 0,3 1 0,-2-4 0,-2-4 0,2 2 0,8-4 0,-1-2 0,2 9 0,-4-2 0,7 3 0,7-3 0,2 3 0,17 2 0,23 9 0,-2 1 0,2-3 0,2-6 0,-16-6 0,-15-7 0,-4-3 0,-13-3 0,-4-3 0,-2 0 0,-6 0 0,7 0 0,-5 0 0,-3 0 0,1 1 0,-4 0 0,-4 0 0,3 0 0,-2 0 0,-3 0 0,4 0 0,-2 0 0,-1 0 0,-3-6 0,-1-5 0,4-12 0,-1-5 0,-1-4 0,4 0 0,5-6 0,-2 1 0,-1-11 0,-9-4 0,2-9 0,-1 4 0,-7-1 0,-1 11 0,-6 8 0,-5 5 0,-6-1 0,-9 29 0,1 0 0,0 1 0,0-1 0,0 1 0,-1 0 0,-2-6 0,-18-38 0,-7-16 0,-3 7 0,-7 1 0,-6 0 0,-4-4 0,2 10 0,-3 13 0,-1-5 0,4 11 0,-1 7 0,-7 3 0,-13-4 0,3-8 0,0 0 0,8 4 0,8 1 0,2 8 0,-6-5 0,4 5 0,-7-2 0,4 6 0,-12-1 0,-1-7 0,-6 3 0,-5-8 0,2 5 0,9 5 0,10 0 0,3 5 0,8 5 0,6 3 0,-7 3 0,-3 3 0,-3 1 0,-9 0 0,-19 1 0,-12 0 0,0 0 0,4-1 0,13 0 0,14 1 0,1-1 0,9 0 0,0 0 0,7 0 0,4 0 0,-2 5 0,4 7 0,2 5 0,-4 5 0,2 4 0,8 1 0,-4 8 0,1-6 0,1 0 0,1 0 0,0-7 0,1-1 0,1 1 0,5 7 0,6 1 0,6 7 0,5 1 0,3-2 0,-3-1 0,1-7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9T13:07:32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6521 118 24575,'-3'-4'0,"-1"-1"0,0 1 0,0 0 0,0 0 0,0 0 0,-1 1 0,1 0 0,-1 0 0,0 0 0,-9-4 0,-4-4 0,1 2 0,0 1 0,0 0 0,-1 2 0,0 0 0,0 0 0,0 2 0,-34-4 0,-133 1 0,162 7 0,-1467 4 0,1469-4 0,-1 1 0,1 1 0,0 1 0,0 1 0,0 1 0,1 1 0,-25 10 0,29-9 0,1 1 0,0 0 0,1 1 0,0 0 0,0 1 0,1 1 0,1 0 0,-1 1 0,-15 21 0,-5 12 0,3 2 0,2 2 0,-41 97 0,50-95 0,-16 73 0,28-97 0,-2 4 0,-2 0 0,-1 0 0,-1-1 0,-2-1 0,-1 0 0,-1-1 0,-26 33 0,8-13 0,19-24 0,-28 31 0,26-34 0,1 0 0,-24 42 0,-10 13 0,-6-5 0,-50 71 0,98-128 0,-1-1 0,0 0 0,-1 0 0,0-1 0,-1-1 0,0 0 0,-1 0 0,-27 16 0,30-21 0,-37 23 0,-56 44 0,63-44 0,-54 31 0,-17 12 0,39-21 0,-1-3 0,-3-4 0,-1-2 0,-3-5 0,-115 40 0,4-8 0,-10 4 0,-625 160 0,776-220 0,-233 50 0,45-13 0,225-46 0,0 0 0,0 0 0,1 1 0,0 1 0,-18 11 0,-48 42 0,54-40 0,1-2 0,-48 26 0,50-32 0,0 2 0,1 0 0,-33 28 0,38-26 0,0 1 0,2 0 0,0 1 0,0 1 0,2 0 0,0 1 0,1 0 0,-12 33 0,13-26 0,2 0 0,0 1 0,2 0 0,1 1 0,1-1 0,1 37 0,6 939 0,-4-914 0,-2-60 0,-1 0 0,-7 30 0,-4 40 0,13-88 0,1 1 0,0-1 0,1 1 0,1-1 0,-1 1 0,5 15 0,4-1 0,0 0 0,2-1 0,22 38 0,53 66 0,-57-87 0,-12-16 0,70 93 0,-74-102 0,2 0 0,0 0 0,1-2 0,27 19 0,332 209 0,-284-184 0,1-3 0,111 47 0,-175-91 0,31 15 0,2-3 0,65 17 0,87 12 0,223 46 0,101-32 0,-71-9-278,-73-7-140,238-19 294,2-33 11,-278-2-705,833 2 1295,-647-29-1033,-358 15 281,-113 10 206,759-74-28,-562 39 355,209-26 357,-139 22-836,239-25-269,-29 23 657,-332 20 737,68-3 134,353 25-1038,-346 6 0,-281-1 0,-1-1 0,0-1 0,0 0 0,1 0 0,-1 0 0,0-1 0,0-1 0,0 0 0,0 0 0,-1 0 0,1-1 0,-1 0 0,0-1 0,0 0 0,-1 0 0,1-1 0,-1 0 0,0 0 0,-1-1 0,11-12 0,-9 9 0,0 0 0,-1-1 0,0 0 0,0 0 0,-1 0 0,-1-1 0,0 0 0,0 0 0,-1-1 0,3-16 0,36-168 0,-1 11 0,-27 75 0,0-123 0,-15-116 0,-2 199 0,-2 41 0,-4 0 0,-5 1 0,-5 0 0,-54-179 0,-15 24 0,55 179 0,-46-86 0,-26-15 0,24 45 0,29 52 0,-5 3 0,-3 2 0,-133-145 0,-138-69 0,183 174 0,-355-269 0,405 322 0,-189-126 0,-105-27 0,-17 26 0,240 127 0,-257-97 0,-231-12-770,555 154 731,29 8 39,-376-80 0,262 79-15,-1-1 704,-173-28-1919,292 43-5596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9T13:06:11.7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86,'0'0,"-1"-1,1 0,-1 1,1-1,0 0,-1 0,1 1,0-1,-1 0,1 0,0 1,0-1,0 0,-1 0,1 0,0 1,0-1,0 0,1 0,-1 0,0 0,0 1,0-1,0 0,1 0,-1 1,0-1,1 0,-1 0,1 1,-1-1,1 0,-1 1,1-1,-1 1,1-1,0 1,-1-1,1 1,0-1,-1 1,1-1,0 1,0 0,0-1,5-2,-1 0,1 1,0 0,-1 0,8-2,20-1,-1 1,35 1,8-1,361-19,77 24,-484-1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9T13:06:25.2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62,'5'-4,"-1"1,0-1,1 1,-1 1,1-1,0 1,0 0,6-2,44-10,-47 12,51-7,1 3,0 3,85 5,-39 0,92 12,-12 0,7-14,-151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9T13:06:26.9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30,'0'-1,"0"0,0 0,0 1,0-1,1 0,-1 0,0 1,1-1,-1 0,0 1,1-1,-1 0,1 1,-1-1,1 1,-1-1,1 1,0-1,-1 1,1-1,-1 1,1 0,0-1,0 1,-1 0,2-1,22-4,-21 4,66-5,120 4,-105 4,1169-2,-1215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9T13:48:53.4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89,'0'1,"0"0,1 0,-1 0,0 0,1 0,-1 0,1 0,-1 0,1 0,0-1,-1 1,1 0,0 0,0 0,-1-1,1 1,0-1,0 1,0 0,0-1,0 1,0-1,0 0,0 1,0-1,0 0,2 1,32 4,-31-4,8-1,0 1,0-2,0 0,0 0,22-6,58-23,-59 18,37-8,52-5,-88 18,1 2,0 1,1 1,61 5,-38-1,895 0,-928-1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09069-1153-406B-A30A-69DE6120B271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C6C48-B4D3-4996-937B-148F79F0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1CFA9-E40A-401B-BC27-2D276A1C4512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C9E08-510A-417B-AAA1-68E5AAB01678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A31F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直角三角形 7"/>
          <p:cNvSpPr/>
          <p:nvPr userDrawn="1"/>
        </p:nvSpPr>
        <p:spPr>
          <a:xfrm rot="10800000">
            <a:off x="8542867" y="-1"/>
            <a:ext cx="3649132" cy="2760132"/>
          </a:xfrm>
          <a:prstGeom prst="rtTriangle">
            <a:avLst/>
          </a:prstGeom>
          <a:solidFill>
            <a:srgbClr val="9D1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 userDrawn="1"/>
        </p:nvSpPr>
        <p:spPr>
          <a:xfrm rot="16200000">
            <a:off x="7452256" y="2118254"/>
            <a:ext cx="4097868" cy="5381623"/>
          </a:xfrm>
          <a:prstGeom prst="rtTriangle">
            <a:avLst/>
          </a:prstGeom>
          <a:solidFill>
            <a:srgbClr val="9B1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 userDrawn="1"/>
        </p:nvSpPr>
        <p:spPr>
          <a:xfrm rot="16200000">
            <a:off x="10507400" y="3108853"/>
            <a:ext cx="2033326" cy="1335880"/>
          </a:xfrm>
          <a:prstGeom prst="triangle">
            <a:avLst/>
          </a:prstGeom>
          <a:solidFill>
            <a:srgbClr val="8B1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03867" y="1243201"/>
            <a:ext cx="2196808" cy="582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 rot="10800000">
            <a:off x="-1" y="-1"/>
            <a:ext cx="5350657" cy="4074290"/>
            <a:chOff x="6810378" y="2760130"/>
            <a:chExt cx="5381625" cy="4097870"/>
          </a:xfrm>
        </p:grpSpPr>
        <p:sp>
          <p:nvSpPr>
            <p:cNvPr id="7" name="直角三角形 6"/>
            <p:cNvSpPr/>
            <p:nvPr userDrawn="1"/>
          </p:nvSpPr>
          <p:spPr>
            <a:xfrm rot="16200000">
              <a:off x="7452256" y="2118254"/>
              <a:ext cx="4097868" cy="5381623"/>
            </a:xfrm>
            <a:prstGeom prst="rtTriangle">
              <a:avLst/>
            </a:prstGeom>
            <a:solidFill>
              <a:srgbClr val="FF0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 userDrawn="1"/>
          </p:nvSpPr>
          <p:spPr>
            <a:xfrm rot="16200000">
              <a:off x="10507400" y="3108853"/>
              <a:ext cx="2033326" cy="1335880"/>
            </a:xfrm>
            <a:prstGeom prst="triangle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1001" y="408517"/>
            <a:ext cx="464407" cy="21727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 rot="10800000">
            <a:off x="0" y="-1"/>
            <a:ext cx="2123739" cy="1617134"/>
            <a:chOff x="6810378" y="2760130"/>
            <a:chExt cx="5381625" cy="4097870"/>
          </a:xfrm>
        </p:grpSpPr>
        <p:sp>
          <p:nvSpPr>
            <p:cNvPr id="9" name="直角三角形 8"/>
            <p:cNvSpPr/>
            <p:nvPr userDrawn="1"/>
          </p:nvSpPr>
          <p:spPr>
            <a:xfrm rot="16200000">
              <a:off x="7452256" y="2118254"/>
              <a:ext cx="4097868" cy="5381623"/>
            </a:xfrm>
            <a:prstGeom prst="rtTriangle">
              <a:avLst/>
            </a:prstGeom>
            <a:solidFill>
              <a:srgbClr val="FF0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 userDrawn="1"/>
          </p:nvSpPr>
          <p:spPr>
            <a:xfrm rot="16200000">
              <a:off x="10507400" y="3108853"/>
              <a:ext cx="2033326" cy="1335880"/>
            </a:xfrm>
            <a:prstGeom prst="triangle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1001" y="408517"/>
            <a:ext cx="464407" cy="21727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6" b="4208"/>
          <a:stretch>
            <a:fillRect/>
          </a:stretch>
        </p:blipFill>
        <p:spPr>
          <a:xfrm>
            <a:off x="-92413" y="1428200"/>
            <a:ext cx="12192000" cy="55410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6" b="4642"/>
          <a:stretch>
            <a:fillRect/>
          </a:stretch>
        </p:blipFill>
        <p:spPr>
          <a:xfrm>
            <a:off x="-92413" y="1428200"/>
            <a:ext cx="12192000" cy="5512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FB43D-FED9-42D7-A0C6-112EEF9E0086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B41F5-B875-4EF5-8D0E-EA8EEE840B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6F841-A1B7-499D-ABC7-8001C49AF7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E395C-057E-426B-8910-148308031B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customXml" Target="../ink/ink7.xml"/><Relationship Id="rId5" Type="http://schemas.openxmlformats.org/officeDocument/2006/relationships/image" Target="../media/image18.png"/><Relationship Id="rId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285" y="348493"/>
            <a:ext cx="3341075" cy="5888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801978" y="180870"/>
            <a:ext cx="1266092" cy="105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20C52AB-5066-F3BE-1CA8-6D62F237325D}"/>
              </a:ext>
            </a:extLst>
          </p:cNvPr>
          <p:cNvSpPr txBox="1"/>
          <p:nvPr/>
        </p:nvSpPr>
        <p:spPr>
          <a:xfrm>
            <a:off x="812800" y="2179619"/>
            <a:ext cx="10210800" cy="141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3600" b="1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An Emerging Model of College Students learning? China’s experience on AI-assisted learning</a:t>
            </a:r>
            <a:endParaRPr kumimoji="1" lang="zh-CN" altLang="en-US" sz="2800" b="1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ED7FF2-8192-62FE-7803-DE02BD0B1504}"/>
              </a:ext>
            </a:extLst>
          </p:cNvPr>
          <p:cNvSpPr txBox="1"/>
          <p:nvPr/>
        </p:nvSpPr>
        <p:spPr>
          <a:xfrm>
            <a:off x="2276472" y="4671231"/>
            <a:ext cx="7639079" cy="1287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400" b="1" dirty="0">
                <a:latin typeface="Times New Roman" panose="02020603050405020304" pitchFamily="18" charset="0"/>
                <a:ea typeface="华光标题黑_CNKI" panose="02000500000000000000" pitchFamily="2" charset="-122"/>
                <a:cs typeface="Times New Roman" panose="02020603050405020304" pitchFamily="18" charset="0"/>
              </a:rPr>
              <a:t>Mei Li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sz="2000" b="1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Institute of Higher Education, East China Normal University, China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sz="20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mli@ses.ecnu.edu.cn</a:t>
            </a:r>
            <a:endParaRPr kumimoji="1" lang="zh-CN" altLang="en-US" sz="2000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4E715A-4FCD-87D7-4C08-50EC88FFE00F}"/>
              </a:ext>
            </a:extLst>
          </p:cNvPr>
          <p:cNvSpPr txBox="1"/>
          <p:nvPr/>
        </p:nvSpPr>
        <p:spPr>
          <a:xfrm>
            <a:off x="4450080" y="6107218"/>
            <a:ext cx="7332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19-20 May 2025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1692E7-FD67-15FD-03D5-F793ECC2659C}"/>
              </a:ext>
            </a:extLst>
          </p:cNvPr>
          <p:cNvSpPr txBox="1"/>
          <p:nvPr/>
        </p:nvSpPr>
        <p:spPr>
          <a:xfrm>
            <a:off x="3891280" y="289117"/>
            <a:ext cx="8176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UNICA </a:t>
            </a:r>
            <a:r>
              <a:rPr lang="en-US" altLang="zh-CN" sz="2400" b="1" dirty="0" err="1"/>
              <a:t>EduLAB</a:t>
            </a:r>
            <a:r>
              <a:rPr lang="en-US" altLang="zh-CN" sz="2400" b="1" dirty="0"/>
              <a:t> - King’s College London joint Conference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80BCD-CDA3-6F6E-242E-73D2AD592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7086-2C1C-B318-E176-AF0111A5EF99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CCEBC3D7-2C3E-60B9-F069-637024D6C567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F9188334-60A1-DAB1-27C7-62FD86B88AA5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ACB9D65A-97BF-A6E4-8027-F0096C874C90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72F1B7AA-4EDA-D419-BD4C-E23E95F1E3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12242"/>
              </p:ext>
            </p:extLst>
          </p:nvPr>
        </p:nvGraphicFramePr>
        <p:xfrm>
          <a:off x="2753360" y="1117600"/>
          <a:ext cx="7020560" cy="44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: 圆角 6">
            <a:extLst>
              <a:ext uri="{FF2B5EF4-FFF2-40B4-BE49-F238E27FC236}">
                <a16:creationId xmlns:a16="http://schemas.microsoft.com/office/drawing/2014/main" id="{7686975B-0BDB-0754-E71B-56AACC339DE6}"/>
              </a:ext>
            </a:extLst>
          </p:cNvPr>
          <p:cNvSpPr/>
          <p:nvPr/>
        </p:nvSpPr>
        <p:spPr>
          <a:xfrm>
            <a:off x="904240" y="5974080"/>
            <a:ext cx="9418320" cy="589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Frequency of Using Gen AI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780505D-CC27-FA7F-C2B6-1A271795E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0" y="766682"/>
            <a:ext cx="12192000" cy="749808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354B050-5F1D-143F-8A8C-70C3E4D3C7D2}"/>
              </a:ext>
            </a:extLst>
          </p:cNvPr>
          <p:cNvSpPr/>
          <p:nvPr/>
        </p:nvSpPr>
        <p:spPr>
          <a:xfrm>
            <a:off x="380447" y="2306320"/>
            <a:ext cx="2301793" cy="2692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Li Yan et al. 2024:</a:t>
            </a: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A Survey in Nov. 2023</a:t>
            </a: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Participants: 1190 Undergraduates at </a:t>
            </a:r>
            <a:r>
              <a:rPr lang="en-US" altLang="zh-CN" b="1" dirty="0">
                <a:solidFill>
                  <a:schemeClr val="tx1"/>
                </a:solidFill>
                <a:highlight>
                  <a:srgbClr val="FFFF00"/>
                </a:highlight>
              </a:rPr>
              <a:t>Zhejiang University</a:t>
            </a:r>
            <a:endParaRPr lang="zh-CN" alt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9F3AF180-2033-59BD-558B-C15109C92BB9}"/>
              </a:ext>
            </a:extLst>
          </p:cNvPr>
          <p:cNvSpPr/>
          <p:nvPr/>
        </p:nvSpPr>
        <p:spPr>
          <a:xfrm>
            <a:off x="1127051" y="142241"/>
            <a:ext cx="9569302" cy="6244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Practice of AI Application at University and Individual levels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5ECB8C39-9B19-A1C9-B53B-0165744D0967}"/>
                  </a:ext>
                </a:extLst>
              </p14:cNvPr>
              <p14:cNvContentPartPr/>
              <p14:nvPr/>
            </p14:nvContentPartPr>
            <p14:xfrm>
              <a:off x="1228720" y="3330800"/>
              <a:ext cx="630000" cy="4176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5ECB8C39-9B19-A1C9-B53B-0165744D09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5080" y="3222800"/>
                <a:ext cx="737640" cy="2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42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CD561-A8D8-65AC-466E-61B0AE2C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1877753-1CF3-A43D-49D5-DACE3BD64B03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36288594-0169-915E-B557-1EC5DE23D568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78772D1F-53B1-181F-6139-BF7BAA5EF443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BD58B69D-B29C-0F3A-E4A9-2FCEA0D98CE1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2A26E80-BADE-BF53-42F3-84D0B0CCC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10819"/>
              </p:ext>
            </p:extLst>
          </p:nvPr>
        </p:nvGraphicFramePr>
        <p:xfrm>
          <a:off x="777591" y="1737360"/>
          <a:ext cx="10581288" cy="4429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6629">
                  <a:extLst>
                    <a:ext uri="{9D8B030D-6E8A-4147-A177-3AD203B41FA5}">
                      <a16:colId xmlns:a16="http://schemas.microsoft.com/office/drawing/2014/main" val="1958899825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3438814850"/>
                    </a:ext>
                  </a:extLst>
                </a:gridCol>
                <a:gridCol w="2447832">
                  <a:extLst>
                    <a:ext uri="{9D8B030D-6E8A-4147-A177-3AD203B41FA5}">
                      <a16:colId xmlns:a16="http://schemas.microsoft.com/office/drawing/2014/main" val="1783657531"/>
                    </a:ext>
                  </a:extLst>
                </a:gridCol>
                <a:gridCol w="3376952">
                  <a:extLst>
                    <a:ext uri="{9D8B030D-6E8A-4147-A177-3AD203B41FA5}">
                      <a16:colId xmlns:a16="http://schemas.microsoft.com/office/drawing/2014/main" val="2550957581"/>
                    </a:ext>
                  </a:extLst>
                </a:gridCol>
              </a:tblGrid>
              <a:tr h="411464">
                <a:tc rowSpan="9"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Tools Used for Generative AI </a:t>
                      </a:r>
                    </a:p>
                    <a:p>
                      <a:pPr algn="l"/>
                      <a:r>
                        <a:rPr lang="en-US" sz="1800" kern="0" dirty="0">
                          <a:effectLst/>
                        </a:rPr>
                        <a:t>(Multiple - choice)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effectLst/>
                        </a:rPr>
                        <a:t>ChatGPT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effectLst/>
                        </a:rPr>
                        <a:t>993(Frequency)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solidFill>
                            <a:srgbClr val="FF0000"/>
                          </a:solidFill>
                          <a:effectLst/>
                        </a:rPr>
                        <a:t>83.45%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1288706494"/>
                  </a:ext>
                </a:extLst>
              </a:tr>
              <a:tr h="4114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effectLst/>
                        </a:rPr>
                        <a:t>New Bing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effectLst/>
                        </a:rPr>
                        <a:t>363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solidFill>
                            <a:srgbClr val="FF0000"/>
                          </a:solidFill>
                          <a:effectLst/>
                        </a:rPr>
                        <a:t>30.50%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2009126816"/>
                  </a:ext>
                </a:extLst>
              </a:tr>
              <a:tr h="7019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Wenxin Yiyan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effectLst/>
                        </a:rPr>
                        <a:t>437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solidFill>
                            <a:srgbClr val="FF0000"/>
                          </a:solidFill>
                          <a:effectLst/>
                        </a:rPr>
                        <a:t>36.72%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2603648801"/>
                  </a:ext>
                </a:extLst>
              </a:tr>
              <a:tr h="7019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Xunfei Xinghuo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effectLst/>
                        </a:rPr>
                        <a:t>116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effectLst/>
                        </a:rPr>
                        <a:t>9.75%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2836765958"/>
                  </a:ext>
                </a:extLst>
              </a:tr>
              <a:tr h="4114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ChatGLM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42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effectLst/>
                        </a:rPr>
                        <a:t>3.53%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4008750790"/>
                  </a:ext>
                </a:extLst>
              </a:tr>
              <a:tr h="4114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>
                          <a:effectLst/>
                        </a:rPr>
                        <a:t>Gamma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37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effectLst/>
                        </a:rPr>
                        <a:t>3.11%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1227377216"/>
                  </a:ext>
                </a:extLst>
              </a:tr>
              <a:tr h="55668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>
                          <a:effectLst/>
                        </a:rPr>
                        <a:t>Notion AI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88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effectLst/>
                        </a:rPr>
                        <a:t>7.39%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3348211367"/>
                  </a:ext>
                </a:extLst>
              </a:tr>
              <a:tr h="4114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Others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84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effectLst/>
                        </a:rPr>
                        <a:t>7.06%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1720956208"/>
                  </a:ext>
                </a:extLst>
              </a:tr>
              <a:tr h="4114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Not Filled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>
                          <a:effectLst/>
                        </a:rPr>
                        <a:t>92</a:t>
                      </a:r>
                      <a:endParaRPr lang="zh-CN" sz="18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b="1" kern="0" dirty="0">
                          <a:effectLst/>
                        </a:rPr>
                        <a:t>7.73%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349882323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44D97427-A258-A190-867B-82677FFC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4" y="465532"/>
            <a:ext cx="12192000" cy="7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73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521DE-C830-5B25-13A6-3483CBF09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0EB989F-EE9B-0703-35DA-B62C8DF72815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7BFEA351-1DCA-70F2-B026-36D386290B5E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B04D8303-6058-5ADE-5989-2A9E49945688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5C9BE5FD-4D94-9DA5-3B99-896945B06446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84A40E9-AC68-C3BE-F6EB-873A815C3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762"/>
              </p:ext>
            </p:extLst>
          </p:nvPr>
        </p:nvGraphicFramePr>
        <p:xfrm>
          <a:off x="777591" y="2661920"/>
          <a:ext cx="11170569" cy="3159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9895">
                  <a:extLst>
                    <a:ext uri="{9D8B030D-6E8A-4147-A177-3AD203B41FA5}">
                      <a16:colId xmlns:a16="http://schemas.microsoft.com/office/drawing/2014/main" val="4234453083"/>
                    </a:ext>
                  </a:extLst>
                </a:gridCol>
                <a:gridCol w="3203558">
                  <a:extLst>
                    <a:ext uri="{9D8B030D-6E8A-4147-A177-3AD203B41FA5}">
                      <a16:colId xmlns:a16="http://schemas.microsoft.com/office/drawing/2014/main" val="3983121033"/>
                    </a:ext>
                  </a:extLst>
                </a:gridCol>
                <a:gridCol w="3203558">
                  <a:extLst>
                    <a:ext uri="{9D8B030D-6E8A-4147-A177-3AD203B41FA5}">
                      <a16:colId xmlns:a16="http://schemas.microsoft.com/office/drawing/2014/main" val="781520725"/>
                    </a:ext>
                  </a:extLst>
                </a:gridCol>
                <a:gridCol w="3203558">
                  <a:extLst>
                    <a:ext uri="{9D8B030D-6E8A-4147-A177-3AD203B41FA5}">
                      <a16:colId xmlns:a16="http://schemas.microsoft.com/office/drawing/2014/main" val="2710407601"/>
                    </a:ext>
                  </a:extLst>
                </a:gridCol>
              </a:tblGrid>
              <a:tr h="394970">
                <a:tc rowSpan="8"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Most Commonly Used Functions of Generative AI (Ranking)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Text Generation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514(Frequency)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43.19%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2950773511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Information Search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>
                          <a:effectLst/>
                        </a:rPr>
                        <a:t>439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36.89%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801030391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Language Translation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58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4.87%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393995131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>
                          <a:effectLst/>
                        </a:rPr>
                        <a:t>Conversation Interaction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51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4.29%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2085049055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>
                          <a:effectLst/>
                        </a:rPr>
                        <a:t>Grammar Check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26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2.18%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2641880991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Code Debugging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30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2.52%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1982901427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 dirty="0">
                          <a:effectLst/>
                        </a:rPr>
                        <a:t>Never Used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>
                          <a:effectLst/>
                        </a:rPr>
                        <a:t>68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5.71%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1310641264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>
                          <a:effectLst/>
                        </a:rPr>
                        <a:t>Other(s)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0">
                          <a:effectLst/>
                        </a:rPr>
                        <a:t>4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tc>
                  <a:txBody>
                    <a:bodyPr/>
                    <a:lstStyle/>
                    <a:p>
                      <a:pPr indent="114300" algn="l"/>
                      <a:r>
                        <a:rPr lang="en-US" sz="1800" kern="0" dirty="0">
                          <a:effectLst/>
                        </a:rPr>
                        <a:t>0.34%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/>
                </a:tc>
                <a:extLst>
                  <a:ext uri="{0D108BD9-81ED-4DB2-BD59-A6C34878D82A}">
                    <a16:rowId xmlns:a16="http://schemas.microsoft.com/office/drawing/2014/main" val="1351631666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E0BD21DD-C41D-3390-7B2A-D57123FF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0" y="541130"/>
            <a:ext cx="12192000" cy="7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5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17D77-2698-C87C-79AC-E6E04157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2DB8DA5-3166-F5BB-DAB2-CED1ED9EB86D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18C2D1A1-047D-980E-A639-8463B2C3FE70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0F4B1B6A-D968-0FB2-1179-89991D852FC3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6499CC65-F034-847C-E40C-12D4A9F22B12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54EC1DF-144C-F8B7-C2DC-B93DB9BE6D16}"/>
              </a:ext>
            </a:extLst>
          </p:cNvPr>
          <p:cNvSpPr txBox="1"/>
          <p:nvPr/>
        </p:nvSpPr>
        <p:spPr>
          <a:xfrm>
            <a:off x="264613" y="348143"/>
            <a:ext cx="11958723" cy="10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A Survey of College students 'use of </a:t>
            </a:r>
            <a:r>
              <a:rPr kumimoji="1" lang="en-US" altLang="zh-CN" sz="28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GenAI</a:t>
            </a: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 in Zhejiang University</a:t>
            </a:r>
          </a:p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N=1190 </a:t>
            </a:r>
            <a:endParaRPr kumimoji="1"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39E1FBC-48D9-799B-9E28-96404561611B}"/>
              </a:ext>
            </a:extLst>
          </p:cNvPr>
          <p:cNvSpPr/>
          <p:nvPr/>
        </p:nvSpPr>
        <p:spPr>
          <a:xfrm>
            <a:off x="2865120" y="5516880"/>
            <a:ext cx="7670800" cy="11074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Technologies Used for Generative AI (Multiple - choice)</a:t>
            </a:r>
          </a:p>
          <a:p>
            <a:pPr algn="ctr"/>
            <a:r>
              <a:rPr lang="en-US" altLang="zh-CN" dirty="0"/>
              <a:t>N=1190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3090BC-09EE-040E-307C-82F3F1AE6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70" y="1656080"/>
            <a:ext cx="6990769" cy="37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59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75E7-69F5-E933-10CA-DC02B989D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B07FFA2-CD16-EFB4-877F-E2FA32DF6C80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60E2E030-DAD3-FA6B-4141-04293B4001ED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54D50CEF-7247-8B1C-C69A-08DF5A6DA870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C992B871-764B-ACEC-CFA9-FA9F9E76E5D5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D55E35A9-1C07-E2A8-71DA-4871E2465837}"/>
              </a:ext>
            </a:extLst>
          </p:cNvPr>
          <p:cNvSpPr txBox="1"/>
          <p:nvPr/>
        </p:nvSpPr>
        <p:spPr>
          <a:xfrm>
            <a:off x="264613" y="348143"/>
            <a:ext cx="5981125" cy="55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The</a:t>
            </a: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research activities scenario</a:t>
            </a:r>
            <a:endParaRPr kumimoji="1" lang="zh-CN" altLang="en-US" sz="2800" b="1" dirty="0">
              <a:solidFill>
                <a:srgbClr val="FF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629A8B-69A8-0C19-CE48-260E7DAA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39" y="1249680"/>
            <a:ext cx="9109095" cy="51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2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6AA31-9952-12BE-56AC-BD76CB26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7487AE58-22DE-9150-3318-74B6BD242D72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503BE03F-2666-2744-3CDF-F3F8B0860D99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A16DAEBE-403D-72C6-1E10-602C414A87F8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F852A453-79F4-611D-F8FB-81177C1B8868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633F8E8-3762-84F9-014E-A6CF56771692}"/>
              </a:ext>
            </a:extLst>
          </p:cNvPr>
          <p:cNvSpPr txBox="1"/>
          <p:nvPr/>
        </p:nvSpPr>
        <p:spPr>
          <a:xfrm>
            <a:off x="264613" y="348143"/>
            <a:ext cx="5256567" cy="55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The course learning scenario</a:t>
            </a:r>
            <a:endParaRPr kumimoji="1" lang="zh-CN" altLang="en-US" sz="2800" b="1" dirty="0">
              <a:solidFill>
                <a:srgbClr val="FF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09DBF8-2302-D6A4-C04F-F5210352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7" y="1391320"/>
            <a:ext cx="10372997" cy="46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25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C8AAB-8A73-8FCA-BEDE-75B1A32E0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E2458102-0384-EA5C-E2C1-6D6E62C79DA9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DBD31E63-B6F4-0E1D-9FBC-1CE9DC455701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F1106722-45E1-E331-11AC-B8A1BF6C6093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D9218E18-B39B-4FD3-DD4B-73F7FDD15562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EC0D898-5B0A-12D9-486B-82AA3466F772}"/>
              </a:ext>
            </a:extLst>
          </p:cNvPr>
          <p:cNvSpPr txBox="1"/>
          <p:nvPr/>
        </p:nvSpPr>
        <p:spPr>
          <a:xfrm>
            <a:off x="264613" y="348143"/>
            <a:ext cx="4350871" cy="55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The daily life scenario</a:t>
            </a:r>
            <a:endParaRPr kumimoji="1"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509971-2CD3-0447-3365-F417C8E05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83" y="1152641"/>
            <a:ext cx="9585377" cy="47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1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AEB4AC1-1437-39D6-A6AE-81075D9F6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15930"/>
              </p:ext>
            </p:extLst>
          </p:nvPr>
        </p:nvGraphicFramePr>
        <p:xfrm>
          <a:off x="426720" y="589627"/>
          <a:ext cx="10840720" cy="5678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3573">
                  <a:extLst>
                    <a:ext uri="{9D8B030D-6E8A-4147-A177-3AD203B41FA5}">
                      <a16:colId xmlns:a16="http://schemas.microsoft.com/office/drawing/2014/main" val="2391580402"/>
                    </a:ext>
                  </a:extLst>
                </a:gridCol>
                <a:gridCol w="1222587">
                  <a:extLst>
                    <a:ext uri="{9D8B030D-6E8A-4147-A177-3AD203B41FA5}">
                      <a16:colId xmlns:a16="http://schemas.microsoft.com/office/drawing/2014/main" val="1673902833"/>
                    </a:ext>
                  </a:extLst>
                </a:gridCol>
                <a:gridCol w="6004560">
                  <a:extLst>
                    <a:ext uri="{9D8B030D-6E8A-4147-A177-3AD203B41FA5}">
                      <a16:colId xmlns:a16="http://schemas.microsoft.com/office/drawing/2014/main" val="4217593890"/>
                    </a:ext>
                  </a:extLst>
                </a:gridCol>
              </a:tblGrid>
              <a:tr h="245146">
                <a:tc>
                  <a:txBody>
                    <a:bodyPr/>
                    <a:lstStyle/>
                    <a:p>
                      <a:pPr indent="133350" algn="ctr"/>
                      <a:r>
                        <a:rPr lang="en-US" sz="1600" kern="0">
                          <a:effectLst/>
                        </a:rPr>
                        <a:t>Coding Dimension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Frequency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ctr"/>
                      <a:r>
                        <a:rPr lang="en-US" sz="1600" kern="0">
                          <a:effectLst/>
                        </a:rPr>
                        <a:t>Examples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62019421"/>
                  </a:ext>
                </a:extLst>
              </a:tr>
              <a:tr h="674151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Offer Courses/Lectures Related to Generative AI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120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Student A: Suggest adding courses on skills of using generative AI.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Student B: Offer lectures on how to use generative AI efficiently.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3086451255"/>
                  </a:ext>
                </a:extLst>
              </a:tr>
              <a:tr h="817153">
                <a:tc>
                  <a:txBody>
                    <a:bodyPr/>
                    <a:lstStyle/>
                    <a:p>
                      <a:pPr algn="l"/>
                      <a:r>
                        <a:rPr lang="en-US" sz="1600" kern="0" dirty="0">
                          <a:effectLst/>
                        </a:rPr>
                        <a:t>Prevent Abuse and Regulate the Use of Generative AI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57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Student C: Suggest adopting generative AI dialectically and not abusing it.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Student D: Allow the use of generative AI, but students need to mark it so that teachers can understand which content comes from generative AI.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2841419807"/>
                  </a:ext>
                </a:extLst>
              </a:tr>
              <a:tr h="531149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Provide Channels for Using Generative AI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50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Student E: Provide free generative AI tools.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Student F: Hope to use generative AI through official channels.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2369160355"/>
                  </a:ext>
                </a:extLst>
              </a:tr>
              <a:tr h="388147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Promote the Use of Generative AI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43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Student G: The school should promote the use of generative AI.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2549028977"/>
                  </a:ext>
                </a:extLst>
              </a:tr>
              <a:tr h="388147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Improve the Functions of Generative AI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25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 dirty="0">
                          <a:effectLst/>
                        </a:rPr>
                        <a:t>Student H: Make the answers of generative AI more human - like.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3299863234"/>
                  </a:ext>
                </a:extLst>
              </a:tr>
              <a:tr h="388147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Pay Attention to Plagiarism, Academic Misconduct 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17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Student I: Optimize the anti - plagiarism mechanism and strictly prohibit large - scale plagiarism.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2211133909"/>
                  </a:ext>
                </a:extLst>
              </a:tr>
              <a:tr h="531149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Develop Personalized Generative AI Tools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17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Student J: Suggest that the college train its own generative AI and open it to the research needs on campus.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920802172"/>
                  </a:ext>
                </a:extLst>
              </a:tr>
              <a:tr h="388147">
                <a:tc>
                  <a:txBody>
                    <a:bodyPr/>
                    <a:lstStyle/>
                    <a:p>
                      <a:pPr algn="l"/>
                      <a:r>
                        <a:rPr lang="en-US" sz="1600" kern="0">
                          <a:effectLst/>
                        </a:rPr>
                        <a:t>Reduce Low - quality and Repetitive Assignments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indent="133350" algn="l"/>
                      <a:r>
                        <a:rPr lang="en-US" sz="1600" kern="0">
                          <a:effectLst/>
                        </a:rPr>
                        <a:t>16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0" dirty="0">
                          <a:effectLst/>
                        </a:rPr>
                        <a:t>Student K: Reduce mechanical and formalized assignments.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608" marR="76608" marT="51072" marB="51072" anchor="ctr"/>
                </a:tc>
                <a:extLst>
                  <a:ext uri="{0D108BD9-81ED-4DB2-BD59-A6C34878D82A}">
                    <a16:rowId xmlns:a16="http://schemas.microsoft.com/office/drawing/2014/main" val="338136523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953ADCD-1EAB-EA71-FFE5-8B09A3BF1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01005"/>
            <a:ext cx="988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3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Suggestions of College Students on the Use of Generative Artificial Intelligence (n = 310)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0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5D6987-FA6D-00EC-B1CC-4FB38639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8" y="730112"/>
            <a:ext cx="10212742" cy="51220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1150DDE-B341-C112-F910-135F78AC5CBD}"/>
              </a:ext>
            </a:extLst>
          </p:cNvPr>
          <p:cNvSpPr/>
          <p:nvPr/>
        </p:nvSpPr>
        <p:spPr>
          <a:xfrm>
            <a:off x="447040" y="5852160"/>
            <a:ext cx="11023600" cy="873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Xiaojiao</a:t>
            </a:r>
            <a:r>
              <a:rPr lang="en-US" altLang="zh-CN" dirty="0"/>
              <a:t> Chen et al. (2024). Empowering education development through AIGC: A systematic literature review. Education and Information Technologies (2024) 29:17485–17537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C5BE444-B8EF-3082-B917-D95BB8F1F4F3}"/>
              </a:ext>
            </a:extLst>
          </p:cNvPr>
          <p:cNvSpPr/>
          <p:nvPr/>
        </p:nvSpPr>
        <p:spPr>
          <a:xfrm>
            <a:off x="721360" y="132080"/>
            <a:ext cx="9804400" cy="518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The Underlying Mechanism and Logical Framework of AIGC’s Educational Application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9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491A-288F-5CC8-B79A-C96E27ABB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FE096A7-3AF8-33D1-4F05-762EAB575623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A723353E-3597-2A0F-8F1D-AC55F96AE058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D4110781-94B0-93FF-6E64-6A4496CCAFEA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C017CCD9-2150-93AE-E62B-6A2D60614A1B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A0BAA9A-80F2-AF4E-B514-0445F4DB1723}"/>
              </a:ext>
            </a:extLst>
          </p:cNvPr>
          <p:cNvSpPr txBox="1"/>
          <p:nvPr/>
        </p:nvSpPr>
        <p:spPr>
          <a:xfrm>
            <a:off x="777591" y="37238"/>
            <a:ext cx="3578224" cy="580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Challenges and Risks</a:t>
            </a:r>
            <a:endParaRPr kumimoji="1" lang="zh-CN" altLang="en-US" sz="2800" b="1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8691FB-A90F-716D-0B6C-0B069623D6B9}"/>
              </a:ext>
            </a:extLst>
          </p:cNvPr>
          <p:cNvSpPr txBox="1"/>
          <p:nvPr/>
        </p:nvSpPr>
        <p:spPr>
          <a:xfrm>
            <a:off x="463185" y="972304"/>
            <a:ext cx="10810341" cy="5966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Empowerment or Disempowerment? Co-existence or Conflict of Machine and Human? Technology as agent? Autonomy?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Lack of Institutional guidance and regulations on the use of AIED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Teachers’ AI literacy and capability of application AI, Teachers’ role transformation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Generation gap on AI literacy between teachers and students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Negative impact of misuse and over rely on Using AI in learning, Digital Divide: Cheating, academic Integrity, critical thinking, give up deep and high order thinking opportunities, mental health. 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Will AI replaces human people?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kumimoji="1" lang="en-US" altLang="zh-CN" sz="28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0867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19693C3-9A03-D536-2155-6259837BB1F1}"/>
              </a:ext>
            </a:extLst>
          </p:cNvPr>
          <p:cNvSpPr txBox="1"/>
          <p:nvPr/>
        </p:nvSpPr>
        <p:spPr>
          <a:xfrm>
            <a:off x="1033091" y="1523425"/>
            <a:ext cx="90488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b="1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OUTLINE</a:t>
            </a:r>
          </a:p>
          <a:p>
            <a:pPr algn="ctr"/>
            <a:endParaRPr kumimoji="1" lang="en-US" altLang="zh-CN" sz="3200" b="1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zh-CN" sz="32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Brief introduction to research on AIED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zh-CN" sz="32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China’s experience on application of AI in learning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zh-CN" sz="32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Challenges, Risks, Reflection on application of AI</a:t>
            </a:r>
          </a:p>
          <a:p>
            <a:pPr algn="ctr"/>
            <a:endParaRPr kumimoji="1" lang="zh-CN" altLang="en-US" sz="3200" b="1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C02A2A-6A21-C76A-974C-4243004DF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270" y="198120"/>
            <a:ext cx="30861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565771-0D35-47C0-0273-0F2993BF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213360"/>
            <a:ext cx="30861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14D255-7CB7-E38E-B679-E4B138B65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790" y="21336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80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45D7-18A6-49D6-FCB0-557770F7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CA269FD-463A-34DE-DC97-755DD3B9E752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B5F89223-AB51-CBB6-FD33-C055A158EA06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6D3E3888-640A-5ECE-4558-714849574334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0045C52C-BFA1-15D7-53BE-B014BFAA8A10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2B86F69-B6CF-4147-8EC8-51ECFD059B1B}"/>
              </a:ext>
            </a:extLst>
          </p:cNvPr>
          <p:cNvSpPr txBox="1"/>
          <p:nvPr/>
        </p:nvSpPr>
        <p:spPr>
          <a:xfrm>
            <a:off x="777591" y="37238"/>
            <a:ext cx="1850122" cy="580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References</a:t>
            </a:r>
            <a:endParaRPr kumimoji="1" lang="zh-CN" altLang="en-US" sz="2800" b="1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392CD54-67FD-DDF8-F141-02B0296F371D}"/>
              </a:ext>
            </a:extLst>
          </p:cNvPr>
          <p:cNvSpPr txBox="1"/>
          <p:nvPr/>
        </p:nvSpPr>
        <p:spPr>
          <a:xfrm>
            <a:off x="579019" y="1510784"/>
            <a:ext cx="11257381" cy="313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LI Yan et al. (2024) Investigation of College Students' Generative Artificial Intelligence (GAI) Usage Status and its Implication: Taking Zhejiang University as an Example, Open Education Research, 30(1): 89-98. (in Chinese)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kumimoji="1" lang="en-US" altLang="zh-CN" sz="2000" dirty="0"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dirty="0" err="1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Xiaojiao</a:t>
            </a:r>
            <a:r>
              <a:rPr kumimoji="1" lang="en-US" altLang="zh-CN" sz="20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 Chen et al. (2024). Empowering education development through AIGC: A systematic literature review. Education and Information Technologies (2024) 29:17485–17537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Shuchen Guo et al.(2024). Artificial intelligence in education research during 2013-2023: A review based on bibliometric analysis. Education and Information Technologies. 29:16387–16409</a:t>
            </a:r>
          </a:p>
        </p:txBody>
      </p:sp>
    </p:spTree>
    <p:extLst>
      <p:ext uri="{BB962C8B-B14F-4D97-AF65-F5344CB8AC3E}">
        <p14:creationId xmlns:p14="http://schemas.microsoft.com/office/powerpoint/2010/main" val="136964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81B58D-53D7-6E34-72FB-2DA5ADA9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24" y="1130040"/>
            <a:ext cx="9335351" cy="45979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FE10D8-6D84-3C99-06F1-FD4AD708C857}"/>
              </a:ext>
            </a:extLst>
          </p:cNvPr>
          <p:cNvSpPr txBox="1"/>
          <p:nvPr/>
        </p:nvSpPr>
        <p:spPr>
          <a:xfrm>
            <a:off x="1158240" y="6036995"/>
            <a:ext cx="7840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altLang="zh-CN" b="1" dirty="0"/>
              <a:t>Generative Artificial Intelligence Application Development Report (2024)</a:t>
            </a:r>
            <a:endParaRPr lang="zh-CN" altLang="en-US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558B85A-3BF3-BAEC-F040-D80A7846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975" y="1747520"/>
            <a:ext cx="689965" cy="834072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00311D4A-3CCA-4454-A8AA-19CF8C610C94}"/>
              </a:ext>
            </a:extLst>
          </p:cNvPr>
          <p:cNvSpPr/>
          <p:nvPr/>
        </p:nvSpPr>
        <p:spPr>
          <a:xfrm>
            <a:off x="9977121" y="751840"/>
            <a:ext cx="144272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DeepSeek</a:t>
            </a:r>
            <a:endParaRPr lang="en-US" altLang="zh-CN" dirty="0"/>
          </a:p>
          <a:p>
            <a:pPr algn="ctr"/>
            <a:r>
              <a:rPr lang="en-US" altLang="zh-CN" dirty="0"/>
              <a:t>2025.1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CC14207-C78C-422D-A392-3F0F2B126318}"/>
              </a:ext>
            </a:extLst>
          </p:cNvPr>
          <p:cNvSpPr/>
          <p:nvPr/>
        </p:nvSpPr>
        <p:spPr>
          <a:xfrm>
            <a:off x="907059" y="221240"/>
            <a:ext cx="8490941" cy="908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AI has transformed teaching and learning fundamentally.</a:t>
            </a: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 Are we well prepared?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6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4D3A5F2-7B15-B9B9-29E3-608181FD7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459" y="1046480"/>
            <a:ext cx="9497296" cy="45212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7C7AC57-F4D7-488E-9767-AD98866759B0}"/>
              </a:ext>
            </a:extLst>
          </p:cNvPr>
          <p:cNvSpPr/>
          <p:nvPr/>
        </p:nvSpPr>
        <p:spPr>
          <a:xfrm>
            <a:off x="365760" y="5689600"/>
            <a:ext cx="10942320" cy="1056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Shuchen Guo et al.(2024), Artificial intelligence in education research during 2013-2023: A review based on bibliometric analysis. Education and Information Technologies. 29:16387–16409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A7B6B0A-1012-8DB0-7D8E-E51902B99784}"/>
              </a:ext>
            </a:extLst>
          </p:cNvPr>
          <p:cNvSpPr/>
          <p:nvPr/>
        </p:nvSpPr>
        <p:spPr>
          <a:xfrm>
            <a:off x="518160" y="3078480"/>
            <a:ext cx="2682240" cy="23672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6843 publications from Web of Science and Scopus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9B9FD66-9164-917C-1E06-2ED03ECD5F10}"/>
              </a:ext>
            </a:extLst>
          </p:cNvPr>
          <p:cNvSpPr/>
          <p:nvPr/>
        </p:nvSpPr>
        <p:spPr>
          <a:xfrm>
            <a:off x="1188720" y="274320"/>
            <a:ext cx="7975600" cy="65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Which country takes the lead:</a:t>
            </a:r>
          </a:p>
          <a:p>
            <a:pPr algn="ctr"/>
            <a:r>
              <a:rPr lang="en-US" altLang="zh-CN" sz="2400" b="1" dirty="0"/>
              <a:t>Top 10 contributed countries in AIED research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70DD0233-2ACC-1E61-D7D0-FA770BEF6E40}"/>
                  </a:ext>
                </a:extLst>
              </p14:cNvPr>
              <p14:cNvContentPartPr/>
              <p14:nvPr/>
            </p14:nvContentPartPr>
            <p14:xfrm>
              <a:off x="8595400" y="2325680"/>
              <a:ext cx="381960" cy="1080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70DD0233-2ACC-1E61-D7D0-FA770BEF6E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1400" y="2217680"/>
                <a:ext cx="4896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BCDC04A1-B949-2C94-175E-1C9B45A7F258}"/>
                  </a:ext>
                </a:extLst>
              </p14:cNvPr>
              <p14:cNvContentPartPr/>
              <p14:nvPr/>
            </p14:nvContentPartPr>
            <p14:xfrm>
              <a:off x="5943280" y="2071880"/>
              <a:ext cx="511920" cy="2124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BCDC04A1-B949-2C94-175E-1C9B45A7F2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9640" y="1963880"/>
                <a:ext cx="6195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7ACABF47-B62B-230B-8E32-AFD7AEC44081}"/>
                  </a:ext>
                </a:extLst>
              </p14:cNvPr>
              <p14:cNvContentPartPr/>
              <p14:nvPr/>
            </p14:nvContentPartPr>
            <p14:xfrm>
              <a:off x="3382240" y="2334680"/>
              <a:ext cx="1159200" cy="61380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7ACABF47-B62B-230B-8E32-AFD7AEC440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4600" y="2317040"/>
                <a:ext cx="1194840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9ED8E8D9-D9BA-E5E8-D3E7-ABDEA3E790C3}"/>
                  </a:ext>
                </a:extLst>
              </p14:cNvPr>
              <p14:cNvContentPartPr/>
              <p14:nvPr/>
            </p14:nvContentPartPr>
            <p14:xfrm>
              <a:off x="6725560" y="1775960"/>
              <a:ext cx="4299480" cy="2228760"/>
            </p14:xfrm>
          </p:contentPart>
        </mc:Choice>
        <mc:Fallback xmlns=""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9ED8E8D9-D9BA-E5E8-D3E7-ABDEA3E790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16560" y="1767320"/>
                <a:ext cx="4317120" cy="224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465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7B87-ADC7-2624-76A6-5806E3374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DC726EC-1918-EB35-83E5-83247607E203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2CAA921B-E16E-2254-2928-688D7570CCC3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E8C20108-A8A2-2513-A99B-459C58F13A97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3D3836E2-63E6-1C1A-86DE-0359C8E6BE01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BC350A2-6A7C-97F1-338E-174E87FC8162}"/>
              </a:ext>
            </a:extLst>
          </p:cNvPr>
          <p:cNvSpPr txBox="1"/>
          <p:nvPr/>
        </p:nvSpPr>
        <p:spPr>
          <a:xfrm>
            <a:off x="777591" y="37238"/>
            <a:ext cx="365806" cy="55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)</a:t>
            </a:r>
            <a:endParaRPr kumimoji="1"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767873-4429-E8D3-435D-93446B4C1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87" y="1603089"/>
            <a:ext cx="9437426" cy="36518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BFB2725-40E4-1576-64C5-28B318ED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85" y="5446726"/>
            <a:ext cx="10132430" cy="1146147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020D6140-01B3-0D6D-CBEF-05B9C049E210}"/>
              </a:ext>
            </a:extLst>
          </p:cNvPr>
          <p:cNvSpPr/>
          <p:nvPr/>
        </p:nvSpPr>
        <p:spPr>
          <a:xfrm>
            <a:off x="2092960" y="416560"/>
            <a:ext cx="8239760" cy="6807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More Research focused on Higher Education, Why? 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BBA373EB-6B21-30F4-77D8-E02BFEF6F360}"/>
                  </a:ext>
                </a:extLst>
              </p14:cNvPr>
              <p14:cNvContentPartPr/>
              <p14:nvPr/>
            </p14:nvContentPartPr>
            <p14:xfrm>
              <a:off x="3482680" y="2539160"/>
              <a:ext cx="446760" cy="3132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BBA373EB-6B21-30F4-77D8-E02BFEF6F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8680" y="2431160"/>
                <a:ext cx="55440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396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3D439-6C61-1531-C56D-02B526DE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5607F19-8E15-CFB3-25A0-3A984CCCCEC9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0EA3C160-124B-9D76-D2D0-526229AB5A39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C0193A83-0526-EAA8-A088-41448C35394D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E86061AA-9ABC-E9E1-A105-A41ABB31488B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58620D0-7DFB-3409-BC82-9AF60F7F41AA}"/>
              </a:ext>
            </a:extLst>
          </p:cNvPr>
          <p:cNvSpPr txBox="1"/>
          <p:nvPr/>
        </p:nvSpPr>
        <p:spPr>
          <a:xfrm>
            <a:off x="777591" y="37238"/>
            <a:ext cx="11234166" cy="55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Distribution of subject areas according to keyword frequency </a:t>
            </a:r>
            <a:endParaRPr kumimoji="1"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61DBAA-0593-5090-CE8D-ACDC83496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04" y="719986"/>
            <a:ext cx="8507896" cy="51495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A8CA89-1CD8-B695-402E-70D65AC7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7" y="5711853"/>
            <a:ext cx="11425473" cy="11461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ADCE52EC-9354-6202-C6B1-F04E2CE46EFC}"/>
                  </a:ext>
                </a:extLst>
              </p14:cNvPr>
              <p14:cNvContentPartPr/>
              <p14:nvPr/>
            </p14:nvContentPartPr>
            <p14:xfrm>
              <a:off x="3850240" y="1562480"/>
              <a:ext cx="417960" cy="2232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ADCE52EC-9354-6202-C6B1-F04E2CE46E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6240" y="1454840"/>
                <a:ext cx="5256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30CE799F-2DCB-42E5-6B22-D7FBC7F89FF9}"/>
                  </a:ext>
                </a:extLst>
              </p14:cNvPr>
              <p14:cNvContentPartPr/>
              <p14:nvPr/>
            </p14:nvContentPartPr>
            <p14:xfrm>
              <a:off x="3799480" y="2325680"/>
              <a:ext cx="602640" cy="1080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30CE799F-2DCB-42E5-6B22-D7FBC7F89F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5840" y="2217680"/>
                <a:ext cx="710280" cy="2264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矩形: 圆角 6">
            <a:extLst>
              <a:ext uri="{FF2B5EF4-FFF2-40B4-BE49-F238E27FC236}">
                <a16:creationId xmlns:a16="http://schemas.microsoft.com/office/drawing/2014/main" id="{9A57E6F5-3029-5F1B-75B5-A8D9DF98B066}"/>
              </a:ext>
            </a:extLst>
          </p:cNvPr>
          <p:cNvSpPr/>
          <p:nvPr/>
        </p:nvSpPr>
        <p:spPr>
          <a:xfrm>
            <a:off x="9834880" y="2094240"/>
            <a:ext cx="1859240" cy="7499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Why English?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4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7257F-899B-A048-211D-0702288A7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125849FC-1CB4-8893-B165-2F2213CDA615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9925A83C-B07D-6B25-CE9B-81B84CDC9E5F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AC88053B-42F3-3663-4660-FBF8667E51A3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600EE549-0D84-F9B7-D7DE-A75DB25F8EA9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02238F4-8E40-BFBC-4DB8-3FFBCEC04059}"/>
              </a:ext>
            </a:extLst>
          </p:cNvPr>
          <p:cNvSpPr txBox="1"/>
          <p:nvPr/>
        </p:nvSpPr>
        <p:spPr>
          <a:xfrm>
            <a:off x="777591" y="37238"/>
            <a:ext cx="4894289" cy="55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Keyword Clustering Mapping</a:t>
            </a:r>
            <a:endParaRPr kumimoji="1" lang="zh-CN" altLang="en-US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3F9ABB-C875-3029-0F2B-533371DAE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80" y="1027042"/>
            <a:ext cx="9265920" cy="46608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AB615D1-443E-2637-3610-8C2ABDF2F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91" y="5547708"/>
            <a:ext cx="1013243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5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F3AFD-28AE-3FCA-4D11-3D09D9E53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A87CCA4E-C5F1-5FC9-4123-C7EE602DF94B}"/>
              </a:ext>
            </a:extLst>
          </p:cNvPr>
          <p:cNvGrpSpPr/>
          <p:nvPr/>
        </p:nvGrpSpPr>
        <p:grpSpPr>
          <a:xfrm>
            <a:off x="148780" y="155157"/>
            <a:ext cx="628811" cy="385973"/>
            <a:chOff x="1030835" y="3820565"/>
            <a:chExt cx="482600" cy="337819"/>
          </a:xfrm>
          <a:solidFill>
            <a:srgbClr val="C00000"/>
          </a:solidFill>
        </p:grpSpPr>
        <p:sp>
          <p:nvSpPr>
            <p:cNvPr id="9" name="燕尾形 44">
              <a:extLst>
                <a:ext uri="{FF2B5EF4-FFF2-40B4-BE49-F238E27FC236}">
                  <a16:creationId xmlns:a16="http://schemas.microsoft.com/office/drawing/2014/main" id="{329106F3-46AE-BE9B-8DDF-2E3049335CCC}"/>
                </a:ext>
              </a:extLst>
            </p:cNvPr>
            <p:cNvSpPr/>
            <p:nvPr/>
          </p:nvSpPr>
          <p:spPr>
            <a:xfrm>
              <a:off x="10308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燕尾形 45">
              <a:extLst>
                <a:ext uri="{FF2B5EF4-FFF2-40B4-BE49-F238E27FC236}">
                  <a16:creationId xmlns:a16="http://schemas.microsoft.com/office/drawing/2014/main" id="{F1809651-8190-F9C8-7175-AC1910237DF2}"/>
                </a:ext>
              </a:extLst>
            </p:cNvPr>
            <p:cNvSpPr/>
            <p:nvPr/>
          </p:nvSpPr>
          <p:spPr>
            <a:xfrm>
              <a:off x="11832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燕尾形 46">
              <a:extLst>
                <a:ext uri="{FF2B5EF4-FFF2-40B4-BE49-F238E27FC236}">
                  <a16:creationId xmlns:a16="http://schemas.microsoft.com/office/drawing/2014/main" id="{94FC628E-0311-17EA-39D9-AA25453D2ABE}"/>
                </a:ext>
              </a:extLst>
            </p:cNvPr>
            <p:cNvSpPr/>
            <p:nvPr/>
          </p:nvSpPr>
          <p:spPr>
            <a:xfrm>
              <a:off x="1335635" y="3820565"/>
              <a:ext cx="177800" cy="337819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7F000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3514810-8E81-D441-FB0B-63C11BA9657C}"/>
              </a:ext>
            </a:extLst>
          </p:cNvPr>
          <p:cNvSpPr txBox="1"/>
          <p:nvPr/>
        </p:nvSpPr>
        <p:spPr>
          <a:xfrm>
            <a:off x="347352" y="1180214"/>
            <a:ext cx="11188974" cy="952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ngSong" panose="02010609060101010101" pitchFamily="49" charset="-122"/>
                <a:ea typeface="FangSong" panose="02010609060101010101" pitchFamily="49" charset="-122"/>
                <a:cs typeface="+mn-cs"/>
              </a:rPr>
              <a:t>Beijing Guide for the Application of Artificial Intelligence in Education (2024)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ngSong" panose="02010609060101010101" pitchFamily="49" charset="-122"/>
              <a:ea typeface="FangSong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5EAF63C-FD92-C53D-E046-AC35595D39B3}"/>
              </a:ext>
            </a:extLst>
          </p:cNvPr>
          <p:cNvSpPr txBox="1"/>
          <p:nvPr/>
        </p:nvSpPr>
        <p:spPr>
          <a:xfrm>
            <a:off x="7299767" y="6414625"/>
            <a:ext cx="9784466" cy="40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https://www.smartedu.cn/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49CD54C-D776-0552-926A-D48D821BD819}"/>
              </a:ext>
            </a:extLst>
          </p:cNvPr>
          <p:cNvSpPr/>
          <p:nvPr/>
        </p:nvSpPr>
        <p:spPr>
          <a:xfrm>
            <a:off x="661757" y="2463934"/>
            <a:ext cx="10195209" cy="4236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F2BDFF"/>
                </a:solidFill>
              </a:rPr>
              <a:t>Key application areas for AI in education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Intelligent Teaching Assistance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Personalized Learning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Smart Educational Assessment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Educational Administration Optimization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Campus Safety and Security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Support for Special Education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Digital Resource Development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/>
              <a:t>Teacher Professional Development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507ACFC-7BB4-DDD8-30A2-4B38E8481DF1}"/>
              </a:ext>
            </a:extLst>
          </p:cNvPr>
          <p:cNvSpPr/>
          <p:nvPr/>
        </p:nvSpPr>
        <p:spPr>
          <a:xfrm>
            <a:off x="777591" y="96520"/>
            <a:ext cx="10758735" cy="10836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China: </a:t>
            </a: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National and Local governments take active policies and actions </a:t>
            </a: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to support the Application of AI in Education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8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C1EE1FB-2936-5B5D-211D-D6ACEEC72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85" y="694690"/>
            <a:ext cx="10705465" cy="616331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B2953E8C-DCFD-196E-7940-0CAF40FBC479}"/>
              </a:ext>
            </a:extLst>
          </p:cNvPr>
          <p:cNvSpPr/>
          <p:nvPr/>
        </p:nvSpPr>
        <p:spPr>
          <a:xfrm>
            <a:off x="90599" y="142240"/>
            <a:ext cx="11732806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32 Provinces have established resource centers and platforms of smart education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28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917</Words>
  <Application>Microsoft Office PowerPoint</Application>
  <PresentationFormat>宽屏</PresentationFormat>
  <Paragraphs>149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FangSong</vt:lpstr>
      <vt:lpstr>Arial</vt:lpstr>
      <vt:lpstr>Calibri</vt:lpstr>
      <vt:lpstr>Times New Roman</vt:lpstr>
      <vt:lpstr>Wingdings</vt:lpstr>
      <vt:lpstr>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xkb;zsw</dc:creator>
  <cp:lastModifiedBy>mei li</cp:lastModifiedBy>
  <cp:revision>737</cp:revision>
  <dcterms:created xsi:type="dcterms:W3CDTF">2023-11-01T09:12:29Z</dcterms:created>
  <dcterms:modified xsi:type="dcterms:W3CDTF">2025-05-19T16:36:04Z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BF380B683D394AEE809742A4C1C114C4</vt:lpwstr>
  </property>
  <property fmtid="{D5CDD505-2E9C-101B-9397-08002B2CF9AE}" pid="3" name="KSOProductBuildVer">
    <vt:lpwstr>2052-6.2.2.8394</vt:lpwstr>
  </property>
</Properties>
</file>