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8" r:id="rId2"/>
    <p:sldId id="257" r:id="rId3"/>
    <p:sldId id="259" r:id="rId4"/>
    <p:sldId id="260" r:id="rId5"/>
    <p:sldId id="261" r:id="rId6"/>
    <p:sldId id="262" r:id="rId7"/>
    <p:sldId id="263" r:id="rId8"/>
    <p:sldId id="265" r:id="rId9"/>
    <p:sldId id="2673" r:id="rId10"/>
    <p:sldId id="264" r:id="rId11"/>
    <p:sldId id="266" r:id="rId12"/>
    <p:sldId id="2674" r:id="rId13"/>
    <p:sldId id="2668" r:id="rId14"/>
    <p:sldId id="2670" r:id="rId15"/>
    <p:sldId id="2573" r:id="rId16"/>
    <p:sldId id="267" r:id="rId17"/>
    <p:sldId id="268" r:id="rId18"/>
    <p:sldId id="2669" r:id="rId19"/>
    <p:sldId id="2671" r:id="rId20"/>
    <p:sldId id="26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79"/>
    <p:restoredTop sz="94658"/>
  </p:normalViewPr>
  <p:slideViewPr>
    <p:cSldViewPr snapToGrid="0">
      <p:cViewPr>
        <p:scale>
          <a:sx n="100" d="100"/>
          <a:sy n="100" d="100"/>
        </p:scale>
        <p:origin x="1208"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2060"/>
              </a:solidFill>
              <a:ln w="19050">
                <a:solidFill>
                  <a:schemeClr val="lt1"/>
                </a:solidFill>
              </a:ln>
              <a:effectLst/>
            </c:spPr>
            <c:extLst>
              <c:ext xmlns:c16="http://schemas.microsoft.com/office/drawing/2014/chart" uri="{C3380CC4-5D6E-409C-BE32-E72D297353CC}">
                <c16:uniqueId val="{00000002-82B6-B849-81A6-791A87E27139}"/>
              </c:ext>
            </c:extLst>
          </c:dPt>
          <c:dPt>
            <c:idx val="1"/>
            <c:bubble3D val="0"/>
            <c:spPr>
              <a:solidFill>
                <a:srgbClr val="00B050"/>
              </a:solidFill>
              <a:ln w="19050">
                <a:solidFill>
                  <a:schemeClr val="bg1"/>
                </a:solidFill>
              </a:ln>
              <a:effectLst/>
            </c:spPr>
            <c:extLst>
              <c:ext xmlns:c16="http://schemas.microsoft.com/office/drawing/2014/chart" uri="{C3380CC4-5D6E-409C-BE32-E72D297353CC}">
                <c16:uniqueId val="{00000001-82B6-B849-81A6-791A87E27139}"/>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3-82B6-B849-81A6-791A87E27139}"/>
              </c:ext>
            </c:extLst>
          </c:dPt>
          <c:cat>
            <c:strRef>
              <c:f>Sheet1!$A$2:$A$4</c:f>
              <c:strCache>
                <c:ptCount val="3"/>
                <c:pt idx="0">
                  <c:v>North America</c:v>
                </c:pt>
                <c:pt idx="1">
                  <c:v>Other Western</c:v>
                </c:pt>
                <c:pt idx="2">
                  <c:v>Non-Western</c:v>
                </c:pt>
              </c:strCache>
            </c:strRef>
          </c:cat>
          <c:val>
            <c:numRef>
              <c:f>Sheet1!$B$2:$B$4</c:f>
              <c:numCache>
                <c:formatCode>#,##0</c:formatCode>
                <c:ptCount val="3"/>
                <c:pt idx="0">
                  <c:v>375225</c:v>
                </c:pt>
                <c:pt idx="1">
                  <c:v>518555</c:v>
                </c:pt>
                <c:pt idx="2">
                  <c:v>342326</c:v>
                </c:pt>
              </c:numCache>
            </c:numRef>
          </c:val>
          <c:extLst>
            <c:ext xmlns:c16="http://schemas.microsoft.com/office/drawing/2014/chart" uri="{C3380CC4-5D6E-409C-BE32-E72D297353CC}">
              <c16:uniqueId val="{00000000-82B6-B849-81A6-791A87E2713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Column2</c:v>
                </c:pt>
              </c:strCache>
            </c:strRef>
          </c:tx>
          <c:dPt>
            <c:idx val="0"/>
            <c:bubble3D val="0"/>
            <c:spPr>
              <a:solidFill>
                <a:srgbClr val="002060"/>
              </a:solidFill>
              <a:ln w="19050">
                <a:solidFill>
                  <a:schemeClr val="lt1"/>
                </a:solidFill>
              </a:ln>
              <a:effectLst/>
            </c:spPr>
            <c:extLst>
              <c:ext xmlns:c16="http://schemas.microsoft.com/office/drawing/2014/chart" uri="{C3380CC4-5D6E-409C-BE32-E72D297353CC}">
                <c16:uniqueId val="{00000001-3025-184F-B924-6E1F04812A3E}"/>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3025-184F-B924-6E1F04812A3E}"/>
              </c:ext>
            </c:extLst>
          </c:dPt>
          <c:dPt>
            <c:idx val="2"/>
            <c:bubble3D val="0"/>
            <c:spPr>
              <a:solidFill>
                <a:srgbClr val="FF0000"/>
              </a:solidFill>
              <a:ln w="19050">
                <a:solidFill>
                  <a:schemeClr val="bg1"/>
                </a:solidFill>
              </a:ln>
              <a:effectLst/>
            </c:spPr>
            <c:extLst>
              <c:ext xmlns:c16="http://schemas.microsoft.com/office/drawing/2014/chart" uri="{C3380CC4-5D6E-409C-BE32-E72D297353CC}">
                <c16:uniqueId val="{00000005-3025-184F-B924-6E1F04812A3E}"/>
              </c:ext>
            </c:extLst>
          </c:dPt>
          <c:cat>
            <c:strRef>
              <c:f>Sheet1!$A$2:$A$4</c:f>
              <c:strCache>
                <c:ptCount val="3"/>
                <c:pt idx="0">
                  <c:v>North America</c:v>
                </c:pt>
                <c:pt idx="1">
                  <c:v>Other Western</c:v>
                </c:pt>
                <c:pt idx="2">
                  <c:v>Non-Western</c:v>
                </c:pt>
              </c:strCache>
            </c:strRef>
          </c:cat>
          <c:val>
            <c:numRef>
              <c:f>Sheet1!$B$2:$B$4</c:f>
              <c:numCache>
                <c:formatCode>#,##0</c:formatCode>
                <c:ptCount val="3"/>
                <c:pt idx="0">
                  <c:v>526392</c:v>
                </c:pt>
                <c:pt idx="1">
                  <c:v>992569</c:v>
                </c:pt>
                <c:pt idx="2">
                  <c:v>1825050</c:v>
                </c:pt>
              </c:numCache>
            </c:numRef>
          </c:val>
          <c:extLst>
            <c:ext xmlns:c16="http://schemas.microsoft.com/office/drawing/2014/chart" uri="{C3380CC4-5D6E-409C-BE32-E72D297353CC}">
              <c16:uniqueId val="{00000006-3025-184F-B924-6E1F04812A3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3.jpg"/></Relationships>
</file>

<file path=ppt/diagrams/_rels/drawing1.xml.rels><?xml version="1.0" encoding="UTF-8" standalone="yes"?>
<Relationships xmlns="http://schemas.openxmlformats.org/package/2006/relationships"><Relationship Id="rId1" Type="http://schemas.openxmlformats.org/officeDocument/2006/relationships/image" Target="../media/image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494867-9505-B047-9498-5D5A8833184E}" type="doc">
      <dgm:prSet loTypeId="urn:microsoft.com/office/officeart/2005/8/layout/radial2" loCatId="" qsTypeId="urn:microsoft.com/office/officeart/2005/8/quickstyle/simple1" qsCatId="simple" csTypeId="urn:microsoft.com/office/officeart/2005/8/colors/accent1_2" csCatId="accent1" phldr="1"/>
      <dgm:spPr/>
      <dgm:t>
        <a:bodyPr/>
        <a:lstStyle/>
        <a:p>
          <a:endParaRPr lang="en-GB"/>
        </a:p>
      </dgm:t>
    </dgm:pt>
    <dgm:pt modelId="{71FB701C-68CC-1446-BF90-CF6A9FC2666B}">
      <dgm:prSet phldrT="[Text]"/>
      <dgm:spPr>
        <a:solidFill>
          <a:schemeClr val="accent4">
            <a:lumMod val="75000"/>
          </a:schemeClr>
        </a:solidFill>
      </dgm:spPr>
      <dgm:t>
        <a:bodyPr/>
        <a:lstStyle/>
        <a:p>
          <a:r>
            <a:rPr lang="en-GB" dirty="0"/>
            <a:t>global</a:t>
          </a:r>
        </a:p>
      </dgm:t>
    </dgm:pt>
    <dgm:pt modelId="{6FDC060A-6815-6048-9482-02EAA1515EDC}" type="parTrans" cxnId="{015D229E-3FDE-D247-BC72-0C4BF7A8FAC1}">
      <dgm:prSet/>
      <dgm:spPr>
        <a:ln w="25400">
          <a:solidFill>
            <a:schemeClr val="bg1"/>
          </a:solidFill>
        </a:ln>
      </dgm:spPr>
      <dgm:t>
        <a:bodyPr/>
        <a:lstStyle/>
        <a:p>
          <a:endParaRPr lang="en-GB"/>
        </a:p>
      </dgm:t>
    </dgm:pt>
    <dgm:pt modelId="{2FA120F9-A2FC-8648-966B-217EE41361EF}" type="sibTrans" cxnId="{015D229E-3FDE-D247-BC72-0C4BF7A8FAC1}">
      <dgm:prSet/>
      <dgm:spPr/>
      <dgm:t>
        <a:bodyPr/>
        <a:lstStyle/>
        <a:p>
          <a:endParaRPr lang="en-GB"/>
        </a:p>
      </dgm:t>
    </dgm:pt>
    <dgm:pt modelId="{2BB09385-14AB-E945-A2B3-0326E7F603AD}">
      <dgm:prSet phldrT="[Text]"/>
      <dgm:spPr>
        <a:solidFill>
          <a:schemeClr val="accent4">
            <a:lumMod val="75000"/>
          </a:schemeClr>
        </a:solidFill>
      </dgm:spPr>
      <dgm:t>
        <a:bodyPr/>
        <a:lstStyle/>
        <a:p>
          <a:r>
            <a:rPr lang="en-GB" dirty="0"/>
            <a:t>nation state</a:t>
          </a:r>
        </a:p>
      </dgm:t>
    </dgm:pt>
    <dgm:pt modelId="{410EA2D8-E7E8-E14E-B20B-8EE8BB4F27E7}" type="parTrans" cxnId="{5D34170A-6401-CD4B-895A-A5D68CFC9B4D}">
      <dgm:prSet/>
      <dgm:spPr>
        <a:ln w="25400">
          <a:solidFill>
            <a:schemeClr val="bg1"/>
          </a:solidFill>
        </a:ln>
      </dgm:spPr>
      <dgm:t>
        <a:bodyPr/>
        <a:lstStyle/>
        <a:p>
          <a:endParaRPr lang="en-GB"/>
        </a:p>
      </dgm:t>
    </dgm:pt>
    <dgm:pt modelId="{E1C12539-C233-994B-91E5-56C31DBDF725}" type="sibTrans" cxnId="{5D34170A-6401-CD4B-895A-A5D68CFC9B4D}">
      <dgm:prSet/>
      <dgm:spPr/>
      <dgm:t>
        <a:bodyPr/>
        <a:lstStyle/>
        <a:p>
          <a:endParaRPr lang="en-GB"/>
        </a:p>
      </dgm:t>
    </dgm:pt>
    <dgm:pt modelId="{0065A55B-0244-C842-A750-167E0483A59F}">
      <dgm:prSet phldrT="[Text]"/>
      <dgm:spPr>
        <a:solidFill>
          <a:schemeClr val="accent4">
            <a:lumMod val="75000"/>
          </a:schemeClr>
        </a:solidFill>
      </dgm:spPr>
      <dgm:t>
        <a:bodyPr/>
        <a:lstStyle/>
        <a:p>
          <a:r>
            <a:rPr lang="en-GB" dirty="0"/>
            <a:t>local</a:t>
          </a:r>
        </a:p>
      </dgm:t>
    </dgm:pt>
    <dgm:pt modelId="{A7D9D89E-0E9B-5D42-9DFD-7E8BF03F6738}" type="parTrans" cxnId="{D34127A2-1C48-014D-9672-ECC9623C5707}">
      <dgm:prSet/>
      <dgm:spPr>
        <a:ln w="25400">
          <a:solidFill>
            <a:schemeClr val="bg1"/>
          </a:solidFill>
        </a:ln>
      </dgm:spPr>
      <dgm:t>
        <a:bodyPr/>
        <a:lstStyle/>
        <a:p>
          <a:endParaRPr lang="en-GB"/>
        </a:p>
      </dgm:t>
    </dgm:pt>
    <dgm:pt modelId="{0B4146C6-22B4-4E4F-AC3F-E9711CF610DA}" type="sibTrans" cxnId="{D34127A2-1C48-014D-9672-ECC9623C5707}">
      <dgm:prSet/>
      <dgm:spPr/>
      <dgm:t>
        <a:bodyPr/>
        <a:lstStyle/>
        <a:p>
          <a:endParaRPr lang="en-GB"/>
        </a:p>
      </dgm:t>
    </dgm:pt>
    <dgm:pt modelId="{0DCAAF92-ED84-4145-B5C6-853BF7B57388}" type="pres">
      <dgm:prSet presAssocID="{0F494867-9505-B047-9498-5D5A8833184E}" presName="composite" presStyleCnt="0">
        <dgm:presLayoutVars>
          <dgm:chMax val="5"/>
          <dgm:dir/>
          <dgm:animLvl val="ctr"/>
          <dgm:resizeHandles val="exact"/>
        </dgm:presLayoutVars>
      </dgm:prSet>
      <dgm:spPr/>
    </dgm:pt>
    <dgm:pt modelId="{2A7D2876-2B26-C247-B90C-706456B0BD90}" type="pres">
      <dgm:prSet presAssocID="{0F494867-9505-B047-9498-5D5A8833184E}" presName="cycle" presStyleCnt="0"/>
      <dgm:spPr/>
    </dgm:pt>
    <dgm:pt modelId="{4194222B-781E-6D4D-AC6B-D3FB48708A87}" type="pres">
      <dgm:prSet presAssocID="{0F494867-9505-B047-9498-5D5A8833184E}" presName="centerShape" presStyleCnt="0"/>
      <dgm:spPr/>
    </dgm:pt>
    <dgm:pt modelId="{1FCBEB1F-48A8-1149-9C83-E7CF1FC120F0}" type="pres">
      <dgm:prSet presAssocID="{0F494867-9505-B047-9498-5D5A8833184E}" presName="connSite" presStyleLbl="node1" presStyleIdx="0" presStyleCnt="4"/>
      <dgm:spPr/>
    </dgm:pt>
    <dgm:pt modelId="{70539358-D50E-ED4A-8EAB-BAF08A3966E9}" type="pres">
      <dgm:prSet presAssocID="{0F494867-9505-B047-9498-5D5A8833184E}" presName="visible" presStyleLbl="node1" presStyleIdx="0" presStyleCnt="4" custScaleX="107440" custScaleY="108073"/>
      <dgm:spPr>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pt>
    <dgm:pt modelId="{E99FAA3C-8665-2C45-9CFF-70EE5B5EF8C4}" type="pres">
      <dgm:prSet presAssocID="{6FDC060A-6815-6048-9482-02EAA1515EDC}" presName="Name25" presStyleLbl="parChTrans1D1" presStyleIdx="0" presStyleCnt="3"/>
      <dgm:spPr/>
    </dgm:pt>
    <dgm:pt modelId="{BAF80F26-3289-FC41-A4A8-C8A411C6C0ED}" type="pres">
      <dgm:prSet presAssocID="{71FB701C-68CC-1446-BF90-CF6A9FC2666B}" presName="node" presStyleCnt="0"/>
      <dgm:spPr/>
    </dgm:pt>
    <dgm:pt modelId="{D1FD9CDD-B205-BE43-8F71-CBEC505D8BDF}" type="pres">
      <dgm:prSet presAssocID="{71FB701C-68CC-1446-BF90-CF6A9FC2666B}" presName="parentNode" presStyleLbl="node1" presStyleIdx="1" presStyleCnt="4" custScaleX="85373" custScaleY="85975" custLinFactNeighborX="33927" custLinFactNeighborY="-2036">
        <dgm:presLayoutVars>
          <dgm:chMax val="1"/>
          <dgm:bulletEnabled val="1"/>
        </dgm:presLayoutVars>
      </dgm:prSet>
      <dgm:spPr/>
    </dgm:pt>
    <dgm:pt modelId="{6C12F103-5A68-D24D-B3C2-6A2B28906526}" type="pres">
      <dgm:prSet presAssocID="{71FB701C-68CC-1446-BF90-CF6A9FC2666B}" presName="childNode" presStyleLbl="revTx" presStyleIdx="0" presStyleCnt="0">
        <dgm:presLayoutVars>
          <dgm:bulletEnabled val="1"/>
        </dgm:presLayoutVars>
      </dgm:prSet>
      <dgm:spPr/>
    </dgm:pt>
    <dgm:pt modelId="{42053921-8F63-874A-A5D4-094CD143BEEB}" type="pres">
      <dgm:prSet presAssocID="{410EA2D8-E7E8-E14E-B20B-8EE8BB4F27E7}" presName="Name25" presStyleLbl="parChTrans1D1" presStyleIdx="1" presStyleCnt="3"/>
      <dgm:spPr/>
    </dgm:pt>
    <dgm:pt modelId="{5EF588F2-1369-F84A-A125-94DEC5B14455}" type="pres">
      <dgm:prSet presAssocID="{2BB09385-14AB-E945-A2B3-0326E7F603AD}" presName="node" presStyleCnt="0"/>
      <dgm:spPr/>
    </dgm:pt>
    <dgm:pt modelId="{464F0251-A25F-5F4B-8ECF-3D17D0F79C90}" type="pres">
      <dgm:prSet presAssocID="{2BB09385-14AB-E945-A2B3-0326E7F603AD}" presName="parentNode" presStyleLbl="node1" presStyleIdx="2" presStyleCnt="4" custScaleX="150208" custScaleY="149903" custLinFactNeighborX="36223" custLinFactNeighborY="1904">
        <dgm:presLayoutVars>
          <dgm:chMax val="1"/>
          <dgm:bulletEnabled val="1"/>
        </dgm:presLayoutVars>
      </dgm:prSet>
      <dgm:spPr/>
    </dgm:pt>
    <dgm:pt modelId="{7BCE2D68-A83E-6648-87EC-914FE7CC699A}" type="pres">
      <dgm:prSet presAssocID="{2BB09385-14AB-E945-A2B3-0326E7F603AD}" presName="childNode" presStyleLbl="revTx" presStyleIdx="0" presStyleCnt="0">
        <dgm:presLayoutVars>
          <dgm:bulletEnabled val="1"/>
        </dgm:presLayoutVars>
      </dgm:prSet>
      <dgm:spPr/>
    </dgm:pt>
    <dgm:pt modelId="{314E9876-14EF-D842-85BF-273AAB41B716}" type="pres">
      <dgm:prSet presAssocID="{A7D9D89E-0E9B-5D42-9DFD-7E8BF03F6738}" presName="Name25" presStyleLbl="parChTrans1D1" presStyleIdx="2" presStyleCnt="3"/>
      <dgm:spPr/>
    </dgm:pt>
    <dgm:pt modelId="{FAFA67BF-DAA2-DE42-90C8-5888294565DF}" type="pres">
      <dgm:prSet presAssocID="{0065A55B-0244-C842-A750-167E0483A59F}" presName="node" presStyleCnt="0"/>
      <dgm:spPr/>
    </dgm:pt>
    <dgm:pt modelId="{D515E17F-B320-4747-ADB5-CC96953D641D}" type="pres">
      <dgm:prSet presAssocID="{0065A55B-0244-C842-A750-167E0483A59F}" presName="parentNode" presStyleLbl="node1" presStyleIdx="3" presStyleCnt="4" custScaleX="77381" custScaleY="72616" custLinFactNeighborX="-33249" custLinFactNeighborY="3159">
        <dgm:presLayoutVars>
          <dgm:chMax val="1"/>
          <dgm:bulletEnabled val="1"/>
        </dgm:presLayoutVars>
      </dgm:prSet>
      <dgm:spPr/>
    </dgm:pt>
    <dgm:pt modelId="{F2C20F81-3DBA-6348-905E-60BED68EF5EB}" type="pres">
      <dgm:prSet presAssocID="{0065A55B-0244-C842-A750-167E0483A59F}" presName="childNode" presStyleLbl="revTx" presStyleIdx="0" presStyleCnt="0">
        <dgm:presLayoutVars>
          <dgm:bulletEnabled val="1"/>
        </dgm:presLayoutVars>
      </dgm:prSet>
      <dgm:spPr/>
    </dgm:pt>
  </dgm:ptLst>
  <dgm:cxnLst>
    <dgm:cxn modelId="{5D34170A-6401-CD4B-895A-A5D68CFC9B4D}" srcId="{0F494867-9505-B047-9498-5D5A8833184E}" destId="{2BB09385-14AB-E945-A2B3-0326E7F603AD}" srcOrd="1" destOrd="0" parTransId="{410EA2D8-E7E8-E14E-B20B-8EE8BB4F27E7}" sibTransId="{E1C12539-C233-994B-91E5-56C31DBDF725}"/>
    <dgm:cxn modelId="{81F0E60E-CF09-694B-980B-BF2FFBBF7F0F}" type="presOf" srcId="{410EA2D8-E7E8-E14E-B20B-8EE8BB4F27E7}" destId="{42053921-8F63-874A-A5D4-094CD143BEEB}" srcOrd="0" destOrd="0" presId="urn:microsoft.com/office/officeart/2005/8/layout/radial2"/>
    <dgm:cxn modelId="{DA13731D-4D35-1C43-BBF1-17874D009F57}" type="presOf" srcId="{2BB09385-14AB-E945-A2B3-0326E7F603AD}" destId="{464F0251-A25F-5F4B-8ECF-3D17D0F79C90}" srcOrd="0" destOrd="0" presId="urn:microsoft.com/office/officeart/2005/8/layout/radial2"/>
    <dgm:cxn modelId="{A8046637-898C-0E46-9530-12B2D4B96A34}" type="presOf" srcId="{6FDC060A-6815-6048-9482-02EAA1515EDC}" destId="{E99FAA3C-8665-2C45-9CFF-70EE5B5EF8C4}" srcOrd="0" destOrd="0" presId="urn:microsoft.com/office/officeart/2005/8/layout/radial2"/>
    <dgm:cxn modelId="{EC88806D-E38E-5841-9403-74D1C71AEBE8}" type="presOf" srcId="{0065A55B-0244-C842-A750-167E0483A59F}" destId="{D515E17F-B320-4747-ADB5-CC96953D641D}" srcOrd="0" destOrd="0" presId="urn:microsoft.com/office/officeart/2005/8/layout/radial2"/>
    <dgm:cxn modelId="{015D229E-3FDE-D247-BC72-0C4BF7A8FAC1}" srcId="{0F494867-9505-B047-9498-5D5A8833184E}" destId="{71FB701C-68CC-1446-BF90-CF6A9FC2666B}" srcOrd="0" destOrd="0" parTransId="{6FDC060A-6815-6048-9482-02EAA1515EDC}" sibTransId="{2FA120F9-A2FC-8648-966B-217EE41361EF}"/>
    <dgm:cxn modelId="{D34127A2-1C48-014D-9672-ECC9623C5707}" srcId="{0F494867-9505-B047-9498-5D5A8833184E}" destId="{0065A55B-0244-C842-A750-167E0483A59F}" srcOrd="2" destOrd="0" parTransId="{A7D9D89E-0E9B-5D42-9DFD-7E8BF03F6738}" sibTransId="{0B4146C6-22B4-4E4F-AC3F-E9711CF610DA}"/>
    <dgm:cxn modelId="{C4B40FAF-E1E6-844D-9910-4CCB3F974135}" type="presOf" srcId="{0F494867-9505-B047-9498-5D5A8833184E}" destId="{0DCAAF92-ED84-4145-B5C6-853BF7B57388}" srcOrd="0" destOrd="0" presId="urn:microsoft.com/office/officeart/2005/8/layout/radial2"/>
    <dgm:cxn modelId="{F3E010CC-D1D6-5845-9193-191ED43095DC}" type="presOf" srcId="{71FB701C-68CC-1446-BF90-CF6A9FC2666B}" destId="{D1FD9CDD-B205-BE43-8F71-CBEC505D8BDF}" srcOrd="0" destOrd="0" presId="urn:microsoft.com/office/officeart/2005/8/layout/radial2"/>
    <dgm:cxn modelId="{8FA0BED4-1BC8-2A45-A179-6F05D577FE58}" type="presOf" srcId="{A7D9D89E-0E9B-5D42-9DFD-7E8BF03F6738}" destId="{314E9876-14EF-D842-85BF-273AAB41B716}" srcOrd="0" destOrd="0" presId="urn:microsoft.com/office/officeart/2005/8/layout/radial2"/>
    <dgm:cxn modelId="{B37D8B2E-372C-7D4B-916F-50B4A6CA072A}" type="presParOf" srcId="{0DCAAF92-ED84-4145-B5C6-853BF7B57388}" destId="{2A7D2876-2B26-C247-B90C-706456B0BD90}" srcOrd="0" destOrd="0" presId="urn:microsoft.com/office/officeart/2005/8/layout/radial2"/>
    <dgm:cxn modelId="{C558050C-AD8C-C640-A3C8-050FE3CD9162}" type="presParOf" srcId="{2A7D2876-2B26-C247-B90C-706456B0BD90}" destId="{4194222B-781E-6D4D-AC6B-D3FB48708A87}" srcOrd="0" destOrd="0" presId="urn:microsoft.com/office/officeart/2005/8/layout/radial2"/>
    <dgm:cxn modelId="{DDB26953-A4C4-9B45-A235-7FCD2E42B90E}" type="presParOf" srcId="{4194222B-781E-6D4D-AC6B-D3FB48708A87}" destId="{1FCBEB1F-48A8-1149-9C83-E7CF1FC120F0}" srcOrd="0" destOrd="0" presId="urn:microsoft.com/office/officeart/2005/8/layout/radial2"/>
    <dgm:cxn modelId="{A23E8D0A-9140-A446-8390-9482A10AFAE5}" type="presParOf" srcId="{4194222B-781E-6D4D-AC6B-D3FB48708A87}" destId="{70539358-D50E-ED4A-8EAB-BAF08A3966E9}" srcOrd="1" destOrd="0" presId="urn:microsoft.com/office/officeart/2005/8/layout/radial2"/>
    <dgm:cxn modelId="{070C0107-6C43-2B45-AEBB-E113D10EBABC}" type="presParOf" srcId="{2A7D2876-2B26-C247-B90C-706456B0BD90}" destId="{E99FAA3C-8665-2C45-9CFF-70EE5B5EF8C4}" srcOrd="1" destOrd="0" presId="urn:microsoft.com/office/officeart/2005/8/layout/radial2"/>
    <dgm:cxn modelId="{6B224DF3-888B-1445-BD4C-2D075CAD7877}" type="presParOf" srcId="{2A7D2876-2B26-C247-B90C-706456B0BD90}" destId="{BAF80F26-3289-FC41-A4A8-C8A411C6C0ED}" srcOrd="2" destOrd="0" presId="urn:microsoft.com/office/officeart/2005/8/layout/radial2"/>
    <dgm:cxn modelId="{48A8C0EA-471C-2A48-8255-CC02E794BE18}" type="presParOf" srcId="{BAF80F26-3289-FC41-A4A8-C8A411C6C0ED}" destId="{D1FD9CDD-B205-BE43-8F71-CBEC505D8BDF}" srcOrd="0" destOrd="0" presId="urn:microsoft.com/office/officeart/2005/8/layout/radial2"/>
    <dgm:cxn modelId="{A7125634-C542-7541-881D-843D440B715E}" type="presParOf" srcId="{BAF80F26-3289-FC41-A4A8-C8A411C6C0ED}" destId="{6C12F103-5A68-D24D-B3C2-6A2B28906526}" srcOrd="1" destOrd="0" presId="urn:microsoft.com/office/officeart/2005/8/layout/radial2"/>
    <dgm:cxn modelId="{D474F267-19DE-4740-BF39-F594D2E9DDF9}" type="presParOf" srcId="{2A7D2876-2B26-C247-B90C-706456B0BD90}" destId="{42053921-8F63-874A-A5D4-094CD143BEEB}" srcOrd="3" destOrd="0" presId="urn:microsoft.com/office/officeart/2005/8/layout/radial2"/>
    <dgm:cxn modelId="{0E76C4BA-6CF8-D344-886E-D5324B8CC6F7}" type="presParOf" srcId="{2A7D2876-2B26-C247-B90C-706456B0BD90}" destId="{5EF588F2-1369-F84A-A125-94DEC5B14455}" srcOrd="4" destOrd="0" presId="urn:microsoft.com/office/officeart/2005/8/layout/radial2"/>
    <dgm:cxn modelId="{DCFA4FBF-EF26-7441-8592-35AB88A3C9E1}" type="presParOf" srcId="{5EF588F2-1369-F84A-A125-94DEC5B14455}" destId="{464F0251-A25F-5F4B-8ECF-3D17D0F79C90}" srcOrd="0" destOrd="0" presId="urn:microsoft.com/office/officeart/2005/8/layout/radial2"/>
    <dgm:cxn modelId="{A3F85367-7D16-5741-96C4-7D16AE107725}" type="presParOf" srcId="{5EF588F2-1369-F84A-A125-94DEC5B14455}" destId="{7BCE2D68-A83E-6648-87EC-914FE7CC699A}" srcOrd="1" destOrd="0" presId="urn:microsoft.com/office/officeart/2005/8/layout/radial2"/>
    <dgm:cxn modelId="{C82B3310-7876-9C4E-96F2-6BA215179919}" type="presParOf" srcId="{2A7D2876-2B26-C247-B90C-706456B0BD90}" destId="{314E9876-14EF-D842-85BF-273AAB41B716}" srcOrd="5" destOrd="0" presId="urn:microsoft.com/office/officeart/2005/8/layout/radial2"/>
    <dgm:cxn modelId="{2B7DBA90-84CE-B046-B88E-C3EABB3D6F58}" type="presParOf" srcId="{2A7D2876-2B26-C247-B90C-706456B0BD90}" destId="{FAFA67BF-DAA2-DE42-90C8-5888294565DF}" srcOrd="6" destOrd="0" presId="urn:microsoft.com/office/officeart/2005/8/layout/radial2"/>
    <dgm:cxn modelId="{59F908EB-12BD-0942-8B4F-C23D7073E6D4}" type="presParOf" srcId="{FAFA67BF-DAA2-DE42-90C8-5888294565DF}" destId="{D515E17F-B320-4747-ADB5-CC96953D641D}" srcOrd="0" destOrd="0" presId="urn:microsoft.com/office/officeart/2005/8/layout/radial2"/>
    <dgm:cxn modelId="{0FDCDFD9-9FC7-CC49-BE04-2A32881552E4}" type="presParOf" srcId="{FAFA67BF-DAA2-DE42-90C8-5888294565DF}" destId="{F2C20F81-3DBA-6348-905E-60BED68EF5EB}" srcOrd="1" destOrd="0" presId="urn:microsoft.com/office/officeart/2005/8/layout/radial2"/>
  </dgm:cxnLst>
  <dgm:bg/>
  <dgm:whole>
    <a:ln w="25400">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E9876-14EF-D842-85BF-273AAB41B716}">
      <dsp:nvSpPr>
        <dsp:cNvPr id="0" name=""/>
        <dsp:cNvSpPr/>
      </dsp:nvSpPr>
      <dsp:spPr>
        <a:xfrm rot="3045553">
          <a:off x="3321878" y="4115498"/>
          <a:ext cx="827417" cy="46054"/>
        </a:xfrm>
        <a:custGeom>
          <a:avLst/>
          <a:gdLst/>
          <a:ahLst/>
          <a:cxnLst/>
          <a:rect l="0" t="0" r="0" b="0"/>
          <a:pathLst>
            <a:path>
              <a:moveTo>
                <a:pt x="0" y="23027"/>
              </a:moveTo>
              <a:lnTo>
                <a:pt x="827417" y="23027"/>
              </a:lnTo>
            </a:path>
          </a:pathLst>
        </a:custGeom>
        <a:noFill/>
        <a:ln w="254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42053921-8F63-874A-A5D4-094CD143BEEB}">
      <dsp:nvSpPr>
        <dsp:cNvPr id="0" name=""/>
        <dsp:cNvSpPr/>
      </dsp:nvSpPr>
      <dsp:spPr>
        <a:xfrm rot="33247">
          <a:off x="3647401" y="2862117"/>
          <a:ext cx="1029981" cy="46054"/>
        </a:xfrm>
        <a:custGeom>
          <a:avLst/>
          <a:gdLst/>
          <a:ahLst/>
          <a:cxnLst/>
          <a:rect l="0" t="0" r="0" b="0"/>
          <a:pathLst>
            <a:path>
              <a:moveTo>
                <a:pt x="0" y="23027"/>
              </a:moveTo>
              <a:lnTo>
                <a:pt x="1029981" y="23027"/>
              </a:lnTo>
            </a:path>
          </a:pathLst>
        </a:custGeom>
        <a:noFill/>
        <a:ln w="254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E99FAA3C-8665-2C45-9CFF-70EE5B5EF8C4}">
      <dsp:nvSpPr>
        <dsp:cNvPr id="0" name=""/>
        <dsp:cNvSpPr/>
      </dsp:nvSpPr>
      <dsp:spPr>
        <a:xfrm rot="19409967">
          <a:off x="3495165" y="1685407"/>
          <a:ext cx="1552486" cy="46054"/>
        </a:xfrm>
        <a:custGeom>
          <a:avLst/>
          <a:gdLst/>
          <a:ahLst/>
          <a:cxnLst/>
          <a:rect l="0" t="0" r="0" b="0"/>
          <a:pathLst>
            <a:path>
              <a:moveTo>
                <a:pt x="0" y="23027"/>
              </a:moveTo>
              <a:lnTo>
                <a:pt x="1552486" y="23027"/>
              </a:lnTo>
            </a:path>
          </a:pathLst>
        </a:custGeom>
        <a:noFill/>
        <a:ln w="254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70539358-D50E-ED4A-8EAB-BAF08A3966E9}">
      <dsp:nvSpPr>
        <dsp:cNvPr id="0" name=""/>
        <dsp:cNvSpPr/>
      </dsp:nvSpPr>
      <dsp:spPr>
        <a:xfrm>
          <a:off x="1246645" y="1408766"/>
          <a:ext cx="2907345" cy="292447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FD9CDD-B205-BE43-8F71-CBEC505D8BDF}">
      <dsp:nvSpPr>
        <dsp:cNvPr id="0" name=""/>
        <dsp:cNvSpPr/>
      </dsp:nvSpPr>
      <dsp:spPr>
        <a:xfrm>
          <a:off x="4760830" y="135475"/>
          <a:ext cx="1386125" cy="1395899"/>
        </a:xfrm>
        <a:prstGeom prst="ellipse">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GB" sz="3100" kern="1200" dirty="0"/>
            <a:t>global</a:t>
          </a:r>
        </a:p>
      </dsp:txBody>
      <dsp:txXfrm>
        <a:off x="4963823" y="339900"/>
        <a:ext cx="980139" cy="987049"/>
      </dsp:txXfrm>
    </dsp:sp>
    <dsp:sp modelId="{464F0251-A25F-5F4B-8ECF-3D17D0F79C90}">
      <dsp:nvSpPr>
        <dsp:cNvPr id="0" name=""/>
        <dsp:cNvSpPr/>
      </dsp:nvSpPr>
      <dsp:spPr>
        <a:xfrm>
          <a:off x="4677301" y="1684996"/>
          <a:ext cx="2438793" cy="2433841"/>
        </a:xfrm>
        <a:prstGeom prst="ellipse">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GB" sz="3100" kern="1200" dirty="0"/>
            <a:t>nation state</a:t>
          </a:r>
        </a:p>
      </dsp:txBody>
      <dsp:txXfrm>
        <a:off x="5034454" y="2041424"/>
        <a:ext cx="1724487" cy="1720985"/>
      </dsp:txXfrm>
    </dsp:sp>
    <dsp:sp modelId="{D515E17F-B320-4747-ADB5-CC96953D641D}">
      <dsp:nvSpPr>
        <dsp:cNvPr id="0" name=""/>
        <dsp:cNvSpPr/>
      </dsp:nvSpPr>
      <dsp:spPr>
        <a:xfrm>
          <a:off x="3751252" y="4337315"/>
          <a:ext cx="1256366" cy="1179001"/>
        </a:xfrm>
        <a:prstGeom prst="ellipse">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GB" sz="3100" kern="1200" dirty="0"/>
            <a:t>local</a:t>
          </a:r>
        </a:p>
      </dsp:txBody>
      <dsp:txXfrm>
        <a:off x="3935243" y="4509976"/>
        <a:ext cx="888384" cy="833679"/>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911283-0375-A743-9B10-41CA95A446F1}" type="datetimeFigureOut">
              <a:rPr lang="en-US" smtClean="0"/>
              <a:t>5/18/25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1658F-9FC3-194C-B7F5-7A3BC496E60A}" type="slidenum">
              <a:rPr lang="en-US" smtClean="0"/>
              <a:t>‹#›</a:t>
            </a:fld>
            <a:endParaRPr lang="en-US"/>
          </a:p>
        </p:txBody>
      </p:sp>
    </p:spTree>
    <p:extLst>
      <p:ext uri="{BB962C8B-B14F-4D97-AF65-F5344CB8AC3E}">
        <p14:creationId xmlns:p14="http://schemas.microsoft.com/office/powerpoint/2010/main" val="1613084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E1658F-9FC3-194C-B7F5-7A3BC496E60A}" type="slidenum">
              <a:rPr lang="en-US" smtClean="0"/>
              <a:t>2</a:t>
            </a:fld>
            <a:endParaRPr lang="en-US"/>
          </a:p>
        </p:txBody>
      </p:sp>
    </p:spTree>
    <p:extLst>
      <p:ext uri="{BB962C8B-B14F-4D97-AF65-F5344CB8AC3E}">
        <p14:creationId xmlns:p14="http://schemas.microsoft.com/office/powerpoint/2010/main" val="2270206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E1658F-9FC3-194C-B7F5-7A3BC496E60A}" type="slidenum">
              <a:rPr lang="en-US" smtClean="0"/>
              <a:t>9</a:t>
            </a:fld>
            <a:endParaRPr lang="en-US"/>
          </a:p>
        </p:txBody>
      </p:sp>
    </p:spTree>
    <p:extLst>
      <p:ext uri="{BB962C8B-B14F-4D97-AF65-F5344CB8AC3E}">
        <p14:creationId xmlns:p14="http://schemas.microsoft.com/office/powerpoint/2010/main" val="470000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C121E-D8F1-C029-FD46-42CC90001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FD580C-1232-D080-7D29-2D9596213D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EE511C-1850-643D-00F6-DE428ACE72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C65A24-95B1-E9E0-CBCA-55E4DCF9E251}"/>
              </a:ext>
            </a:extLst>
          </p:cNvPr>
          <p:cNvSpPr>
            <a:spLocks noGrp="1"/>
          </p:cNvSpPr>
          <p:nvPr>
            <p:ph type="sldNum" sz="quarter" idx="5"/>
          </p:nvPr>
        </p:nvSpPr>
        <p:spPr/>
        <p:txBody>
          <a:bodyPr/>
          <a:lstStyle/>
          <a:p>
            <a:fld id="{ABD2A4EF-352A-1549-9E19-A3E8EE6D9FDC}" type="slidenum">
              <a:rPr lang="en-GB" smtClean="0"/>
              <a:t>13</a:t>
            </a:fld>
            <a:endParaRPr lang="en-GB"/>
          </a:p>
        </p:txBody>
      </p:sp>
    </p:spTree>
    <p:extLst>
      <p:ext uri="{BB962C8B-B14F-4D97-AF65-F5344CB8AC3E}">
        <p14:creationId xmlns:p14="http://schemas.microsoft.com/office/powerpoint/2010/main" val="2895588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37CA2-8B14-2C52-226B-0B5D4EEF8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26D398-F78C-EB80-CBFD-33C38699A2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E9734-9B58-4A14-C5BD-8AD12D8B11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1B9461-B2F3-6974-46D3-A36645885812}"/>
              </a:ext>
            </a:extLst>
          </p:cNvPr>
          <p:cNvSpPr>
            <a:spLocks noGrp="1"/>
          </p:cNvSpPr>
          <p:nvPr>
            <p:ph type="sldNum" sz="quarter" idx="5"/>
          </p:nvPr>
        </p:nvSpPr>
        <p:spPr/>
        <p:txBody>
          <a:bodyPr/>
          <a:lstStyle/>
          <a:p>
            <a:fld id="{ABD2A4EF-352A-1549-9E19-A3E8EE6D9FDC}" type="slidenum">
              <a:rPr lang="en-GB" smtClean="0"/>
              <a:t>14</a:t>
            </a:fld>
            <a:endParaRPr lang="en-GB"/>
          </a:p>
        </p:txBody>
      </p:sp>
    </p:spTree>
    <p:extLst>
      <p:ext uri="{BB962C8B-B14F-4D97-AF65-F5344CB8AC3E}">
        <p14:creationId xmlns:p14="http://schemas.microsoft.com/office/powerpoint/2010/main" val="1392601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2A4EF-352A-1549-9E19-A3E8EE6D9FDC}" type="slidenum">
              <a:rPr lang="en-GB" smtClean="0"/>
              <a:t>15</a:t>
            </a:fld>
            <a:endParaRPr lang="en-GB"/>
          </a:p>
        </p:txBody>
      </p:sp>
    </p:spTree>
    <p:extLst>
      <p:ext uri="{BB962C8B-B14F-4D97-AF65-F5344CB8AC3E}">
        <p14:creationId xmlns:p14="http://schemas.microsoft.com/office/powerpoint/2010/main" val="1136101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accent1">
                <a:lumMod val="60000"/>
                <a:lumOff val="40000"/>
              </a:schemeClr>
            </a:gs>
            <a:gs pos="46000">
              <a:schemeClr val="accent4">
                <a:lumMod val="50000"/>
              </a:schemeClr>
            </a:gs>
            <a:gs pos="100000">
              <a:schemeClr val="accent4">
                <a:lumMod val="5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FAE4E-64F5-273D-904B-035200426C67}"/>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C222FBA1-96BE-F8BE-83BB-F84B19DDBE0F}"/>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Footer Placeholder 4">
            <a:extLst>
              <a:ext uri="{FF2B5EF4-FFF2-40B4-BE49-F238E27FC236}">
                <a16:creationId xmlns:a16="http://schemas.microsoft.com/office/drawing/2014/main" id="{25C9C510-7F03-2566-F6FD-55DC1A934E08}"/>
              </a:ext>
            </a:extLst>
          </p:cNvPr>
          <p:cNvSpPr>
            <a:spLocks noGrp="1"/>
          </p:cNvSpPr>
          <p:nvPr>
            <p:ph type="ftr" sz="quarter" idx="11"/>
          </p:nvPr>
        </p:nvSpPr>
        <p:spPr>
          <a:xfrm>
            <a:off x="1524000" y="6356350"/>
            <a:ext cx="9144000" cy="365125"/>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620369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0">
              <a:schemeClr val="accent1">
                <a:lumMod val="60000"/>
                <a:lumOff val="40000"/>
              </a:schemeClr>
            </a:gs>
            <a:gs pos="46000">
              <a:schemeClr val="accent4">
                <a:lumMod val="50000"/>
              </a:schemeClr>
            </a:gs>
            <a:gs pos="100000">
              <a:schemeClr val="accent4">
                <a:lumMod val="5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C011B-A3B0-9800-B3A2-A539D41148D7}"/>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D0D53CB0-3598-FB51-D88B-8668F87D0070}"/>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a:extLst>
              <a:ext uri="{FF2B5EF4-FFF2-40B4-BE49-F238E27FC236}">
                <a16:creationId xmlns:a16="http://schemas.microsoft.com/office/drawing/2014/main" id="{92376DB5-4FDC-991E-4661-5820B077021D}"/>
              </a:ext>
            </a:extLst>
          </p:cNvPr>
          <p:cNvSpPr>
            <a:spLocks noGrp="1"/>
          </p:cNvSpPr>
          <p:nvPr>
            <p:ph type="ftr" sz="quarter" idx="11"/>
          </p:nvPr>
        </p:nvSpPr>
        <p:spPr>
          <a:xfrm>
            <a:off x="838199" y="6356350"/>
            <a:ext cx="10515599" cy="365125"/>
          </a:xfrm>
        </p:spPr>
        <p:txBody>
          <a:bodyPr/>
          <a:lstStyle/>
          <a:p>
            <a:endParaRPr lang="en-US" dirty="0"/>
          </a:p>
        </p:txBody>
      </p:sp>
    </p:spTree>
    <p:extLst>
      <p:ext uri="{BB962C8B-B14F-4D97-AF65-F5344CB8AC3E}">
        <p14:creationId xmlns:p14="http://schemas.microsoft.com/office/powerpoint/2010/main" val="2385460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a:gsLst>
            <a:gs pos="0">
              <a:schemeClr val="accent1">
                <a:lumMod val="60000"/>
                <a:lumOff val="40000"/>
              </a:schemeClr>
            </a:gs>
            <a:gs pos="46000">
              <a:schemeClr val="accent4">
                <a:lumMod val="50000"/>
              </a:schemeClr>
            </a:gs>
            <a:gs pos="100000">
              <a:schemeClr val="accent4">
                <a:lumMod val="5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22F3E-68B8-981D-D434-710692851C15}"/>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7D1C1112-7696-4EDC-F17F-63D2798EDC1F}"/>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8C152C19-55B6-6249-82D0-CDF2DF4B744E}"/>
              </a:ext>
            </a:extLst>
          </p:cNvPr>
          <p:cNvSpPr>
            <a:spLocks noGrp="1"/>
          </p:cNvSpPr>
          <p:nvPr>
            <p:ph type="ftr" sz="quarter" idx="11"/>
          </p:nvPr>
        </p:nvSpPr>
        <p:spPr>
          <a:xfrm>
            <a:off x="831850" y="6356350"/>
            <a:ext cx="10515600" cy="365125"/>
          </a:xfrm>
        </p:spPr>
        <p:txBody>
          <a:bodyPr/>
          <a:lstStyle/>
          <a:p>
            <a:endParaRPr lang="en-US" dirty="0"/>
          </a:p>
        </p:txBody>
      </p:sp>
    </p:spTree>
    <p:extLst>
      <p:ext uri="{BB962C8B-B14F-4D97-AF65-F5344CB8AC3E}">
        <p14:creationId xmlns:p14="http://schemas.microsoft.com/office/powerpoint/2010/main" val="697010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0">
              <a:schemeClr val="accent1">
                <a:lumMod val="60000"/>
                <a:lumOff val="40000"/>
              </a:schemeClr>
            </a:gs>
            <a:gs pos="46000">
              <a:schemeClr val="accent4">
                <a:lumMod val="50000"/>
              </a:schemeClr>
            </a:gs>
            <a:gs pos="100000">
              <a:schemeClr val="accent4">
                <a:lumMod val="5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8DF45-012E-93BE-C728-D6592621ABE7}"/>
              </a:ext>
            </a:extLst>
          </p:cNvPr>
          <p:cNvSpPr>
            <a:spLocks noGrp="1"/>
          </p:cNvSpPr>
          <p:nvPr>
            <p:ph type="title"/>
          </p:nvPr>
        </p:nvSpPr>
        <p:spPr>
          <a:xfrm>
            <a:off x="838200" y="365125"/>
            <a:ext cx="5181600" cy="1325563"/>
          </a:xfrm>
        </p:spPr>
        <p:txBody>
          <a:bodyPr>
            <a:normAutofit/>
          </a:bodyPr>
          <a:lstStyle>
            <a:lvl1pPr>
              <a:defRPr sz="3600">
                <a:solidFill>
                  <a:schemeClr val="bg1"/>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53567DE3-D4F3-6E00-8078-BE5AA3ED6C74}"/>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E172B944-6F7E-1D0F-04E0-4B6D05A27D21}"/>
              </a:ext>
            </a:extLst>
          </p:cNvPr>
          <p:cNvSpPr>
            <a:spLocks noGrp="1"/>
          </p:cNvSpPr>
          <p:nvPr>
            <p:ph sz="half" idx="2"/>
          </p:nvPr>
        </p:nvSpPr>
        <p:spPr>
          <a:xfrm>
            <a:off x="6172200" y="365126"/>
            <a:ext cx="5181600" cy="5811838"/>
          </a:xfrm>
          <a:ln w="25400">
            <a:solidFill>
              <a:schemeClr val="bg1"/>
            </a:solidFill>
          </a:ln>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Footer Placeholder 5">
            <a:extLst>
              <a:ext uri="{FF2B5EF4-FFF2-40B4-BE49-F238E27FC236}">
                <a16:creationId xmlns:a16="http://schemas.microsoft.com/office/drawing/2014/main" id="{5F86DA89-DD6B-8076-39F1-3838483C2F0E}"/>
              </a:ext>
            </a:extLst>
          </p:cNvPr>
          <p:cNvSpPr>
            <a:spLocks noGrp="1"/>
          </p:cNvSpPr>
          <p:nvPr>
            <p:ph type="ftr" sz="quarter" idx="11"/>
          </p:nvPr>
        </p:nvSpPr>
        <p:spPr>
          <a:xfrm>
            <a:off x="838199" y="6356350"/>
            <a:ext cx="10515599" cy="365125"/>
          </a:xfrm>
        </p:spPr>
        <p:txBody>
          <a:bodyPr/>
          <a:lstStyle/>
          <a:p>
            <a:endParaRPr lang="en-US" dirty="0"/>
          </a:p>
        </p:txBody>
      </p:sp>
    </p:spTree>
    <p:extLst>
      <p:ext uri="{BB962C8B-B14F-4D97-AF65-F5344CB8AC3E}">
        <p14:creationId xmlns:p14="http://schemas.microsoft.com/office/powerpoint/2010/main" val="175731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chemeClr val="accent1">
                <a:lumMod val="60000"/>
                <a:lumOff val="40000"/>
              </a:schemeClr>
            </a:gs>
            <a:gs pos="46000">
              <a:schemeClr val="accent4">
                <a:lumMod val="50000"/>
              </a:schemeClr>
            </a:gs>
            <a:gs pos="100000">
              <a:schemeClr val="accent4">
                <a:lumMod val="5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8AE38-FAE3-00BA-F228-110F5841A9D7}"/>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dirty="0"/>
          </a:p>
        </p:txBody>
      </p:sp>
      <p:sp>
        <p:nvSpPr>
          <p:cNvPr id="4" name="Footer Placeholder 3">
            <a:extLst>
              <a:ext uri="{FF2B5EF4-FFF2-40B4-BE49-F238E27FC236}">
                <a16:creationId xmlns:a16="http://schemas.microsoft.com/office/drawing/2014/main" id="{E06649A9-07E6-2018-98D0-9AF07E5462EC}"/>
              </a:ext>
            </a:extLst>
          </p:cNvPr>
          <p:cNvSpPr>
            <a:spLocks noGrp="1"/>
          </p:cNvSpPr>
          <p:nvPr>
            <p:ph type="ftr" sz="quarter" idx="11"/>
          </p:nvPr>
        </p:nvSpPr>
        <p:spPr>
          <a:xfrm>
            <a:off x="989556" y="6356350"/>
            <a:ext cx="10364244" cy="365125"/>
          </a:xfrm>
        </p:spPr>
        <p:txBody>
          <a:bodyPr/>
          <a:lstStyle/>
          <a:p>
            <a:endParaRPr lang="en-US" dirty="0"/>
          </a:p>
        </p:txBody>
      </p:sp>
    </p:spTree>
    <p:extLst>
      <p:ext uri="{BB962C8B-B14F-4D97-AF65-F5344CB8AC3E}">
        <p14:creationId xmlns:p14="http://schemas.microsoft.com/office/powerpoint/2010/main" val="3062159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0">
              <a:schemeClr val="accent1">
                <a:lumMod val="60000"/>
                <a:lumOff val="40000"/>
              </a:schemeClr>
            </a:gs>
            <a:gs pos="46000">
              <a:schemeClr val="accent4">
                <a:lumMod val="50000"/>
              </a:schemeClr>
            </a:gs>
            <a:gs pos="100000">
              <a:schemeClr val="accent4">
                <a:lumMod val="5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C3EC6A0-8722-2D59-4B0C-CDC77396F089}"/>
              </a:ext>
            </a:extLst>
          </p:cNvPr>
          <p:cNvSpPr>
            <a:spLocks noGrp="1"/>
          </p:cNvSpPr>
          <p:nvPr>
            <p:ph type="ftr" sz="quarter" idx="11"/>
          </p:nvPr>
        </p:nvSpPr>
        <p:spPr>
          <a:xfrm>
            <a:off x="1014609" y="6356350"/>
            <a:ext cx="10371550" cy="365125"/>
          </a:xfrm>
        </p:spPr>
        <p:txBody>
          <a:bodyPr/>
          <a:lstStyle/>
          <a:p>
            <a:endParaRPr lang="en-US" dirty="0"/>
          </a:p>
        </p:txBody>
      </p:sp>
    </p:spTree>
    <p:extLst>
      <p:ext uri="{BB962C8B-B14F-4D97-AF65-F5344CB8AC3E}">
        <p14:creationId xmlns:p14="http://schemas.microsoft.com/office/powerpoint/2010/main" val="4063026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46000">
              <a:schemeClr val="accent4">
                <a:lumMod val="50000"/>
              </a:schemeClr>
            </a:gs>
            <a:gs pos="100000">
              <a:schemeClr val="accent4">
                <a:lumMod val="5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674372-7787-9F99-C246-A021E52321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BD574319-EACF-FF7F-4BE4-28E240BE29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a:extLst>
              <a:ext uri="{FF2B5EF4-FFF2-40B4-BE49-F238E27FC236}">
                <a16:creationId xmlns:a16="http://schemas.microsoft.com/office/drawing/2014/main" id="{B6FCCA88-D735-FBF3-CA23-1A5150F3F52F}"/>
              </a:ext>
            </a:extLst>
          </p:cNvPr>
          <p:cNvSpPr>
            <a:spLocks noGrp="1"/>
          </p:cNvSpPr>
          <p:nvPr>
            <p:ph type="ftr" sz="quarter" idx="3"/>
          </p:nvPr>
        </p:nvSpPr>
        <p:spPr>
          <a:xfrm>
            <a:off x="838199" y="6356350"/>
            <a:ext cx="10515599"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Tree>
    <p:extLst>
      <p:ext uri="{BB962C8B-B14F-4D97-AF65-F5344CB8AC3E}">
        <p14:creationId xmlns:p14="http://schemas.microsoft.com/office/powerpoint/2010/main" val="3798369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8492-3B03-2EC3-A754-0DDA84674903}"/>
              </a:ext>
            </a:extLst>
          </p:cNvPr>
          <p:cNvSpPr>
            <a:spLocks noGrp="1"/>
          </p:cNvSpPr>
          <p:nvPr>
            <p:ph type="ctrTitle"/>
          </p:nvPr>
        </p:nvSpPr>
        <p:spPr>
          <a:xfrm>
            <a:off x="1524000" y="739527"/>
            <a:ext cx="9144000" cy="2689473"/>
          </a:xfrm>
        </p:spPr>
        <p:txBody>
          <a:bodyPr>
            <a:normAutofit/>
          </a:bodyPr>
          <a:lstStyle/>
          <a:p>
            <a:pPr>
              <a:lnSpc>
                <a:spcPct val="110000"/>
              </a:lnSpc>
            </a:pPr>
            <a:r>
              <a:rPr lang="en-US" b="1" dirty="0">
                <a:latin typeface="Gill Sans SemiBold" panose="020B0502020104020203" pitchFamily="34" charset="-79"/>
                <a:cs typeface="Gill Sans SemiBold" panose="020B0502020104020203" pitchFamily="34" charset="-79"/>
              </a:rPr>
              <a:t>What works best?</a:t>
            </a:r>
            <a:br>
              <a:rPr lang="en-US" b="1" dirty="0">
                <a:latin typeface="Gill Sans SemiBold" panose="020B0502020104020203" pitchFamily="34" charset="-79"/>
                <a:cs typeface="Gill Sans SemiBold" panose="020B0502020104020203" pitchFamily="34" charset="-79"/>
              </a:rPr>
            </a:br>
            <a:r>
              <a:rPr lang="en-US" sz="3200" b="1" dirty="0">
                <a:latin typeface="Gill Sans SemiBold" panose="020B0502020104020203" pitchFamily="34" charset="-79"/>
                <a:cs typeface="Gill Sans SemiBold" panose="020B0502020104020203" pitchFamily="34" charset="-79"/>
              </a:rPr>
              <a:t>Models for the production and transmission of knowledge in higher education</a:t>
            </a:r>
            <a:endParaRPr lang="en-US" sz="3200" b="1" dirty="0">
              <a:latin typeface="Gill Sans SemiBold" panose="020B0502020104020203" pitchFamily="34" charset="-79"/>
              <a:cs typeface="Gill Sans SemiBold" panose="020B0502020104020203" pitchFamily="34" charset="-79"/>
            </a:endParaRPr>
          </a:p>
        </p:txBody>
      </p:sp>
      <p:sp>
        <p:nvSpPr>
          <p:cNvPr id="3" name="Subtitle 2">
            <a:extLst>
              <a:ext uri="{FF2B5EF4-FFF2-40B4-BE49-F238E27FC236}">
                <a16:creationId xmlns:a16="http://schemas.microsoft.com/office/drawing/2014/main" id="{F3D2F05C-5BFB-E249-5BF8-016EF368D525}"/>
              </a:ext>
            </a:extLst>
          </p:cNvPr>
          <p:cNvSpPr>
            <a:spLocks noGrp="1"/>
          </p:cNvSpPr>
          <p:nvPr>
            <p:ph type="subTitle" idx="1"/>
          </p:nvPr>
        </p:nvSpPr>
        <p:spPr>
          <a:xfrm>
            <a:off x="1524000" y="3602037"/>
            <a:ext cx="9144000" cy="2133599"/>
          </a:xfrm>
        </p:spPr>
        <p:txBody>
          <a:bodyPr>
            <a:normAutofit/>
          </a:bodyPr>
          <a:lstStyle/>
          <a:p>
            <a:pPr>
              <a:lnSpc>
                <a:spcPct val="110000"/>
              </a:lnSpc>
            </a:pPr>
            <a:endParaRPr lang="en-US" dirty="0"/>
          </a:p>
          <a:p>
            <a:pPr>
              <a:lnSpc>
                <a:spcPct val="110000"/>
              </a:lnSpc>
            </a:pPr>
            <a:r>
              <a:rPr lang="en-US" dirty="0"/>
              <a:t>Simon Marginson</a:t>
            </a:r>
          </a:p>
          <a:p>
            <a:pPr>
              <a:lnSpc>
                <a:spcPct val="110000"/>
              </a:lnSpc>
            </a:pPr>
            <a:r>
              <a:rPr lang="en-US" dirty="0"/>
              <a:t>KCL, Bristol, Oxford (</a:t>
            </a:r>
            <a:r>
              <a:rPr lang="en-US" dirty="0" err="1"/>
              <a:t>em</a:t>
            </a:r>
            <a:r>
              <a:rPr lang="en-US" dirty="0"/>
              <a:t>.), Tsinghua (hon.)</a:t>
            </a:r>
          </a:p>
          <a:p>
            <a:pPr>
              <a:lnSpc>
                <a:spcPct val="110000"/>
              </a:lnSpc>
            </a:pPr>
            <a:r>
              <a:rPr lang="en-US" i="1" dirty="0"/>
              <a:t>Conference Kings College London 20 May 2025 </a:t>
            </a:r>
          </a:p>
        </p:txBody>
      </p:sp>
    </p:spTree>
    <p:extLst>
      <p:ext uri="{BB962C8B-B14F-4D97-AF65-F5344CB8AC3E}">
        <p14:creationId xmlns:p14="http://schemas.microsoft.com/office/powerpoint/2010/main" val="169121693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4F78F-1EAC-A1C3-037B-98BAA924016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D0FF060-6967-A4D9-6229-141A7BE5F6A0}"/>
              </a:ext>
            </a:extLst>
          </p:cNvPr>
          <p:cNvSpPr>
            <a:spLocks noGrp="1"/>
          </p:cNvSpPr>
          <p:nvPr>
            <p:ph type="title"/>
          </p:nvPr>
        </p:nvSpPr>
        <p:spPr>
          <a:xfrm>
            <a:off x="838199" y="365126"/>
            <a:ext cx="5913329" cy="2428178"/>
          </a:xfrm>
          <a:solidFill>
            <a:schemeClr val="tx1"/>
          </a:solidFill>
          <a:ln w="25400">
            <a:solidFill>
              <a:schemeClr val="bg1"/>
            </a:solidFill>
          </a:ln>
        </p:spPr>
        <p:txBody>
          <a:bodyPr>
            <a:noAutofit/>
          </a:bodyPr>
          <a:lstStyle/>
          <a:p>
            <a:pPr>
              <a:lnSpc>
                <a:spcPct val="105000"/>
              </a:lnSpc>
            </a:pPr>
            <a:r>
              <a:rPr lang="en-US" b="1" dirty="0">
                <a:latin typeface="Gill Sans SemiBold" panose="020B0502020104020203" pitchFamily="34" charset="-79"/>
                <a:cs typeface="Gill Sans SemiBold" panose="020B0502020104020203" pitchFamily="34" charset="-79"/>
              </a:rPr>
              <a:t>Academic cultures in education, research, service partly decoupled from policy, funding, governance</a:t>
            </a:r>
          </a:p>
        </p:txBody>
      </p:sp>
      <p:sp>
        <p:nvSpPr>
          <p:cNvPr id="5" name="Content Placeholder 4">
            <a:extLst>
              <a:ext uri="{FF2B5EF4-FFF2-40B4-BE49-F238E27FC236}">
                <a16:creationId xmlns:a16="http://schemas.microsoft.com/office/drawing/2014/main" id="{EE82F5D6-711F-DD5E-B9FC-FC660B02552B}"/>
              </a:ext>
            </a:extLst>
          </p:cNvPr>
          <p:cNvSpPr>
            <a:spLocks noGrp="1"/>
          </p:cNvSpPr>
          <p:nvPr>
            <p:ph sz="half" idx="1"/>
          </p:nvPr>
        </p:nvSpPr>
        <p:spPr>
          <a:xfrm>
            <a:off x="838198" y="2932489"/>
            <a:ext cx="5913330" cy="3560385"/>
          </a:xfrm>
        </p:spPr>
        <p:txBody>
          <a:bodyPr>
            <a:normAutofit lnSpcReduction="10000"/>
          </a:bodyPr>
          <a:lstStyle/>
          <a:p>
            <a:pPr>
              <a:lnSpc>
                <a:spcPct val="120000"/>
              </a:lnSpc>
              <a:spcBef>
                <a:spcPts val="0"/>
              </a:spcBef>
              <a:spcAft>
                <a:spcPts val="800"/>
              </a:spcAft>
            </a:pPr>
            <a:r>
              <a:rPr lang="en-US" sz="2400" dirty="0"/>
              <a:t>England: wholly tuition funded and regulated as a market, ‘hyper-commodified’ system (Boliver and </a:t>
            </a:r>
            <a:r>
              <a:rPr lang="en-US" sz="2400" dirty="0" err="1"/>
              <a:t>Promenzio</a:t>
            </a:r>
            <a:r>
              <a:rPr lang="en-US" sz="2400" dirty="0"/>
              <a:t>, 2025), but – </a:t>
            </a:r>
          </a:p>
          <a:p>
            <a:pPr>
              <a:lnSpc>
                <a:spcPct val="120000"/>
              </a:lnSpc>
              <a:spcBef>
                <a:spcPts val="0"/>
              </a:spcBef>
              <a:spcAft>
                <a:spcPts val="800"/>
              </a:spcAft>
              <a:buFont typeface="Courier New" panose="02070309020205020404" pitchFamily="49" charset="0"/>
              <a:buChar char="o"/>
            </a:pPr>
            <a:r>
              <a:rPr lang="en-US" sz="2000" dirty="0"/>
              <a:t>Successive studies find students have multiple identities, consumer is not the most important</a:t>
            </a:r>
          </a:p>
          <a:p>
            <a:pPr>
              <a:lnSpc>
                <a:spcPct val="120000"/>
              </a:lnSpc>
              <a:spcBef>
                <a:spcPts val="0"/>
              </a:spcBef>
              <a:spcAft>
                <a:spcPts val="800"/>
              </a:spcAft>
              <a:buFont typeface="Courier New" panose="02070309020205020404" pitchFamily="49" charset="0"/>
              <a:buChar char="o"/>
            </a:pPr>
            <a:r>
              <a:rPr lang="en-US" sz="2000" dirty="0"/>
              <a:t>In 2017-2021 CGHE research policy professionals and university interviewees argued for a broad role of universities in servicing public good, critiqued narrow economic framing of higher education   </a:t>
            </a:r>
          </a:p>
        </p:txBody>
      </p:sp>
      <p:sp>
        <p:nvSpPr>
          <p:cNvPr id="8" name="TextBox 7">
            <a:extLst>
              <a:ext uri="{FF2B5EF4-FFF2-40B4-BE49-F238E27FC236}">
                <a16:creationId xmlns:a16="http://schemas.microsoft.com/office/drawing/2014/main" id="{4468DC83-7D40-77D5-8E07-AE20DCB1E72F}"/>
              </a:ext>
            </a:extLst>
          </p:cNvPr>
          <p:cNvSpPr txBox="1"/>
          <p:nvPr/>
        </p:nvSpPr>
        <p:spPr>
          <a:xfrm>
            <a:off x="7166985" y="6323598"/>
            <a:ext cx="4557377" cy="338554"/>
          </a:xfrm>
          <a:prstGeom prst="rect">
            <a:avLst/>
          </a:prstGeom>
          <a:noFill/>
        </p:spPr>
        <p:txBody>
          <a:bodyPr wrap="square" rtlCol="0">
            <a:spAutoFit/>
          </a:bodyPr>
          <a:lstStyle/>
          <a:p>
            <a:r>
              <a:rPr lang="en-US" sz="1600" dirty="0">
                <a:solidFill>
                  <a:schemeClr val="bg1"/>
                </a:solidFill>
              </a:rPr>
              <a:t>U.K. government in Westminster</a:t>
            </a:r>
          </a:p>
        </p:txBody>
      </p:sp>
      <p:pic>
        <p:nvPicPr>
          <p:cNvPr id="6" name="Picture 5">
            <a:extLst>
              <a:ext uri="{FF2B5EF4-FFF2-40B4-BE49-F238E27FC236}">
                <a16:creationId xmlns:a16="http://schemas.microsoft.com/office/drawing/2014/main" id="{B3E8A05B-0AE9-9F01-4733-7D70B30373E6}"/>
              </a:ext>
            </a:extLst>
          </p:cNvPr>
          <p:cNvPicPr>
            <a:picLocks noChangeAspect="1"/>
          </p:cNvPicPr>
          <p:nvPr/>
        </p:nvPicPr>
        <p:blipFill rotWithShape="1">
          <a:blip r:embed="rId2"/>
          <a:srcRect r="23093"/>
          <a:stretch/>
        </p:blipFill>
        <p:spPr>
          <a:xfrm>
            <a:off x="7166985" y="341945"/>
            <a:ext cx="4469695" cy="5811838"/>
          </a:xfrm>
          <a:prstGeom prst="rect">
            <a:avLst/>
          </a:prstGeom>
          <a:ln w="31750">
            <a:solidFill>
              <a:schemeClr val="bg1"/>
            </a:solidFill>
          </a:ln>
        </p:spPr>
      </p:pic>
    </p:spTree>
    <p:extLst>
      <p:ext uri="{BB962C8B-B14F-4D97-AF65-F5344CB8AC3E}">
        <p14:creationId xmlns:p14="http://schemas.microsoft.com/office/powerpoint/2010/main" val="132211632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94101-93CC-3318-1D54-C51783FA1FA2}"/>
              </a:ext>
            </a:extLst>
          </p:cNvPr>
          <p:cNvSpPr>
            <a:spLocks noGrp="1"/>
          </p:cNvSpPr>
          <p:nvPr>
            <p:ph type="title"/>
          </p:nvPr>
        </p:nvSpPr>
        <p:spPr>
          <a:xfrm>
            <a:off x="576197" y="239865"/>
            <a:ext cx="11035429" cy="824847"/>
          </a:xfrm>
          <a:solidFill>
            <a:schemeClr val="tx1"/>
          </a:solidFill>
          <a:ln w="25400">
            <a:solidFill>
              <a:schemeClr val="bg1"/>
            </a:solidFill>
          </a:ln>
        </p:spPr>
        <p:txBody>
          <a:bodyPr>
            <a:normAutofit/>
          </a:bodyPr>
          <a:lstStyle/>
          <a:p>
            <a:r>
              <a:rPr lang="en-US" sz="3600" b="1" dirty="0">
                <a:latin typeface="Gill Sans SemiBold" panose="020B0502020104020203" pitchFamily="34" charset="-79"/>
                <a:cs typeface="Gill Sans SemiBold" panose="020B0502020104020203" pitchFamily="34" charset="-79"/>
              </a:rPr>
              <a:t>Worldwide impact and limits of U.S. university models</a:t>
            </a:r>
            <a:endParaRPr lang="en-US" sz="3600" b="1" dirty="0">
              <a:latin typeface="Gill Sans SemiBold" panose="020B0502020104020203" pitchFamily="34" charset="-79"/>
              <a:cs typeface="Gill Sans SemiBold" panose="020B0502020104020203" pitchFamily="34" charset="-79"/>
            </a:endParaRPr>
          </a:p>
        </p:txBody>
      </p:sp>
      <p:graphicFrame>
        <p:nvGraphicFramePr>
          <p:cNvPr id="4" name="Content Placeholder 3">
            <a:extLst>
              <a:ext uri="{FF2B5EF4-FFF2-40B4-BE49-F238E27FC236}">
                <a16:creationId xmlns:a16="http://schemas.microsoft.com/office/drawing/2014/main" id="{D00BEBDD-3036-4B0E-E421-0CB9E6B50793}"/>
              </a:ext>
            </a:extLst>
          </p:cNvPr>
          <p:cNvGraphicFramePr>
            <a:graphicFrameLocks noGrp="1"/>
          </p:cNvGraphicFramePr>
          <p:nvPr>
            <p:ph idx="1"/>
            <p:extLst>
              <p:ext uri="{D42A27DB-BD31-4B8C-83A1-F6EECF244321}">
                <p14:modId xmlns:p14="http://schemas.microsoft.com/office/powerpoint/2010/main" val="2178316219"/>
              </p:ext>
            </p:extLst>
          </p:nvPr>
        </p:nvGraphicFramePr>
        <p:xfrm>
          <a:off x="576197" y="1164904"/>
          <a:ext cx="11035429" cy="5486400"/>
        </p:xfrm>
        <a:graphic>
          <a:graphicData uri="http://schemas.openxmlformats.org/drawingml/2006/table">
            <a:tbl>
              <a:tblPr firstRow="1" bandRow="1">
                <a:tableStyleId>{5C22544A-7EE6-4342-B048-85BDC9FD1C3A}</a:tableStyleId>
              </a:tblPr>
              <a:tblGrid>
                <a:gridCol w="4641366">
                  <a:extLst>
                    <a:ext uri="{9D8B030D-6E8A-4147-A177-3AD203B41FA5}">
                      <a16:colId xmlns:a16="http://schemas.microsoft.com/office/drawing/2014/main" val="3141954493"/>
                    </a:ext>
                  </a:extLst>
                </a:gridCol>
                <a:gridCol w="6394063">
                  <a:extLst>
                    <a:ext uri="{9D8B030D-6E8A-4147-A177-3AD203B41FA5}">
                      <a16:colId xmlns:a16="http://schemas.microsoft.com/office/drawing/2014/main" val="3333901117"/>
                    </a:ext>
                  </a:extLst>
                </a:gridCol>
              </a:tblGrid>
              <a:tr h="362727">
                <a:tc>
                  <a:txBody>
                    <a:bodyPr/>
                    <a:lstStyle/>
                    <a:p>
                      <a:r>
                        <a:rPr lang="en-US" dirty="0"/>
                        <a:t>Model</a:t>
                      </a:r>
                    </a:p>
                  </a:txBody>
                  <a:tcPr/>
                </a:tc>
                <a:tc>
                  <a:txBody>
                    <a:bodyPr/>
                    <a:lstStyle/>
                    <a:p>
                      <a:r>
                        <a:rPr lang="en-US" dirty="0"/>
                        <a:t>Worldwide radiation</a:t>
                      </a:r>
                    </a:p>
                  </a:txBody>
                  <a:tcPr/>
                </a:tc>
                <a:extLst>
                  <a:ext uri="{0D108BD9-81ED-4DB2-BD59-A6C34878D82A}">
                    <a16:rowId xmlns:a16="http://schemas.microsoft.com/office/drawing/2014/main" val="4089386029"/>
                  </a:ext>
                </a:extLst>
              </a:tr>
              <a:tr h="618410">
                <a:tc>
                  <a:txBody>
                    <a:bodyPr/>
                    <a:lstStyle/>
                    <a:p>
                      <a:r>
                        <a:rPr lang="en-US" dirty="0"/>
                        <a:t>Diverse system in terms of institutional types, stratified by resources and prestige </a:t>
                      </a:r>
                    </a:p>
                  </a:txBody>
                  <a:tcPr/>
                </a:tc>
                <a:tc>
                  <a:txBody>
                    <a:bodyPr/>
                    <a:lstStyle/>
                    <a:p>
                      <a:r>
                        <a:rPr lang="en-US" dirty="0"/>
                        <a:t>Few systems as heterogenous as U.S., stratification varies, non-university tertiary varies, layer of research universities is common </a:t>
                      </a:r>
                    </a:p>
                  </a:txBody>
                  <a:tcPr/>
                </a:tc>
                <a:extLst>
                  <a:ext uri="{0D108BD9-81ED-4DB2-BD59-A6C34878D82A}">
                    <a16:rowId xmlns:a16="http://schemas.microsoft.com/office/drawing/2014/main" val="3755067057"/>
                  </a:ext>
                </a:extLst>
              </a:tr>
              <a:tr h="618410">
                <a:tc>
                  <a:txBody>
                    <a:bodyPr/>
                    <a:lstStyle/>
                    <a:p>
                      <a:r>
                        <a:rPr lang="en-US" dirty="0"/>
                        <a:t>Mixed public and private funding, some high tuition, non-profit and for-profit private sectors </a:t>
                      </a:r>
                    </a:p>
                  </a:txBody>
                  <a:tcPr/>
                </a:tc>
                <a:tc>
                  <a:txBody>
                    <a:bodyPr/>
                    <a:lstStyle/>
                    <a:p>
                      <a:r>
                        <a:rPr lang="en-US" dirty="0"/>
                        <a:t>Private funding increasing in many countries, marketisation and private sectors vary greatly, research universities heavily </a:t>
                      </a:r>
                      <a:r>
                        <a:rPr lang="en-US" dirty="0" err="1"/>
                        <a:t>subsidised</a:t>
                      </a:r>
                      <a:endParaRPr lang="en-US" dirty="0"/>
                    </a:p>
                  </a:txBody>
                  <a:tcPr/>
                </a:tc>
                <a:extLst>
                  <a:ext uri="{0D108BD9-81ED-4DB2-BD59-A6C34878D82A}">
                    <a16:rowId xmlns:a16="http://schemas.microsoft.com/office/drawing/2014/main" val="2568754381"/>
                  </a:ext>
                </a:extLst>
              </a:tr>
              <a:tr h="618410">
                <a:tc>
                  <a:txBody>
                    <a:bodyPr/>
                    <a:lstStyle/>
                    <a:p>
                      <a:r>
                        <a:rPr lang="en-US" dirty="0"/>
                        <a:t>Corporate universities with entrepreneurial presidents; ideally, government at arms length</a:t>
                      </a:r>
                    </a:p>
                  </a:txBody>
                  <a:tcPr/>
                </a:tc>
                <a:tc>
                  <a:txBody>
                    <a:bodyPr/>
                    <a:lstStyle/>
                    <a:p>
                      <a:r>
                        <a:rPr lang="en-US" dirty="0"/>
                        <a:t>Neoliberal </a:t>
                      </a:r>
                      <a:r>
                        <a:rPr lang="en-US" dirty="0" err="1"/>
                        <a:t>corporatisation</a:t>
                      </a:r>
                      <a:r>
                        <a:rPr lang="en-US" dirty="0"/>
                        <a:t> widespread, governments retain control, much variation in executive practices and governing bodies </a:t>
                      </a:r>
                    </a:p>
                  </a:txBody>
                  <a:tcPr/>
                </a:tc>
                <a:extLst>
                  <a:ext uri="{0D108BD9-81ED-4DB2-BD59-A6C34878D82A}">
                    <a16:rowId xmlns:a16="http://schemas.microsoft.com/office/drawing/2014/main" val="3929133215"/>
                  </a:ext>
                </a:extLst>
              </a:tr>
              <a:tr h="618410">
                <a:tc>
                  <a:txBody>
                    <a:bodyPr/>
                    <a:lstStyle/>
                    <a:p>
                      <a:r>
                        <a:rPr lang="en-US" dirty="0"/>
                        <a:t>Competition between institutions leading to isomorphism punctuated by innovations</a:t>
                      </a:r>
                    </a:p>
                  </a:txBody>
                  <a:tcPr/>
                </a:tc>
                <a:tc>
                  <a:txBody>
                    <a:bodyPr/>
                    <a:lstStyle/>
                    <a:p>
                      <a:r>
                        <a:rPr lang="en-US" dirty="0"/>
                        <a:t>Competition between institutions </a:t>
                      </a:r>
                      <a:r>
                        <a:rPr lang="en-US" dirty="0" err="1"/>
                        <a:t>normalised</a:t>
                      </a:r>
                      <a:r>
                        <a:rPr lang="en-US" dirty="0"/>
                        <a:t> in most countries and in the global scale, growing role of marketing </a:t>
                      </a:r>
                    </a:p>
                  </a:txBody>
                  <a:tcPr/>
                </a:tc>
                <a:extLst>
                  <a:ext uri="{0D108BD9-81ED-4DB2-BD59-A6C34878D82A}">
                    <a16:rowId xmlns:a16="http://schemas.microsoft.com/office/drawing/2014/main" val="284967435"/>
                  </a:ext>
                </a:extLst>
              </a:tr>
              <a:tr h="618410">
                <a:tc>
                  <a:txBody>
                    <a:bodyPr/>
                    <a:lstStyle/>
                    <a:p>
                      <a:r>
                        <a:rPr lang="en-US" dirty="0"/>
                        <a:t>Western episteme with American twist (liberal arts first degrees)</a:t>
                      </a:r>
                    </a:p>
                  </a:txBody>
                  <a:tcPr/>
                </a:tc>
                <a:tc>
                  <a:txBody>
                    <a:bodyPr/>
                    <a:lstStyle/>
                    <a:p>
                      <a:r>
                        <a:rPr lang="en-US" dirty="0"/>
                        <a:t>Western episteme near universal in sciences, much non science, English language has global primacy, liberal arts less strong</a:t>
                      </a:r>
                    </a:p>
                  </a:txBody>
                  <a:tcPr/>
                </a:tc>
                <a:extLst>
                  <a:ext uri="{0D108BD9-81ED-4DB2-BD59-A6C34878D82A}">
                    <a16:rowId xmlns:a16="http://schemas.microsoft.com/office/drawing/2014/main" val="1939632494"/>
                  </a:ext>
                </a:extLst>
              </a:tr>
              <a:tr h="618410">
                <a:tc>
                  <a:txBody>
                    <a:bodyPr/>
                    <a:lstStyle/>
                    <a:p>
                      <a:r>
                        <a:rPr lang="en-US" dirty="0"/>
                        <a:t>U.S. academic degree structures</a:t>
                      </a:r>
                    </a:p>
                  </a:txBody>
                  <a:tcPr/>
                </a:tc>
                <a:tc>
                  <a:txBody>
                    <a:bodyPr/>
                    <a:lstStyle/>
                    <a:p>
                      <a:r>
                        <a:rPr lang="en-US" dirty="0"/>
                        <a:t>Partial global convergence to U.S. structures and forms including in doctoral education (but many and significant exceptions)  </a:t>
                      </a:r>
                    </a:p>
                  </a:txBody>
                  <a:tcPr/>
                </a:tc>
                <a:extLst>
                  <a:ext uri="{0D108BD9-81ED-4DB2-BD59-A6C34878D82A}">
                    <a16:rowId xmlns:a16="http://schemas.microsoft.com/office/drawing/2014/main" val="3625370911"/>
                  </a:ext>
                </a:extLst>
              </a:tr>
              <a:tr h="618410">
                <a:tc>
                  <a:txBody>
                    <a:bodyPr/>
                    <a:lstStyle/>
                    <a:p>
                      <a:r>
                        <a:rPr lang="en-US" dirty="0"/>
                        <a:t>Mertonian norms in science, open publication</a:t>
                      </a:r>
                    </a:p>
                  </a:txBody>
                  <a:tcPr/>
                </a:tc>
                <a:tc>
                  <a:txBody>
                    <a:bodyPr/>
                    <a:lstStyle/>
                    <a:p>
                      <a:r>
                        <a:rPr lang="en-US" dirty="0"/>
                        <a:t>Global science has been patterned by U.S. cultures including bottom-up cooperation, peer review, Mertonian norms</a:t>
                      </a:r>
                    </a:p>
                  </a:txBody>
                  <a:tcPr/>
                </a:tc>
                <a:extLst>
                  <a:ext uri="{0D108BD9-81ED-4DB2-BD59-A6C34878D82A}">
                    <a16:rowId xmlns:a16="http://schemas.microsoft.com/office/drawing/2014/main" val="3041178863"/>
                  </a:ext>
                </a:extLst>
              </a:tr>
              <a:tr h="606911">
                <a:tc>
                  <a:txBody>
                    <a:bodyPr/>
                    <a:lstStyle/>
                    <a:p>
                      <a:r>
                        <a:rPr lang="en-US" dirty="0"/>
                        <a:t>U.S. norms of academic profession including career formation, (negative) academic freedom   </a:t>
                      </a:r>
                    </a:p>
                  </a:txBody>
                  <a:tcPr/>
                </a:tc>
                <a:tc>
                  <a:txBody>
                    <a:bodyPr/>
                    <a:lstStyle/>
                    <a:p>
                      <a:r>
                        <a:rPr lang="en-US" dirty="0"/>
                        <a:t>Widespread not universal impact of U.S. norms (e.g. position nomenclature, tenure), academic freedom is nationally nuanced   </a:t>
                      </a:r>
                    </a:p>
                  </a:txBody>
                  <a:tcPr/>
                </a:tc>
                <a:extLst>
                  <a:ext uri="{0D108BD9-81ED-4DB2-BD59-A6C34878D82A}">
                    <a16:rowId xmlns:a16="http://schemas.microsoft.com/office/drawing/2014/main" val="1503361942"/>
                  </a:ext>
                </a:extLst>
              </a:tr>
            </a:tbl>
          </a:graphicData>
        </a:graphic>
      </p:graphicFrame>
    </p:spTree>
    <p:extLst>
      <p:ext uri="{BB962C8B-B14F-4D97-AF65-F5344CB8AC3E}">
        <p14:creationId xmlns:p14="http://schemas.microsoft.com/office/powerpoint/2010/main" val="12294259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251D4-3DC7-3953-D411-DA7035C1B6C7}"/>
              </a:ext>
            </a:extLst>
          </p:cNvPr>
          <p:cNvPicPr>
            <a:picLocks noChangeAspect="1"/>
          </p:cNvPicPr>
          <p:nvPr/>
        </p:nvPicPr>
        <p:blipFill>
          <a:blip r:embed="rId2"/>
          <a:stretch>
            <a:fillRect/>
          </a:stretch>
        </p:blipFill>
        <p:spPr>
          <a:xfrm>
            <a:off x="0" y="-76199"/>
            <a:ext cx="12192000" cy="6858000"/>
          </a:xfrm>
          <a:prstGeom prst="rect">
            <a:avLst/>
          </a:prstGeom>
        </p:spPr>
      </p:pic>
      <p:sp>
        <p:nvSpPr>
          <p:cNvPr id="2" name="Title 1">
            <a:extLst>
              <a:ext uri="{FF2B5EF4-FFF2-40B4-BE49-F238E27FC236}">
                <a16:creationId xmlns:a16="http://schemas.microsoft.com/office/drawing/2014/main" id="{F03B6A10-7F43-7370-A8FB-8BF8D3479C30}"/>
              </a:ext>
            </a:extLst>
          </p:cNvPr>
          <p:cNvSpPr>
            <a:spLocks noGrp="1"/>
          </p:cNvSpPr>
          <p:nvPr>
            <p:ph type="title"/>
          </p:nvPr>
        </p:nvSpPr>
        <p:spPr>
          <a:xfrm>
            <a:off x="2152650" y="4556125"/>
            <a:ext cx="7886700" cy="1323975"/>
          </a:xfrm>
          <a:solidFill>
            <a:schemeClr val="tx1"/>
          </a:solidFill>
          <a:ln w="25400">
            <a:solidFill>
              <a:schemeClr val="bg1"/>
            </a:solidFill>
          </a:ln>
        </p:spPr>
        <p:txBody>
          <a:bodyPr/>
          <a:lstStyle/>
          <a:p>
            <a:r>
              <a:rPr lang="en-US" b="1" dirty="0">
                <a:latin typeface="Gill Sans SemiBold" panose="020B0502020104020203" pitchFamily="34" charset="-79"/>
                <a:cs typeface="Gill Sans SemiBold" panose="020B0502020104020203" pitchFamily="34" charset="-79"/>
              </a:rPr>
              <a:t>But now it’s all changing . . .</a:t>
            </a:r>
          </a:p>
        </p:txBody>
      </p:sp>
    </p:spTree>
    <p:extLst>
      <p:ext uri="{BB962C8B-B14F-4D97-AF65-F5344CB8AC3E}">
        <p14:creationId xmlns:p14="http://schemas.microsoft.com/office/powerpoint/2010/main" val="301037539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3D63B-E165-D06B-E26A-8218981CF80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BE7627C-3F26-7683-A7F6-D1500CD40402}"/>
              </a:ext>
            </a:extLst>
          </p:cNvPr>
          <p:cNvPicPr>
            <a:picLocks noChangeAspect="1"/>
          </p:cNvPicPr>
          <p:nvPr/>
        </p:nvPicPr>
        <p:blipFill>
          <a:blip r:embed="rId3"/>
          <a:srcRect t="20670"/>
          <a:stretch/>
        </p:blipFill>
        <p:spPr>
          <a:xfrm>
            <a:off x="0" y="-60960"/>
            <a:ext cx="12192000" cy="6979920"/>
          </a:xfrm>
          <a:prstGeom prst="rect">
            <a:avLst/>
          </a:prstGeom>
        </p:spPr>
      </p:pic>
      <p:sp>
        <p:nvSpPr>
          <p:cNvPr id="2" name="Title 1">
            <a:extLst>
              <a:ext uri="{FF2B5EF4-FFF2-40B4-BE49-F238E27FC236}">
                <a16:creationId xmlns:a16="http://schemas.microsoft.com/office/drawing/2014/main" id="{6CA9D243-3EC9-D254-BE3D-1AC4D86C36E5}"/>
              </a:ext>
            </a:extLst>
          </p:cNvPr>
          <p:cNvSpPr>
            <a:spLocks noGrp="1"/>
          </p:cNvSpPr>
          <p:nvPr>
            <p:ph type="title"/>
          </p:nvPr>
        </p:nvSpPr>
        <p:spPr>
          <a:xfrm>
            <a:off x="726509" y="463287"/>
            <a:ext cx="10509337" cy="1503300"/>
          </a:xfrm>
          <a:solidFill>
            <a:schemeClr val="accent4">
              <a:lumMod val="50000"/>
            </a:schemeClr>
          </a:solidFill>
          <a:ln w="25400">
            <a:solidFill>
              <a:schemeClr val="bg1"/>
            </a:solidFill>
          </a:ln>
        </p:spPr>
        <p:txBody>
          <a:bodyPr>
            <a:noAutofit/>
          </a:bodyPr>
          <a:lstStyle/>
          <a:p>
            <a:pPr>
              <a:lnSpc>
                <a:spcPct val="110000"/>
              </a:lnSpc>
            </a:pPr>
            <a:r>
              <a:rPr lang="en-US" sz="3600" b="1" dirty="0">
                <a:latin typeface="Gill Sans SemiBold" panose="020B0502020104020203" pitchFamily="34" charset="-79"/>
                <a:cs typeface="Gill Sans SemiBold" panose="020B0502020104020203" pitchFamily="34" charset="-79"/>
              </a:rPr>
              <a:t>Continued g</a:t>
            </a:r>
            <a:r>
              <a:rPr lang="en-US" sz="3600" b="1" dirty="0">
                <a:solidFill>
                  <a:schemeClr val="bg1"/>
                </a:solidFill>
                <a:latin typeface="Gill Sans SemiBold" panose="020B0502020104020203" pitchFamily="34" charset="-79"/>
                <a:cs typeface="Gill Sans SemiBold" panose="020B0502020104020203" pitchFamily="34" charset="-79"/>
              </a:rPr>
              <a:t>lobal convergence, fragmented U.S.  </a:t>
            </a:r>
            <a:br>
              <a:rPr lang="en-US" sz="3600" b="1" dirty="0">
                <a:solidFill>
                  <a:schemeClr val="bg1"/>
                </a:solidFill>
                <a:latin typeface="Gill Sans SemiBold" panose="020B0502020104020203" pitchFamily="34" charset="-79"/>
                <a:cs typeface="Gill Sans SemiBold" panose="020B0502020104020203" pitchFamily="34" charset="-79"/>
              </a:rPr>
            </a:br>
            <a:r>
              <a:rPr lang="en-US" sz="3600" b="1" dirty="0">
                <a:solidFill>
                  <a:schemeClr val="bg1"/>
                </a:solidFill>
                <a:latin typeface="Gill Sans SemiBold" panose="020B0502020104020203" pitchFamily="34" charset="-79"/>
                <a:cs typeface="Gill Sans SemiBold" panose="020B0502020104020203" pitchFamily="34" charset="-79"/>
              </a:rPr>
              <a:t>hegemony, global diversity more obvious</a:t>
            </a:r>
          </a:p>
        </p:txBody>
      </p:sp>
    </p:spTree>
    <p:extLst>
      <p:ext uri="{BB962C8B-B14F-4D97-AF65-F5344CB8AC3E}">
        <p14:creationId xmlns:p14="http://schemas.microsoft.com/office/powerpoint/2010/main" val="284213825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26BAE-98EE-FCD8-19DB-2B65958D360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B85826F-A17D-B9C8-0516-22B1943B0661}"/>
              </a:ext>
            </a:extLst>
          </p:cNvPr>
          <p:cNvPicPr>
            <a:picLocks noChangeAspect="1"/>
          </p:cNvPicPr>
          <p:nvPr/>
        </p:nvPicPr>
        <p:blipFill>
          <a:blip r:embed="rId3"/>
          <a:srcRect t="20670"/>
          <a:stretch/>
        </p:blipFill>
        <p:spPr>
          <a:xfrm>
            <a:off x="0" y="-60960"/>
            <a:ext cx="12192000" cy="6979920"/>
          </a:xfrm>
          <a:prstGeom prst="rect">
            <a:avLst/>
          </a:prstGeom>
        </p:spPr>
      </p:pic>
      <p:sp>
        <p:nvSpPr>
          <p:cNvPr id="2" name="Title 1">
            <a:extLst>
              <a:ext uri="{FF2B5EF4-FFF2-40B4-BE49-F238E27FC236}">
                <a16:creationId xmlns:a16="http://schemas.microsoft.com/office/drawing/2014/main" id="{92A9C8BE-F2CB-239C-762C-73D049CF6034}"/>
              </a:ext>
            </a:extLst>
          </p:cNvPr>
          <p:cNvSpPr>
            <a:spLocks noGrp="1"/>
          </p:cNvSpPr>
          <p:nvPr>
            <p:ph type="title"/>
          </p:nvPr>
        </p:nvSpPr>
        <p:spPr>
          <a:xfrm>
            <a:off x="726509" y="463287"/>
            <a:ext cx="10509337" cy="1503300"/>
          </a:xfrm>
          <a:solidFill>
            <a:schemeClr val="accent4">
              <a:lumMod val="50000"/>
            </a:schemeClr>
          </a:solidFill>
          <a:ln w="25400">
            <a:solidFill>
              <a:schemeClr val="bg1"/>
            </a:solidFill>
          </a:ln>
        </p:spPr>
        <p:txBody>
          <a:bodyPr>
            <a:noAutofit/>
          </a:bodyPr>
          <a:lstStyle/>
          <a:p>
            <a:pPr>
              <a:lnSpc>
                <a:spcPct val="110000"/>
              </a:lnSpc>
            </a:pPr>
            <a:r>
              <a:rPr lang="en-US" sz="3600" b="1" dirty="0">
                <a:latin typeface="Gill Sans SemiBold" panose="020B0502020104020203" pitchFamily="34" charset="-79"/>
                <a:cs typeface="Gill Sans SemiBold" panose="020B0502020104020203" pitchFamily="34" charset="-79"/>
              </a:rPr>
              <a:t>Continued g</a:t>
            </a:r>
            <a:r>
              <a:rPr lang="en-US" sz="3600" b="1" dirty="0">
                <a:solidFill>
                  <a:schemeClr val="bg1"/>
                </a:solidFill>
                <a:latin typeface="Gill Sans SemiBold" panose="020B0502020104020203" pitchFamily="34" charset="-79"/>
                <a:cs typeface="Gill Sans SemiBold" panose="020B0502020104020203" pitchFamily="34" charset="-79"/>
              </a:rPr>
              <a:t>lobal convergence, fragmented U.S.  </a:t>
            </a:r>
            <a:br>
              <a:rPr lang="en-US" sz="3600" b="1" dirty="0">
                <a:solidFill>
                  <a:schemeClr val="bg1"/>
                </a:solidFill>
                <a:latin typeface="Gill Sans SemiBold" panose="020B0502020104020203" pitchFamily="34" charset="-79"/>
                <a:cs typeface="Gill Sans SemiBold" panose="020B0502020104020203" pitchFamily="34" charset="-79"/>
              </a:rPr>
            </a:br>
            <a:r>
              <a:rPr lang="en-US" sz="3600" b="1" dirty="0">
                <a:solidFill>
                  <a:schemeClr val="bg1"/>
                </a:solidFill>
                <a:latin typeface="Gill Sans SemiBold" panose="020B0502020104020203" pitchFamily="34" charset="-79"/>
                <a:cs typeface="Gill Sans SemiBold" panose="020B0502020104020203" pitchFamily="34" charset="-79"/>
              </a:rPr>
              <a:t>hegemony, global diversity more obvious</a:t>
            </a:r>
          </a:p>
        </p:txBody>
      </p:sp>
      <p:sp>
        <p:nvSpPr>
          <p:cNvPr id="3" name="Content Placeholder 2">
            <a:extLst>
              <a:ext uri="{FF2B5EF4-FFF2-40B4-BE49-F238E27FC236}">
                <a16:creationId xmlns:a16="http://schemas.microsoft.com/office/drawing/2014/main" id="{1C897E82-6AEC-D3E5-FE0E-9CB6F8A174D3}"/>
              </a:ext>
            </a:extLst>
          </p:cNvPr>
          <p:cNvSpPr>
            <a:spLocks noGrp="1"/>
          </p:cNvSpPr>
          <p:nvPr>
            <p:ph idx="1"/>
          </p:nvPr>
        </p:nvSpPr>
        <p:spPr>
          <a:xfrm>
            <a:off x="726509" y="2838461"/>
            <a:ext cx="10509336" cy="2052953"/>
          </a:xfrm>
          <a:solidFill>
            <a:schemeClr val="accent2">
              <a:lumMod val="50000"/>
              <a:alpha val="66351"/>
            </a:schemeClr>
          </a:solidFill>
          <a:ln w="25400">
            <a:solidFill>
              <a:schemeClr val="bg1"/>
            </a:solidFill>
          </a:ln>
        </p:spPr>
        <p:txBody>
          <a:bodyPr/>
          <a:lstStyle/>
          <a:p>
            <a:pPr marL="0" indent="0">
              <a:lnSpc>
                <a:spcPct val="110000"/>
              </a:lnSpc>
              <a:spcBef>
                <a:spcPts val="0"/>
              </a:spcBef>
              <a:spcAft>
                <a:spcPts val="1000"/>
              </a:spcAft>
              <a:buNone/>
            </a:pPr>
            <a:r>
              <a:rPr lang="en-GB" sz="2800" kern="100" dirty="0">
                <a:solidFill>
                  <a:schemeClr val="bg1"/>
                </a:solidFill>
                <a:effectLst/>
                <a:ea typeface="Aptos" panose="020B0004020202020204" pitchFamily="34" charset="0"/>
                <a:cs typeface="Times New Roman" panose="02020603050405020304" pitchFamily="18" charset="0"/>
              </a:rPr>
              <a:t>‘What is different about our time is that globalisation forces us to live all jumbled together, and yet we have very different visions of what this common world should look like.’</a:t>
            </a:r>
          </a:p>
          <a:p>
            <a:pPr marL="0" indent="0">
              <a:lnSpc>
                <a:spcPct val="110000"/>
              </a:lnSpc>
              <a:spcBef>
                <a:spcPts val="0"/>
              </a:spcBef>
              <a:spcAft>
                <a:spcPts val="1000"/>
              </a:spcAft>
              <a:buNone/>
            </a:pPr>
            <a:r>
              <a:rPr lang="en-GB" sz="1600" b="1" dirty="0">
                <a:solidFill>
                  <a:schemeClr val="bg1"/>
                </a:solidFill>
                <a:latin typeface="Gill Sans SemiBold" panose="020B0502020104020203" pitchFamily="34" charset="-79"/>
                <a:ea typeface="Aptos" panose="020B0004020202020204" pitchFamily="34" charset="0"/>
                <a:cs typeface="Gill Sans SemiBold" panose="020B0502020104020203" pitchFamily="34" charset="-79"/>
              </a:rPr>
              <a:t>        </a:t>
            </a:r>
            <a:r>
              <a:rPr lang="en-GB" sz="1600" b="1" dirty="0">
                <a:solidFill>
                  <a:schemeClr val="bg1"/>
                </a:solidFill>
                <a:effectLst/>
                <a:latin typeface="Gill Sans SemiBold" panose="020B0502020104020203" pitchFamily="34" charset="-79"/>
                <a:ea typeface="Aptos" panose="020B0004020202020204" pitchFamily="34" charset="0"/>
                <a:cs typeface="Gill Sans SemiBold" panose="020B0502020104020203" pitchFamily="34" charset="-79"/>
              </a:rPr>
              <a:t>~ Bruno </a:t>
            </a:r>
            <a:r>
              <a:rPr lang="en-GB" sz="1600" b="1" dirty="0" err="1">
                <a:solidFill>
                  <a:schemeClr val="bg1"/>
                </a:solidFill>
                <a:effectLst/>
                <a:latin typeface="Gill Sans SemiBold" panose="020B0502020104020203" pitchFamily="34" charset="-79"/>
                <a:ea typeface="Aptos" panose="020B0004020202020204" pitchFamily="34" charset="0"/>
                <a:cs typeface="Gill Sans SemiBold" panose="020B0502020104020203" pitchFamily="34" charset="-79"/>
              </a:rPr>
              <a:t>Macaes</a:t>
            </a:r>
            <a:r>
              <a:rPr lang="en-GB" sz="1600" b="1" dirty="0">
                <a:solidFill>
                  <a:schemeClr val="bg1"/>
                </a:solidFill>
                <a:effectLst/>
                <a:latin typeface="Gill Sans SemiBold" panose="020B0502020104020203" pitchFamily="34" charset="-79"/>
                <a:ea typeface="Aptos" panose="020B0004020202020204" pitchFamily="34" charset="0"/>
                <a:cs typeface="Gill Sans SemiBold" panose="020B0502020104020203" pitchFamily="34" charset="-79"/>
              </a:rPr>
              <a:t>, </a:t>
            </a:r>
            <a:r>
              <a:rPr lang="en-GB" sz="1600" b="1" i="1" dirty="0">
                <a:solidFill>
                  <a:schemeClr val="bg1"/>
                </a:solidFill>
                <a:effectLst/>
                <a:latin typeface="Gill Sans SemiBold" panose="020B0502020104020203" pitchFamily="34" charset="-79"/>
                <a:ea typeface="Aptos" panose="020B0004020202020204" pitchFamily="34" charset="0"/>
                <a:cs typeface="Gill Sans SemiBold" panose="020B0502020104020203" pitchFamily="34" charset="-79"/>
              </a:rPr>
              <a:t>The dawn of Eurasia: On the trail of the new world order</a:t>
            </a:r>
            <a:r>
              <a:rPr lang="en-GB" sz="1600" b="1" dirty="0">
                <a:solidFill>
                  <a:schemeClr val="bg1"/>
                </a:solidFill>
                <a:effectLst/>
                <a:latin typeface="Gill Sans SemiBold" panose="020B0502020104020203" pitchFamily="34" charset="-79"/>
                <a:ea typeface="Aptos" panose="020B0004020202020204" pitchFamily="34" charset="0"/>
                <a:cs typeface="Gill Sans SemiBold" panose="020B0502020104020203" pitchFamily="34" charset="-79"/>
              </a:rPr>
              <a:t>, 2018, Penguin, p. 2</a:t>
            </a:r>
            <a:endParaRPr lang="en-US" sz="1600" b="1" dirty="0">
              <a:latin typeface="Gill Sans SemiBold" panose="020B0502020104020203" pitchFamily="34" charset="-79"/>
              <a:cs typeface="Gill Sans SemiBold" panose="020B0502020104020203" pitchFamily="34" charset="-79"/>
            </a:endParaRPr>
          </a:p>
        </p:txBody>
      </p:sp>
    </p:spTree>
    <p:extLst>
      <p:ext uri="{BB962C8B-B14F-4D97-AF65-F5344CB8AC3E}">
        <p14:creationId xmlns:p14="http://schemas.microsoft.com/office/powerpoint/2010/main" val="155540753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95719-6786-AF53-55FC-6EC6F2E5BD96}"/>
              </a:ext>
            </a:extLst>
          </p:cNvPr>
          <p:cNvSpPr>
            <a:spLocks noGrp="1"/>
          </p:cNvSpPr>
          <p:nvPr>
            <p:ph type="title"/>
          </p:nvPr>
        </p:nvSpPr>
        <p:spPr>
          <a:xfrm>
            <a:off x="853440" y="503027"/>
            <a:ext cx="10716260" cy="843173"/>
          </a:xfrm>
          <a:solidFill>
            <a:schemeClr val="tx1"/>
          </a:solidFill>
          <a:ln w="25400">
            <a:solidFill>
              <a:schemeClr val="bg1"/>
            </a:solidFill>
          </a:ln>
        </p:spPr>
        <p:txBody>
          <a:bodyPr>
            <a:normAutofit/>
          </a:bodyPr>
          <a:lstStyle/>
          <a:p>
            <a:r>
              <a:rPr lang="en-US" sz="3600" b="1" dirty="0">
                <a:solidFill>
                  <a:schemeClr val="bg1"/>
                </a:solidFill>
                <a:latin typeface="Gill Sans SemiBold" panose="020B0502020104020203" pitchFamily="34" charset="-79"/>
                <a:cs typeface="Gill Sans SemiBold" panose="020B0502020104020203" pitchFamily="34" charset="-79"/>
              </a:rPr>
              <a:t>The global balance of power in science is shifting </a:t>
            </a:r>
          </a:p>
        </p:txBody>
      </p:sp>
      <p:graphicFrame>
        <p:nvGraphicFramePr>
          <p:cNvPr id="4" name="Content Placeholder 3">
            <a:extLst>
              <a:ext uri="{FF2B5EF4-FFF2-40B4-BE49-F238E27FC236}">
                <a16:creationId xmlns:a16="http://schemas.microsoft.com/office/drawing/2014/main" id="{880AA8DE-8B0A-70B5-3E41-B5BE070534DC}"/>
              </a:ext>
            </a:extLst>
          </p:cNvPr>
          <p:cNvGraphicFramePr>
            <a:graphicFrameLocks noGrp="1"/>
          </p:cNvGraphicFramePr>
          <p:nvPr>
            <p:ph idx="1"/>
            <p:extLst>
              <p:ext uri="{D42A27DB-BD31-4B8C-83A1-F6EECF244321}">
                <p14:modId xmlns:p14="http://schemas.microsoft.com/office/powerpoint/2010/main" val="2669727918"/>
              </p:ext>
            </p:extLst>
          </p:nvPr>
        </p:nvGraphicFramePr>
        <p:xfrm>
          <a:off x="1584960" y="1461579"/>
          <a:ext cx="4511040" cy="40187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3">
            <a:extLst>
              <a:ext uri="{FF2B5EF4-FFF2-40B4-BE49-F238E27FC236}">
                <a16:creationId xmlns:a16="http://schemas.microsoft.com/office/drawing/2014/main" id="{4E737327-B41E-BF37-BD87-E22F5F52A55E}"/>
              </a:ext>
            </a:extLst>
          </p:cNvPr>
          <p:cNvGraphicFramePr>
            <a:graphicFrameLocks/>
          </p:cNvGraphicFramePr>
          <p:nvPr>
            <p:extLst>
              <p:ext uri="{D42A27DB-BD31-4B8C-83A1-F6EECF244321}">
                <p14:modId xmlns:p14="http://schemas.microsoft.com/office/powerpoint/2010/main" val="3566781127"/>
              </p:ext>
            </p:extLst>
          </p:nvPr>
        </p:nvGraphicFramePr>
        <p:xfrm>
          <a:off x="6440058" y="1384710"/>
          <a:ext cx="4511040" cy="4018786"/>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0E9DF3A8-5A6F-50AA-FA35-38848FC40D86}"/>
              </a:ext>
            </a:extLst>
          </p:cNvPr>
          <p:cNvSpPr txBox="1"/>
          <p:nvPr/>
        </p:nvSpPr>
        <p:spPr>
          <a:xfrm>
            <a:off x="2214041" y="5421060"/>
            <a:ext cx="3537902" cy="461665"/>
          </a:xfrm>
          <a:prstGeom prst="rect">
            <a:avLst/>
          </a:prstGeom>
          <a:noFill/>
        </p:spPr>
        <p:txBody>
          <a:bodyPr wrap="square" rtlCol="0">
            <a:spAutoFit/>
          </a:bodyPr>
          <a:lstStyle/>
          <a:p>
            <a:pPr algn="ctr"/>
            <a:r>
              <a:rPr lang="en-US" sz="2400" b="1" dirty="0">
                <a:solidFill>
                  <a:schemeClr val="bg1"/>
                </a:solidFill>
              </a:rPr>
              <a:t>Scopus 2003</a:t>
            </a:r>
          </a:p>
        </p:txBody>
      </p:sp>
      <p:sp>
        <p:nvSpPr>
          <p:cNvPr id="7" name="TextBox 6">
            <a:extLst>
              <a:ext uri="{FF2B5EF4-FFF2-40B4-BE49-F238E27FC236}">
                <a16:creationId xmlns:a16="http://schemas.microsoft.com/office/drawing/2014/main" id="{FA1372B0-1335-76AE-6E5A-72E90FB8DFD2}"/>
              </a:ext>
            </a:extLst>
          </p:cNvPr>
          <p:cNvSpPr txBox="1"/>
          <p:nvPr/>
        </p:nvSpPr>
        <p:spPr>
          <a:xfrm>
            <a:off x="7050928" y="5402980"/>
            <a:ext cx="3289300" cy="461665"/>
          </a:xfrm>
          <a:prstGeom prst="rect">
            <a:avLst/>
          </a:prstGeom>
          <a:noFill/>
        </p:spPr>
        <p:txBody>
          <a:bodyPr wrap="square" rtlCol="0">
            <a:spAutoFit/>
          </a:bodyPr>
          <a:lstStyle/>
          <a:p>
            <a:pPr algn="ctr"/>
            <a:r>
              <a:rPr lang="en-US" sz="2400" b="1" dirty="0">
                <a:solidFill>
                  <a:schemeClr val="bg1"/>
                </a:solidFill>
              </a:rPr>
              <a:t>Scopus 2022</a:t>
            </a:r>
          </a:p>
        </p:txBody>
      </p:sp>
      <p:sp>
        <p:nvSpPr>
          <p:cNvPr id="8" name="TextBox 7">
            <a:extLst>
              <a:ext uri="{FF2B5EF4-FFF2-40B4-BE49-F238E27FC236}">
                <a16:creationId xmlns:a16="http://schemas.microsoft.com/office/drawing/2014/main" id="{C870C902-12BE-B1B0-3E89-1F31D7228E40}"/>
              </a:ext>
            </a:extLst>
          </p:cNvPr>
          <p:cNvSpPr txBox="1"/>
          <p:nvPr/>
        </p:nvSpPr>
        <p:spPr>
          <a:xfrm>
            <a:off x="4038600" y="2747772"/>
            <a:ext cx="1158240" cy="646331"/>
          </a:xfrm>
          <a:prstGeom prst="rect">
            <a:avLst/>
          </a:prstGeom>
          <a:noFill/>
        </p:spPr>
        <p:txBody>
          <a:bodyPr wrap="square" rtlCol="0">
            <a:spAutoFit/>
          </a:bodyPr>
          <a:lstStyle/>
          <a:p>
            <a:r>
              <a:rPr lang="en-US" dirty="0">
                <a:solidFill>
                  <a:schemeClr val="bg1"/>
                </a:solidFill>
              </a:rPr>
              <a:t>North America</a:t>
            </a:r>
          </a:p>
        </p:txBody>
      </p:sp>
      <p:sp>
        <p:nvSpPr>
          <p:cNvPr id="9" name="TextBox 8">
            <a:extLst>
              <a:ext uri="{FF2B5EF4-FFF2-40B4-BE49-F238E27FC236}">
                <a16:creationId xmlns:a16="http://schemas.microsoft.com/office/drawing/2014/main" id="{25D43E7F-EFD7-39AA-C5FD-EADEF81B878F}"/>
              </a:ext>
            </a:extLst>
          </p:cNvPr>
          <p:cNvSpPr txBox="1"/>
          <p:nvPr/>
        </p:nvSpPr>
        <p:spPr>
          <a:xfrm>
            <a:off x="8695578" y="2175852"/>
            <a:ext cx="1158240" cy="646331"/>
          </a:xfrm>
          <a:prstGeom prst="rect">
            <a:avLst/>
          </a:prstGeom>
          <a:noFill/>
        </p:spPr>
        <p:txBody>
          <a:bodyPr wrap="square" rtlCol="0">
            <a:spAutoFit/>
          </a:bodyPr>
          <a:lstStyle/>
          <a:p>
            <a:r>
              <a:rPr lang="en-US" dirty="0">
                <a:solidFill>
                  <a:schemeClr val="bg1"/>
                </a:solidFill>
              </a:rPr>
              <a:t>North America</a:t>
            </a:r>
          </a:p>
        </p:txBody>
      </p:sp>
      <p:sp>
        <p:nvSpPr>
          <p:cNvPr id="10" name="TextBox 9">
            <a:extLst>
              <a:ext uri="{FF2B5EF4-FFF2-40B4-BE49-F238E27FC236}">
                <a16:creationId xmlns:a16="http://schemas.microsoft.com/office/drawing/2014/main" id="{A1704A6A-2438-9033-72AA-670CD0B2F3CB}"/>
              </a:ext>
            </a:extLst>
          </p:cNvPr>
          <p:cNvSpPr txBox="1"/>
          <p:nvPr/>
        </p:nvSpPr>
        <p:spPr>
          <a:xfrm>
            <a:off x="9035099" y="3429000"/>
            <a:ext cx="990600" cy="646331"/>
          </a:xfrm>
          <a:prstGeom prst="rect">
            <a:avLst/>
          </a:prstGeom>
          <a:noFill/>
        </p:spPr>
        <p:txBody>
          <a:bodyPr wrap="square" rtlCol="0">
            <a:spAutoFit/>
          </a:bodyPr>
          <a:lstStyle/>
          <a:p>
            <a:r>
              <a:rPr lang="en-US" dirty="0">
                <a:solidFill>
                  <a:schemeClr val="bg1"/>
                </a:solidFill>
              </a:rPr>
              <a:t>Other Western</a:t>
            </a:r>
          </a:p>
        </p:txBody>
      </p:sp>
      <p:sp>
        <p:nvSpPr>
          <p:cNvPr id="12" name="TextBox 11">
            <a:extLst>
              <a:ext uri="{FF2B5EF4-FFF2-40B4-BE49-F238E27FC236}">
                <a16:creationId xmlns:a16="http://schemas.microsoft.com/office/drawing/2014/main" id="{6024DCBD-3A5D-92A0-CC75-4F764B89D014}"/>
              </a:ext>
            </a:extLst>
          </p:cNvPr>
          <p:cNvSpPr txBox="1"/>
          <p:nvPr/>
        </p:nvSpPr>
        <p:spPr>
          <a:xfrm>
            <a:off x="3345180" y="4067491"/>
            <a:ext cx="990600" cy="646331"/>
          </a:xfrm>
          <a:prstGeom prst="rect">
            <a:avLst/>
          </a:prstGeom>
          <a:noFill/>
        </p:spPr>
        <p:txBody>
          <a:bodyPr wrap="square" rtlCol="0">
            <a:spAutoFit/>
          </a:bodyPr>
          <a:lstStyle/>
          <a:p>
            <a:r>
              <a:rPr lang="en-US" dirty="0">
                <a:solidFill>
                  <a:schemeClr val="bg1"/>
                </a:solidFill>
              </a:rPr>
              <a:t>Other Western</a:t>
            </a:r>
          </a:p>
        </p:txBody>
      </p:sp>
      <p:sp>
        <p:nvSpPr>
          <p:cNvPr id="13" name="TextBox 12">
            <a:extLst>
              <a:ext uri="{FF2B5EF4-FFF2-40B4-BE49-F238E27FC236}">
                <a16:creationId xmlns:a16="http://schemas.microsoft.com/office/drawing/2014/main" id="{F5E918E9-F547-6A60-556E-0EA7489480EC}"/>
              </a:ext>
            </a:extLst>
          </p:cNvPr>
          <p:cNvSpPr txBox="1"/>
          <p:nvPr/>
        </p:nvSpPr>
        <p:spPr>
          <a:xfrm>
            <a:off x="7315200" y="2782669"/>
            <a:ext cx="1036320" cy="646331"/>
          </a:xfrm>
          <a:prstGeom prst="rect">
            <a:avLst/>
          </a:prstGeom>
          <a:noFill/>
        </p:spPr>
        <p:txBody>
          <a:bodyPr wrap="square" rtlCol="0">
            <a:spAutoFit/>
          </a:bodyPr>
          <a:lstStyle/>
          <a:p>
            <a:r>
              <a:rPr lang="en-US" dirty="0">
                <a:solidFill>
                  <a:schemeClr val="bg1"/>
                </a:solidFill>
              </a:rPr>
              <a:t>Non Western</a:t>
            </a:r>
          </a:p>
        </p:txBody>
      </p:sp>
      <p:sp>
        <p:nvSpPr>
          <p:cNvPr id="14" name="TextBox 13">
            <a:extLst>
              <a:ext uri="{FF2B5EF4-FFF2-40B4-BE49-F238E27FC236}">
                <a16:creationId xmlns:a16="http://schemas.microsoft.com/office/drawing/2014/main" id="{39C39199-15ED-8027-A40C-18B92F3BC3AE}"/>
              </a:ext>
            </a:extLst>
          </p:cNvPr>
          <p:cNvSpPr txBox="1"/>
          <p:nvPr/>
        </p:nvSpPr>
        <p:spPr>
          <a:xfrm>
            <a:off x="2585401" y="2782669"/>
            <a:ext cx="1036320" cy="646331"/>
          </a:xfrm>
          <a:prstGeom prst="rect">
            <a:avLst/>
          </a:prstGeom>
          <a:noFill/>
        </p:spPr>
        <p:txBody>
          <a:bodyPr wrap="square" rtlCol="0">
            <a:spAutoFit/>
          </a:bodyPr>
          <a:lstStyle/>
          <a:p>
            <a:r>
              <a:rPr lang="en-US" dirty="0">
                <a:solidFill>
                  <a:schemeClr val="bg1"/>
                </a:solidFill>
              </a:rPr>
              <a:t>Non Western</a:t>
            </a:r>
          </a:p>
        </p:txBody>
      </p:sp>
      <p:sp>
        <p:nvSpPr>
          <p:cNvPr id="17" name="TextBox 16">
            <a:extLst>
              <a:ext uri="{FF2B5EF4-FFF2-40B4-BE49-F238E27FC236}">
                <a16:creationId xmlns:a16="http://schemas.microsoft.com/office/drawing/2014/main" id="{19956D31-E24F-9A6C-69F9-6EA1C7A1ADBF}"/>
              </a:ext>
            </a:extLst>
          </p:cNvPr>
          <p:cNvSpPr txBox="1"/>
          <p:nvPr/>
        </p:nvSpPr>
        <p:spPr>
          <a:xfrm>
            <a:off x="1060450" y="6034912"/>
            <a:ext cx="10302240" cy="523220"/>
          </a:xfrm>
          <a:prstGeom prst="rect">
            <a:avLst/>
          </a:prstGeom>
          <a:noFill/>
        </p:spPr>
        <p:txBody>
          <a:bodyPr wrap="square" rtlCol="0">
            <a:spAutoFit/>
          </a:bodyPr>
          <a:lstStyle/>
          <a:p>
            <a:r>
              <a:rPr lang="en-GB" sz="1400" kern="100" dirty="0">
                <a:solidFill>
                  <a:schemeClr val="bg1"/>
                </a:solidFill>
                <a:effectLst/>
                <a:ea typeface="Aptos" panose="020B0004020202020204" pitchFamily="34" charset="0"/>
                <a:cs typeface="Times New Roman" panose="02020603050405020304" pitchFamily="18" charset="0"/>
              </a:rPr>
              <a:t>Total volume of papers. ‘</a:t>
            </a:r>
            <a:r>
              <a:rPr lang="en-GB" sz="1400" kern="100" dirty="0">
                <a:solidFill>
                  <a:schemeClr val="bg1"/>
                </a:solidFill>
                <a:ea typeface="Aptos" panose="020B0004020202020204" pitchFamily="34" charset="0"/>
                <a:cs typeface="Times New Roman" panose="02020603050405020304" pitchFamily="18" charset="0"/>
              </a:rPr>
              <a:t>O</a:t>
            </a:r>
            <a:r>
              <a:rPr lang="en-GB" sz="1400" kern="100" dirty="0">
                <a:solidFill>
                  <a:schemeClr val="bg1"/>
                </a:solidFill>
                <a:effectLst/>
                <a:ea typeface="Aptos" panose="020B0004020202020204" pitchFamily="34" charset="0"/>
                <a:cs typeface="Times New Roman" panose="02020603050405020304" pitchFamily="18" charset="0"/>
              </a:rPr>
              <a:t>ther Western’ includes all Europe including Russia and European settler states Israel, Australia and New Zealand, not South Africa, Latin America and other former colonies. Mexico in ‘non-Western’ rather than North America. Data source: U.S. NSB</a:t>
            </a:r>
          </a:p>
        </p:txBody>
      </p:sp>
    </p:spTree>
    <p:extLst>
      <p:ext uri="{BB962C8B-B14F-4D97-AF65-F5344CB8AC3E}">
        <p14:creationId xmlns:p14="http://schemas.microsoft.com/office/powerpoint/2010/main" val="240611033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97C9A-D716-A51D-DD62-165AD55B4537}"/>
              </a:ext>
            </a:extLst>
          </p:cNvPr>
          <p:cNvSpPr>
            <a:spLocks noGrp="1"/>
          </p:cNvSpPr>
          <p:nvPr>
            <p:ph type="title"/>
          </p:nvPr>
        </p:nvSpPr>
        <p:spPr>
          <a:xfrm>
            <a:off x="588723" y="365126"/>
            <a:ext cx="11098061" cy="962633"/>
          </a:xfrm>
          <a:solidFill>
            <a:schemeClr val="tx1"/>
          </a:solidFill>
          <a:ln w="25400">
            <a:solidFill>
              <a:schemeClr val="bg1"/>
            </a:solidFill>
          </a:ln>
        </p:spPr>
        <p:txBody>
          <a:bodyPr>
            <a:normAutofit/>
          </a:bodyPr>
          <a:lstStyle/>
          <a:p>
            <a:r>
              <a:rPr lang="en-US" sz="3600" b="1" dirty="0">
                <a:latin typeface="Gill Sans SemiBold" panose="020B0502020104020203" pitchFamily="34" charset="-79"/>
                <a:cs typeface="Gill Sans SemiBold" panose="020B0502020104020203" pitchFamily="34" charset="-79"/>
              </a:rPr>
              <a:t>Will U.S. models in higher education remain primary?</a:t>
            </a:r>
          </a:p>
        </p:txBody>
      </p:sp>
      <p:sp>
        <p:nvSpPr>
          <p:cNvPr id="3" name="Content Placeholder 2">
            <a:extLst>
              <a:ext uri="{FF2B5EF4-FFF2-40B4-BE49-F238E27FC236}">
                <a16:creationId xmlns:a16="http://schemas.microsoft.com/office/drawing/2014/main" id="{47BA8AF3-872C-1EF7-7AAB-1522251D9996}"/>
              </a:ext>
            </a:extLst>
          </p:cNvPr>
          <p:cNvSpPr>
            <a:spLocks noGrp="1"/>
          </p:cNvSpPr>
          <p:nvPr>
            <p:ph idx="1"/>
          </p:nvPr>
        </p:nvSpPr>
        <p:spPr>
          <a:xfrm>
            <a:off x="588723" y="1525000"/>
            <a:ext cx="11098061" cy="4788118"/>
          </a:xfrm>
        </p:spPr>
        <p:txBody>
          <a:bodyPr>
            <a:normAutofit/>
          </a:bodyPr>
          <a:lstStyle/>
          <a:p>
            <a:pPr>
              <a:lnSpc>
                <a:spcPct val="110000"/>
              </a:lnSpc>
              <a:spcBef>
                <a:spcPts val="0"/>
              </a:spcBef>
              <a:spcAft>
                <a:spcPts val="800"/>
              </a:spcAft>
            </a:pPr>
            <a:r>
              <a:rPr lang="en-US" dirty="0"/>
              <a:t>Global spread of capacity – especially rise of China, Singapore, much of East/SE Asia, India, Brazil, in science, and also the strengthening of Europe – provides conditions for </a:t>
            </a:r>
            <a:r>
              <a:rPr lang="en-US" dirty="0" err="1"/>
              <a:t>pluralisation</a:t>
            </a:r>
            <a:r>
              <a:rPr lang="en-US" dirty="0"/>
              <a:t> of practices and maybe models</a:t>
            </a:r>
          </a:p>
          <a:p>
            <a:pPr>
              <a:lnSpc>
                <a:spcPct val="110000"/>
              </a:lnSpc>
              <a:spcBef>
                <a:spcPts val="0"/>
              </a:spcBef>
              <a:spcAft>
                <a:spcPts val="800"/>
              </a:spcAft>
            </a:pPr>
            <a:r>
              <a:rPr lang="en-US" dirty="0"/>
              <a:t>American global power remains intact and formative for now, especially in models of education and research</a:t>
            </a:r>
          </a:p>
          <a:p>
            <a:pPr>
              <a:lnSpc>
                <a:spcPct val="110000"/>
              </a:lnSpc>
              <a:spcBef>
                <a:spcPts val="0"/>
              </a:spcBef>
              <a:spcAft>
                <a:spcPts val="800"/>
              </a:spcAft>
            </a:pPr>
            <a:r>
              <a:rPr lang="en-US" dirty="0"/>
              <a:t>An early shift might be the </a:t>
            </a:r>
            <a:r>
              <a:rPr lang="en-US" dirty="0" err="1"/>
              <a:t>pluralisation</a:t>
            </a:r>
            <a:r>
              <a:rPr lang="en-US" dirty="0"/>
              <a:t> of cross-border language</a:t>
            </a:r>
          </a:p>
          <a:p>
            <a:pPr>
              <a:lnSpc>
                <a:spcPct val="110000"/>
              </a:lnSpc>
              <a:spcBef>
                <a:spcPts val="0"/>
              </a:spcBef>
              <a:spcAft>
                <a:spcPts val="800"/>
              </a:spcAft>
            </a:pPr>
            <a:r>
              <a:rPr lang="en-US" b="1" dirty="0">
                <a:latin typeface="Gill Sans SemiBold" panose="020B0502020104020203" pitchFamily="34" charset="-79"/>
                <a:cs typeface="Gill Sans SemiBold" panose="020B0502020104020203" pitchFamily="34" charset="-79"/>
              </a:rPr>
              <a:t>BUT BUT BUT </a:t>
            </a:r>
            <a:r>
              <a:rPr lang="en-US" dirty="0"/>
              <a:t>the grounds of the question are shifting, as well as the answer:  the American models have become highly unstable, Trump versus Harvard is battle over Humboldtian and Mertonian norms</a:t>
            </a:r>
          </a:p>
        </p:txBody>
      </p:sp>
    </p:spTree>
    <p:extLst>
      <p:ext uri="{BB962C8B-B14F-4D97-AF65-F5344CB8AC3E}">
        <p14:creationId xmlns:p14="http://schemas.microsoft.com/office/powerpoint/2010/main" val="16916018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96B7A-ECC2-AE2A-01B3-43E8A0ABF40D}"/>
              </a:ext>
            </a:extLst>
          </p:cNvPr>
          <p:cNvSpPr>
            <a:spLocks noGrp="1"/>
          </p:cNvSpPr>
          <p:nvPr>
            <p:ph type="title"/>
          </p:nvPr>
        </p:nvSpPr>
        <p:spPr>
          <a:xfrm>
            <a:off x="650310" y="366995"/>
            <a:ext cx="5445690" cy="1349071"/>
          </a:xfrm>
          <a:solidFill>
            <a:schemeClr val="tx1"/>
          </a:solidFill>
          <a:ln w="25400">
            <a:solidFill>
              <a:schemeClr val="bg1"/>
            </a:solidFill>
          </a:ln>
        </p:spPr>
        <p:txBody>
          <a:bodyPr>
            <a:normAutofit/>
          </a:bodyPr>
          <a:lstStyle/>
          <a:p>
            <a:r>
              <a:rPr lang="en-US" b="1" dirty="0">
                <a:latin typeface="Gill Sans SemiBold" panose="020B0502020104020203" pitchFamily="34" charset="-79"/>
                <a:cs typeface="Gill Sans SemiBold" panose="020B0502020104020203" pitchFamily="34" charset="-79"/>
              </a:rPr>
              <a:t>Post neoliberalism, </a:t>
            </a:r>
            <a:br>
              <a:rPr lang="en-US" b="1" dirty="0">
                <a:latin typeface="Gill Sans SemiBold" panose="020B0502020104020203" pitchFamily="34" charset="-79"/>
                <a:cs typeface="Gill Sans SemiBold" panose="020B0502020104020203" pitchFamily="34" charset="-79"/>
              </a:rPr>
            </a:br>
            <a:r>
              <a:rPr lang="en-US" b="1" dirty="0">
                <a:latin typeface="Gill Sans SemiBold" panose="020B0502020104020203" pitchFamily="34" charset="-79"/>
                <a:cs typeface="Gill Sans SemiBold" panose="020B0502020104020203" pitchFamily="34" charset="-79"/>
              </a:rPr>
              <a:t>more assertive states </a:t>
            </a:r>
          </a:p>
        </p:txBody>
      </p:sp>
      <p:sp>
        <p:nvSpPr>
          <p:cNvPr id="3" name="Content Placeholder 2">
            <a:extLst>
              <a:ext uri="{FF2B5EF4-FFF2-40B4-BE49-F238E27FC236}">
                <a16:creationId xmlns:a16="http://schemas.microsoft.com/office/drawing/2014/main" id="{AFD72A16-1617-F98E-9AED-4F9EBA18937F}"/>
              </a:ext>
            </a:extLst>
          </p:cNvPr>
          <p:cNvSpPr>
            <a:spLocks noGrp="1"/>
          </p:cNvSpPr>
          <p:nvPr>
            <p:ph sz="half" idx="1"/>
          </p:nvPr>
        </p:nvSpPr>
        <p:spPr>
          <a:xfrm>
            <a:off x="650310" y="1875729"/>
            <a:ext cx="5445690" cy="4615276"/>
          </a:xfrm>
        </p:spPr>
        <p:txBody>
          <a:bodyPr>
            <a:normAutofit lnSpcReduction="10000"/>
          </a:bodyPr>
          <a:lstStyle/>
          <a:p>
            <a:pPr>
              <a:lnSpc>
                <a:spcPct val="120000"/>
              </a:lnSpc>
              <a:spcBef>
                <a:spcPts val="0"/>
              </a:spcBef>
              <a:spcAft>
                <a:spcPts val="800"/>
              </a:spcAft>
            </a:pPr>
            <a:r>
              <a:rPr lang="en-US" sz="2400" dirty="0"/>
              <a:t>Fractured geopolitics and national political instability in the West</a:t>
            </a:r>
          </a:p>
          <a:p>
            <a:pPr>
              <a:lnSpc>
                <a:spcPct val="120000"/>
              </a:lnSpc>
              <a:spcBef>
                <a:spcPts val="0"/>
              </a:spcBef>
              <a:spcAft>
                <a:spcPts val="800"/>
              </a:spcAft>
            </a:pPr>
            <a:r>
              <a:rPr lang="en-US" sz="2400" dirty="0"/>
              <a:t>China/Singapore show that state-led economies and universities deliver</a:t>
            </a:r>
          </a:p>
          <a:p>
            <a:pPr>
              <a:lnSpc>
                <a:spcPct val="120000"/>
              </a:lnSpc>
              <a:spcBef>
                <a:spcPts val="0"/>
              </a:spcBef>
              <a:spcAft>
                <a:spcPts val="800"/>
              </a:spcAft>
            </a:pPr>
            <a:r>
              <a:rPr lang="en-US" sz="2400" dirty="0"/>
              <a:t>In the Anglosphere, governmental disillusionment with market outcomes in higher education, more impatience with academic norms: arbitrary interventions</a:t>
            </a:r>
          </a:p>
          <a:p>
            <a:pPr>
              <a:lnSpc>
                <a:spcPct val="120000"/>
              </a:lnSpc>
              <a:spcBef>
                <a:spcPts val="0"/>
              </a:spcBef>
              <a:spcAft>
                <a:spcPts val="800"/>
              </a:spcAft>
            </a:pPr>
            <a:r>
              <a:rPr lang="en-US" sz="2400" dirty="0"/>
              <a:t>Techno-nationalism in universities, e.g. U.S.-instigated decoupling with China</a:t>
            </a:r>
          </a:p>
        </p:txBody>
      </p:sp>
      <p:pic>
        <p:nvPicPr>
          <p:cNvPr id="5" name="Content Placeholder 4">
            <a:extLst>
              <a:ext uri="{FF2B5EF4-FFF2-40B4-BE49-F238E27FC236}">
                <a16:creationId xmlns:a16="http://schemas.microsoft.com/office/drawing/2014/main" id="{F8A96D8B-93F3-FABD-31C4-27AE956AE03D}"/>
              </a:ext>
            </a:extLst>
          </p:cNvPr>
          <p:cNvPicPr>
            <a:picLocks noGrp="1" noChangeAspect="1"/>
          </p:cNvPicPr>
          <p:nvPr>
            <p:ph sz="half" idx="2"/>
          </p:nvPr>
        </p:nvPicPr>
        <p:blipFill>
          <a:blip r:embed="rId2"/>
          <a:srcRect l="-480" r="-1153"/>
          <a:stretch/>
        </p:blipFill>
        <p:spPr>
          <a:xfrm>
            <a:off x="7089732" y="408313"/>
            <a:ext cx="4633586" cy="4559190"/>
          </a:xfrm>
          <a:prstGeom prst="rect">
            <a:avLst/>
          </a:prstGeom>
        </p:spPr>
      </p:pic>
      <p:sp>
        <p:nvSpPr>
          <p:cNvPr id="6" name="TextBox 5">
            <a:extLst>
              <a:ext uri="{FF2B5EF4-FFF2-40B4-BE49-F238E27FC236}">
                <a16:creationId xmlns:a16="http://schemas.microsoft.com/office/drawing/2014/main" id="{79F50680-1166-B6FF-7716-1305F9D55A3B}"/>
              </a:ext>
            </a:extLst>
          </p:cNvPr>
          <p:cNvSpPr txBox="1"/>
          <p:nvPr/>
        </p:nvSpPr>
        <p:spPr>
          <a:xfrm>
            <a:off x="6996831" y="5148197"/>
            <a:ext cx="4726487" cy="1427827"/>
          </a:xfrm>
          <a:prstGeom prst="rect">
            <a:avLst/>
          </a:prstGeom>
          <a:noFill/>
        </p:spPr>
        <p:txBody>
          <a:bodyPr wrap="square" rtlCol="0">
            <a:spAutoFit/>
          </a:bodyPr>
          <a:lstStyle/>
          <a:p>
            <a:pPr>
              <a:lnSpc>
                <a:spcPct val="110000"/>
              </a:lnSpc>
            </a:pPr>
            <a:r>
              <a:rPr lang="en-US" sz="1600" dirty="0">
                <a:solidFill>
                  <a:schemeClr val="bg1"/>
                </a:solidFill>
              </a:rPr>
              <a:t>Turnbull, et al. (2024). Revaluing and devaluing higher education beyond neoliberalism: Elitist, </a:t>
            </a:r>
            <a:r>
              <a:rPr lang="en-US" sz="1600" dirty="0" err="1">
                <a:solidFill>
                  <a:schemeClr val="bg1"/>
                </a:solidFill>
              </a:rPr>
              <a:t>productivist</a:t>
            </a:r>
            <a:r>
              <a:rPr lang="en-US" sz="1600" dirty="0">
                <a:solidFill>
                  <a:schemeClr val="bg1"/>
                </a:solidFill>
              </a:rPr>
              <a:t>, and populist policy and rhetoric in a field of conflict, </a:t>
            </a:r>
            <a:r>
              <a:rPr lang="en-US" sz="1600" i="1" dirty="0">
                <a:solidFill>
                  <a:schemeClr val="bg1"/>
                </a:solidFill>
              </a:rPr>
              <a:t>European Journal of Education</a:t>
            </a:r>
            <a:r>
              <a:rPr lang="en-US" sz="1600" dirty="0">
                <a:solidFill>
                  <a:schemeClr val="bg1"/>
                </a:solidFill>
              </a:rPr>
              <a:t>,  23 (5), </a:t>
            </a:r>
            <a:r>
              <a:rPr lang="en-GB" sz="1600" b="0" i="0" u="none" strike="noStrike" dirty="0">
                <a:solidFill>
                  <a:schemeClr val="bg1"/>
                </a:solidFill>
                <a:effectLst/>
              </a:rPr>
              <a:t>https://doi.org/10.1177/14749041241272627</a:t>
            </a:r>
            <a:endParaRPr lang="en-US" sz="1600" i="1" dirty="0">
              <a:solidFill>
                <a:schemeClr val="bg1"/>
              </a:solidFill>
            </a:endParaRPr>
          </a:p>
        </p:txBody>
      </p:sp>
    </p:spTree>
    <p:extLst>
      <p:ext uri="{BB962C8B-B14F-4D97-AF65-F5344CB8AC3E}">
        <p14:creationId xmlns:p14="http://schemas.microsoft.com/office/powerpoint/2010/main" val="383793424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61304-E6A0-3847-35BF-D0A8CDEE1836}"/>
              </a:ext>
            </a:extLst>
          </p:cNvPr>
          <p:cNvSpPr>
            <a:spLocks noGrp="1"/>
          </p:cNvSpPr>
          <p:nvPr>
            <p:ph type="title"/>
          </p:nvPr>
        </p:nvSpPr>
        <p:spPr>
          <a:xfrm>
            <a:off x="617590" y="365124"/>
            <a:ext cx="6469010" cy="1120776"/>
          </a:xfrm>
          <a:solidFill>
            <a:schemeClr val="tx1"/>
          </a:solidFill>
          <a:ln w="25400">
            <a:solidFill>
              <a:schemeClr val="bg1"/>
            </a:solidFill>
          </a:ln>
        </p:spPr>
        <p:txBody>
          <a:bodyPr/>
          <a:lstStyle/>
          <a:p>
            <a:r>
              <a:rPr lang="en-US" b="1" dirty="0">
                <a:latin typeface="Gill Sans SemiBold" panose="020B0502020104020203" pitchFamily="34" charset="-79"/>
                <a:cs typeface="Gill Sans SemiBold" panose="020B0502020104020203" pitchFamily="34" charset="-79"/>
              </a:rPr>
              <a:t>U</a:t>
            </a:r>
            <a:r>
              <a:rPr lang="en-US" b="1" dirty="0">
                <a:latin typeface="Gill Sans SemiBold" panose="020B0502020104020203" pitchFamily="34" charset="-79"/>
                <a:cs typeface="Gill Sans SemiBold" panose="020B0502020104020203" pitchFamily="34" charset="-79"/>
              </a:rPr>
              <a:t>.S. </a:t>
            </a:r>
            <a:r>
              <a:rPr lang="en-US" b="1" dirty="0">
                <a:latin typeface="Gill Sans SemiBold" panose="020B0502020104020203" pitchFamily="34" charset="-79"/>
                <a:cs typeface="Gill Sans SemiBold" panose="020B0502020104020203" pitchFamily="34" charset="-79"/>
              </a:rPr>
              <a:t>norms are changing fast!</a:t>
            </a:r>
          </a:p>
        </p:txBody>
      </p:sp>
      <p:sp>
        <p:nvSpPr>
          <p:cNvPr id="3" name="Content Placeholder 2">
            <a:extLst>
              <a:ext uri="{FF2B5EF4-FFF2-40B4-BE49-F238E27FC236}">
                <a16:creationId xmlns:a16="http://schemas.microsoft.com/office/drawing/2014/main" id="{3EA3A6DC-DB3A-C8A1-B111-754FCB8F2113}"/>
              </a:ext>
            </a:extLst>
          </p:cNvPr>
          <p:cNvSpPr>
            <a:spLocks noGrp="1"/>
          </p:cNvSpPr>
          <p:nvPr>
            <p:ph sz="half" idx="1"/>
          </p:nvPr>
        </p:nvSpPr>
        <p:spPr>
          <a:xfrm>
            <a:off x="617590" y="1592022"/>
            <a:ext cx="6469010" cy="5138978"/>
          </a:xfrm>
        </p:spPr>
        <p:txBody>
          <a:bodyPr>
            <a:normAutofit/>
          </a:bodyPr>
          <a:lstStyle/>
          <a:p>
            <a:pPr>
              <a:lnSpc>
                <a:spcPct val="110000"/>
              </a:lnSpc>
              <a:spcBef>
                <a:spcPts val="0"/>
              </a:spcBef>
              <a:spcAft>
                <a:spcPts val="800"/>
              </a:spcAft>
            </a:pPr>
            <a:r>
              <a:rPr lang="en-US" sz="2400" dirty="0"/>
              <a:t>U.S. administration wants to break U.S. university power, Humboldtian autonomy/freedoms, Mertonian science</a:t>
            </a:r>
          </a:p>
          <a:p>
            <a:pPr>
              <a:lnSpc>
                <a:spcPct val="110000"/>
              </a:lnSpc>
              <a:spcBef>
                <a:spcPts val="0"/>
              </a:spcBef>
              <a:spcAft>
                <a:spcPts val="800"/>
              </a:spcAft>
            </a:pPr>
            <a:r>
              <a:rPr lang="en-US" sz="2400" dirty="0"/>
              <a:t>Massive reductions in direct research funding of university science via NIH, NSF (55% budget cut), many current grants terminated midstream</a:t>
            </a:r>
          </a:p>
          <a:p>
            <a:pPr>
              <a:lnSpc>
                <a:spcPct val="110000"/>
              </a:lnSpc>
              <a:spcBef>
                <a:spcPts val="0"/>
              </a:spcBef>
              <a:spcAft>
                <a:spcPts val="800"/>
              </a:spcAft>
            </a:pPr>
            <a:r>
              <a:rPr lang="en-US" sz="2400" dirty="0"/>
              <a:t>It’s not just ideological, not just climate science</a:t>
            </a:r>
          </a:p>
          <a:p>
            <a:pPr>
              <a:lnSpc>
                <a:spcPct val="110000"/>
              </a:lnSpc>
              <a:spcBef>
                <a:spcPts val="0"/>
              </a:spcBef>
              <a:spcAft>
                <a:spcPts val="800"/>
              </a:spcAft>
            </a:pPr>
            <a:r>
              <a:rPr lang="en-US" sz="2400" dirty="0"/>
              <a:t>Massive public and private investment in AI: $500 billion for </a:t>
            </a:r>
            <a:r>
              <a:rPr lang="en-US" sz="2400" i="1" dirty="0"/>
              <a:t>Stargate, </a:t>
            </a:r>
            <a:r>
              <a:rPr lang="en-US" sz="2400" dirty="0"/>
              <a:t>Artificial General Intelligence (AGI) research, and $500 billion for </a:t>
            </a:r>
            <a:r>
              <a:rPr lang="en-US" sz="2400" i="1" dirty="0"/>
              <a:t>Nvidia, </a:t>
            </a:r>
            <a:r>
              <a:rPr lang="en-US" sz="2400" dirty="0"/>
              <a:t>chip development and AI infrastructure </a:t>
            </a:r>
          </a:p>
        </p:txBody>
      </p:sp>
      <p:pic>
        <p:nvPicPr>
          <p:cNvPr id="8" name="Picture 7">
            <a:extLst>
              <a:ext uri="{FF2B5EF4-FFF2-40B4-BE49-F238E27FC236}">
                <a16:creationId xmlns:a16="http://schemas.microsoft.com/office/drawing/2014/main" id="{685EF23A-E929-D6B3-EE95-44D84C8C2448}"/>
              </a:ext>
            </a:extLst>
          </p:cNvPr>
          <p:cNvPicPr>
            <a:picLocks noChangeAspect="1"/>
          </p:cNvPicPr>
          <p:nvPr/>
        </p:nvPicPr>
        <p:blipFill>
          <a:blip r:embed="rId2"/>
          <a:srcRect l="6629" r="46186"/>
          <a:stretch/>
        </p:blipFill>
        <p:spPr>
          <a:xfrm>
            <a:off x="7543800" y="365124"/>
            <a:ext cx="4191000" cy="5921376"/>
          </a:xfrm>
          <a:prstGeom prst="rect">
            <a:avLst/>
          </a:prstGeom>
          <a:ln w="25400">
            <a:solidFill>
              <a:schemeClr val="bg1"/>
            </a:solidFill>
          </a:ln>
        </p:spPr>
      </p:pic>
    </p:spTree>
    <p:extLst>
      <p:ext uri="{BB962C8B-B14F-4D97-AF65-F5344CB8AC3E}">
        <p14:creationId xmlns:p14="http://schemas.microsoft.com/office/powerpoint/2010/main" val="394980886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78FEE-8BD9-F46A-F911-F979B266B9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2FE1F1-213C-E389-4D36-74B4E90F1A53}"/>
              </a:ext>
            </a:extLst>
          </p:cNvPr>
          <p:cNvSpPr>
            <a:spLocks noGrp="1"/>
          </p:cNvSpPr>
          <p:nvPr>
            <p:ph type="title"/>
          </p:nvPr>
        </p:nvSpPr>
        <p:spPr>
          <a:xfrm>
            <a:off x="650310" y="366995"/>
            <a:ext cx="6829990" cy="1982505"/>
          </a:xfrm>
          <a:solidFill>
            <a:schemeClr val="tx1"/>
          </a:solidFill>
          <a:ln w="25400">
            <a:solidFill>
              <a:schemeClr val="bg1"/>
            </a:solidFill>
          </a:ln>
        </p:spPr>
        <p:txBody>
          <a:bodyPr>
            <a:normAutofit/>
          </a:bodyPr>
          <a:lstStyle/>
          <a:p>
            <a:pPr>
              <a:lnSpc>
                <a:spcPct val="110000"/>
              </a:lnSpc>
            </a:pPr>
            <a:r>
              <a:rPr lang="en-US" b="1" dirty="0">
                <a:latin typeface="Gill Sans SemiBold" panose="020B0502020104020203" pitchFamily="34" charset="-79"/>
                <a:cs typeface="Gill Sans SemiBold" panose="020B0502020104020203" pitchFamily="34" charset="-79"/>
              </a:rPr>
              <a:t>The consensus on university-led innovation is gone – now two competing mega models</a:t>
            </a:r>
          </a:p>
        </p:txBody>
      </p:sp>
      <p:sp>
        <p:nvSpPr>
          <p:cNvPr id="3" name="Content Placeholder 2">
            <a:extLst>
              <a:ext uri="{FF2B5EF4-FFF2-40B4-BE49-F238E27FC236}">
                <a16:creationId xmlns:a16="http://schemas.microsoft.com/office/drawing/2014/main" id="{C44BB4F8-FBBA-C526-179E-90700B1F37B8}"/>
              </a:ext>
            </a:extLst>
          </p:cNvPr>
          <p:cNvSpPr>
            <a:spLocks noGrp="1"/>
          </p:cNvSpPr>
          <p:nvPr>
            <p:ph sz="half" idx="1"/>
          </p:nvPr>
        </p:nvSpPr>
        <p:spPr>
          <a:xfrm>
            <a:off x="650309" y="2560308"/>
            <a:ext cx="6829990" cy="3930698"/>
          </a:xfrm>
        </p:spPr>
        <p:txBody>
          <a:bodyPr>
            <a:noAutofit/>
          </a:bodyPr>
          <a:lstStyle/>
          <a:p>
            <a:pPr>
              <a:lnSpc>
                <a:spcPct val="120000"/>
              </a:lnSpc>
              <a:spcBef>
                <a:spcPts val="0"/>
              </a:spcBef>
              <a:spcAft>
                <a:spcPts val="800"/>
              </a:spcAft>
            </a:pPr>
            <a:r>
              <a:rPr lang="en-US" sz="2400" dirty="0"/>
              <a:t>The U.S. expects evolving AGI in 5,400 data </a:t>
            </a:r>
            <a:r>
              <a:rPr lang="en-US" sz="2400" dirty="0" err="1"/>
              <a:t>centres</a:t>
            </a:r>
            <a:r>
              <a:rPr lang="en-US" sz="2400" dirty="0"/>
              <a:t>, run on top-down basis </a:t>
            </a:r>
            <a:r>
              <a:rPr lang="en-US" sz="2400" i="1" dirty="0"/>
              <a:t>and integrated with national security</a:t>
            </a:r>
            <a:r>
              <a:rPr lang="en-US" sz="2400" dirty="0"/>
              <a:t>, to drive future scientific innovation (and perhaps programming of societies, polities, world)</a:t>
            </a:r>
          </a:p>
          <a:p>
            <a:pPr>
              <a:lnSpc>
                <a:spcPct val="120000"/>
              </a:lnSpc>
              <a:spcBef>
                <a:spcPts val="0"/>
              </a:spcBef>
              <a:spcAft>
                <a:spcPts val="800"/>
              </a:spcAft>
            </a:pPr>
            <a:r>
              <a:rPr lang="en-US" sz="2400" dirty="0"/>
              <a:t>China and Europe likely to maintain open science in distributed universities and multiple disciplines</a:t>
            </a:r>
          </a:p>
          <a:p>
            <a:pPr>
              <a:lnSpc>
                <a:spcPct val="120000"/>
              </a:lnSpc>
              <a:spcBef>
                <a:spcPts val="0"/>
              </a:spcBef>
              <a:spcAft>
                <a:spcPts val="800"/>
              </a:spcAft>
            </a:pPr>
            <a:r>
              <a:rPr lang="en-US" sz="2400" dirty="0"/>
              <a:t>U.S. tech oligopoly, China </a:t>
            </a:r>
            <a:r>
              <a:rPr lang="en-US" sz="2400" dirty="0" err="1"/>
              <a:t>favours</a:t>
            </a:r>
            <a:r>
              <a:rPr lang="en-US" sz="2400" dirty="0"/>
              <a:t> open source in AI and universal AI competences in higher education</a:t>
            </a:r>
          </a:p>
        </p:txBody>
      </p:sp>
      <p:pic>
        <p:nvPicPr>
          <p:cNvPr id="4" name="Picture 3">
            <a:extLst>
              <a:ext uri="{FF2B5EF4-FFF2-40B4-BE49-F238E27FC236}">
                <a16:creationId xmlns:a16="http://schemas.microsoft.com/office/drawing/2014/main" id="{1490471D-9479-31FF-D7AA-EAA92C07CE45}"/>
              </a:ext>
            </a:extLst>
          </p:cNvPr>
          <p:cNvPicPr>
            <a:picLocks noChangeAspect="1"/>
          </p:cNvPicPr>
          <p:nvPr/>
        </p:nvPicPr>
        <p:blipFill>
          <a:blip r:embed="rId2"/>
          <a:srcRect l="61037" t="-282" r="4789" b="-544"/>
          <a:stretch/>
        </p:blipFill>
        <p:spPr>
          <a:xfrm>
            <a:off x="7845990" y="366994"/>
            <a:ext cx="3695700" cy="6124012"/>
          </a:xfrm>
          <a:prstGeom prst="rect">
            <a:avLst/>
          </a:prstGeom>
          <a:ln w="25400">
            <a:solidFill>
              <a:schemeClr val="bg1"/>
            </a:solidFill>
          </a:ln>
        </p:spPr>
      </p:pic>
    </p:spTree>
    <p:extLst>
      <p:ext uri="{BB962C8B-B14F-4D97-AF65-F5344CB8AC3E}">
        <p14:creationId xmlns:p14="http://schemas.microsoft.com/office/powerpoint/2010/main" val="33218527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E1FDE-43B2-26A7-DC1E-6A36C5D2457D}"/>
              </a:ext>
            </a:extLst>
          </p:cNvPr>
          <p:cNvSpPr>
            <a:spLocks noGrp="1"/>
          </p:cNvSpPr>
          <p:nvPr>
            <p:ph type="title"/>
          </p:nvPr>
        </p:nvSpPr>
        <p:spPr>
          <a:xfrm>
            <a:off x="838200" y="365125"/>
            <a:ext cx="6151323" cy="1839456"/>
          </a:xfrm>
          <a:solidFill>
            <a:schemeClr val="tx1"/>
          </a:solidFill>
          <a:ln w="25400">
            <a:solidFill>
              <a:schemeClr val="lt1">
                <a:hueOff val="0"/>
                <a:satOff val="0"/>
                <a:lumOff val="0"/>
              </a:schemeClr>
            </a:solidFill>
          </a:ln>
        </p:spPr>
        <p:txBody>
          <a:bodyPr>
            <a:normAutofit fontScale="90000"/>
          </a:bodyPr>
          <a:lstStyle/>
          <a:p>
            <a:pPr>
              <a:lnSpc>
                <a:spcPct val="110000"/>
              </a:lnSpc>
            </a:pPr>
            <a:r>
              <a:rPr lang="en-US" sz="4000" b="1" dirty="0">
                <a:latin typeface="Gill Sans SemiBold" panose="020B0502020104020203" pitchFamily="34" charset="-79"/>
                <a:cs typeface="Gill Sans SemiBold" panose="020B0502020104020203" pitchFamily="34" charset="-79"/>
              </a:rPr>
              <a:t>Policy borrowing and institutional isomorphism</a:t>
            </a:r>
            <a:br>
              <a:rPr lang="en-US" dirty="0"/>
            </a:br>
            <a:r>
              <a:rPr lang="en-US" sz="2700" b="1" i="1" dirty="0">
                <a:latin typeface="Gill Sans SemiBold" panose="020B0502020104020203" pitchFamily="34" charset="-79"/>
                <a:cs typeface="Gill Sans SemiBold" panose="020B0502020104020203" pitchFamily="34" charset="-79"/>
              </a:rPr>
              <a:t>(with emphasis on learning and research)</a:t>
            </a:r>
          </a:p>
        </p:txBody>
      </p:sp>
      <p:sp>
        <p:nvSpPr>
          <p:cNvPr id="3" name="Content Placeholder 2">
            <a:extLst>
              <a:ext uri="{FF2B5EF4-FFF2-40B4-BE49-F238E27FC236}">
                <a16:creationId xmlns:a16="http://schemas.microsoft.com/office/drawing/2014/main" id="{D6CD2B99-7D11-346E-59EE-BE516DF465C2}"/>
              </a:ext>
            </a:extLst>
          </p:cNvPr>
          <p:cNvSpPr>
            <a:spLocks noGrp="1"/>
          </p:cNvSpPr>
          <p:nvPr>
            <p:ph sz="half" idx="1"/>
          </p:nvPr>
        </p:nvSpPr>
        <p:spPr>
          <a:xfrm>
            <a:off x="838199" y="2324559"/>
            <a:ext cx="6038589" cy="4168316"/>
          </a:xfrm>
        </p:spPr>
        <p:txBody>
          <a:bodyPr>
            <a:normAutofit/>
          </a:bodyPr>
          <a:lstStyle/>
          <a:p>
            <a:pPr>
              <a:lnSpc>
                <a:spcPct val="110000"/>
              </a:lnSpc>
              <a:spcBef>
                <a:spcPts val="0"/>
              </a:spcBef>
              <a:spcAft>
                <a:spcPts val="800"/>
              </a:spcAft>
            </a:pPr>
            <a:r>
              <a:rPr lang="en-US" sz="2400" dirty="0"/>
              <a:t>Higher education as four-part assemblage</a:t>
            </a:r>
          </a:p>
          <a:p>
            <a:pPr>
              <a:lnSpc>
                <a:spcPct val="110000"/>
              </a:lnSpc>
              <a:spcBef>
                <a:spcPts val="0"/>
              </a:spcBef>
              <a:spcAft>
                <a:spcPts val="800"/>
              </a:spcAft>
            </a:pPr>
            <a:r>
              <a:rPr lang="en-US" sz="2400" dirty="0"/>
              <a:t>Elements of systems and institutions patterned by similarity and difference</a:t>
            </a:r>
          </a:p>
          <a:p>
            <a:pPr>
              <a:lnSpc>
                <a:spcPct val="110000"/>
              </a:lnSpc>
              <a:spcBef>
                <a:spcPts val="0"/>
              </a:spcBef>
              <a:spcAft>
                <a:spcPts val="800"/>
              </a:spcAft>
            </a:pPr>
            <a:r>
              <a:rPr lang="en-US" sz="2400" dirty="0"/>
              <a:t>Global impact and limits of the Western (and primarily U.S.-American) model</a:t>
            </a:r>
          </a:p>
          <a:p>
            <a:pPr>
              <a:lnSpc>
                <a:spcPct val="110000"/>
              </a:lnSpc>
              <a:spcBef>
                <a:spcPts val="0"/>
              </a:spcBef>
              <a:spcAft>
                <a:spcPts val="800"/>
              </a:spcAft>
            </a:pPr>
            <a:r>
              <a:rPr lang="en-US" sz="2400" dirty="0"/>
              <a:t>Will Anglo-American university remain globally hegemonic?</a:t>
            </a:r>
          </a:p>
          <a:p>
            <a:pPr>
              <a:lnSpc>
                <a:spcPct val="110000"/>
              </a:lnSpc>
              <a:spcBef>
                <a:spcPts val="0"/>
              </a:spcBef>
              <a:spcAft>
                <a:spcPts val="800"/>
              </a:spcAft>
            </a:pPr>
            <a:r>
              <a:rPr lang="en-US" sz="2400" dirty="0"/>
              <a:t>Assertive states, post neoliberalism, new U.S. strategy banks on AGI </a:t>
            </a:r>
            <a:r>
              <a:rPr lang="en-US" sz="2400" i="1" dirty="0"/>
              <a:t>not</a:t>
            </a:r>
            <a:r>
              <a:rPr lang="en-US" sz="2400" dirty="0"/>
              <a:t> universities</a:t>
            </a:r>
          </a:p>
        </p:txBody>
      </p:sp>
      <p:pic>
        <p:nvPicPr>
          <p:cNvPr id="5" name="Content Placeholder 4">
            <a:extLst>
              <a:ext uri="{FF2B5EF4-FFF2-40B4-BE49-F238E27FC236}">
                <a16:creationId xmlns:a16="http://schemas.microsoft.com/office/drawing/2014/main" id="{BD838231-22F8-CF67-B42B-0848EAC93247}"/>
              </a:ext>
            </a:extLst>
          </p:cNvPr>
          <p:cNvPicPr>
            <a:picLocks noGrp="1" noChangeAspect="1"/>
          </p:cNvPicPr>
          <p:nvPr>
            <p:ph sz="half" idx="2"/>
          </p:nvPr>
        </p:nvPicPr>
        <p:blipFill>
          <a:blip r:embed="rId3"/>
          <a:stretch>
            <a:fillRect/>
          </a:stretch>
        </p:blipFill>
        <p:spPr>
          <a:xfrm>
            <a:off x="7665078" y="365125"/>
            <a:ext cx="3688722" cy="5811838"/>
          </a:xfrm>
          <a:prstGeom prst="rect">
            <a:avLst/>
          </a:prstGeom>
          <a:ln w="25400">
            <a:solidFill>
              <a:schemeClr val="bg1"/>
            </a:solidFill>
          </a:ln>
        </p:spPr>
      </p:pic>
      <p:sp>
        <p:nvSpPr>
          <p:cNvPr id="6" name="TextBox 5">
            <a:extLst>
              <a:ext uri="{FF2B5EF4-FFF2-40B4-BE49-F238E27FC236}">
                <a16:creationId xmlns:a16="http://schemas.microsoft.com/office/drawing/2014/main" id="{4A9958E7-5DE9-4473-05D5-41A80B27F62C}"/>
              </a:ext>
            </a:extLst>
          </p:cNvPr>
          <p:cNvSpPr txBox="1"/>
          <p:nvPr/>
        </p:nvSpPr>
        <p:spPr>
          <a:xfrm>
            <a:off x="7715066" y="6176963"/>
            <a:ext cx="3588745" cy="338554"/>
          </a:xfrm>
          <a:prstGeom prst="rect">
            <a:avLst/>
          </a:prstGeom>
          <a:noFill/>
        </p:spPr>
        <p:txBody>
          <a:bodyPr wrap="square" rtlCol="0">
            <a:spAutoFit/>
          </a:bodyPr>
          <a:lstStyle/>
          <a:p>
            <a:r>
              <a:rPr lang="en-US" sz="1600" dirty="0">
                <a:solidFill>
                  <a:schemeClr val="bg1"/>
                </a:solidFill>
              </a:rPr>
              <a:t>University of Paris in sixteenth century</a:t>
            </a:r>
          </a:p>
        </p:txBody>
      </p:sp>
    </p:spTree>
    <p:extLst>
      <p:ext uri="{BB962C8B-B14F-4D97-AF65-F5344CB8AC3E}">
        <p14:creationId xmlns:p14="http://schemas.microsoft.com/office/powerpoint/2010/main" val="345699940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CC178-B7DB-D223-6107-331CF0F77E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0052FF-4A90-367C-6188-E0B885CE2A68}"/>
              </a:ext>
            </a:extLst>
          </p:cNvPr>
          <p:cNvSpPr>
            <a:spLocks noGrp="1"/>
          </p:cNvSpPr>
          <p:nvPr>
            <p:ph type="title"/>
          </p:nvPr>
        </p:nvSpPr>
        <p:spPr>
          <a:xfrm>
            <a:off x="650308" y="366994"/>
            <a:ext cx="7045891" cy="852206"/>
          </a:xfrm>
          <a:solidFill>
            <a:schemeClr val="tx1"/>
          </a:solidFill>
          <a:ln w="25400">
            <a:solidFill>
              <a:schemeClr val="bg1"/>
            </a:solidFill>
          </a:ln>
        </p:spPr>
        <p:txBody>
          <a:bodyPr>
            <a:normAutofit/>
          </a:bodyPr>
          <a:lstStyle/>
          <a:p>
            <a:pPr>
              <a:lnSpc>
                <a:spcPct val="110000"/>
              </a:lnSpc>
            </a:pPr>
            <a:r>
              <a:rPr lang="en-US" b="1" dirty="0">
                <a:latin typeface="Gill Sans SemiBold" panose="020B0502020104020203" pitchFamily="34" charset="-79"/>
                <a:cs typeface="Gill Sans SemiBold" panose="020B0502020104020203" pitchFamily="34" charset="-79"/>
              </a:rPr>
              <a:t>Conclusions</a:t>
            </a:r>
          </a:p>
        </p:txBody>
      </p:sp>
      <p:sp>
        <p:nvSpPr>
          <p:cNvPr id="3" name="Content Placeholder 2">
            <a:extLst>
              <a:ext uri="{FF2B5EF4-FFF2-40B4-BE49-F238E27FC236}">
                <a16:creationId xmlns:a16="http://schemas.microsoft.com/office/drawing/2014/main" id="{F2AA319A-ABF9-86D8-2300-91F9E19AB491}"/>
              </a:ext>
            </a:extLst>
          </p:cNvPr>
          <p:cNvSpPr>
            <a:spLocks noGrp="1"/>
          </p:cNvSpPr>
          <p:nvPr>
            <p:ph sz="half" idx="1"/>
          </p:nvPr>
        </p:nvSpPr>
        <p:spPr>
          <a:xfrm>
            <a:off x="650308" y="1351284"/>
            <a:ext cx="6918892" cy="5086496"/>
          </a:xfrm>
        </p:spPr>
        <p:txBody>
          <a:bodyPr>
            <a:noAutofit/>
          </a:bodyPr>
          <a:lstStyle/>
          <a:p>
            <a:pPr>
              <a:lnSpc>
                <a:spcPct val="110000"/>
              </a:lnSpc>
              <a:spcBef>
                <a:spcPts val="0"/>
              </a:spcBef>
              <a:spcAft>
                <a:spcPts val="800"/>
              </a:spcAft>
            </a:pPr>
            <a:r>
              <a:rPr lang="en-US" sz="2400" dirty="0"/>
              <a:t>Online has not overturned tradition. High corporate AGI does. Future of global academic culture unclear, future of research university form unclear</a:t>
            </a:r>
          </a:p>
          <a:p>
            <a:pPr>
              <a:lnSpc>
                <a:spcPct val="110000"/>
              </a:lnSpc>
              <a:spcBef>
                <a:spcPts val="0"/>
              </a:spcBef>
              <a:spcAft>
                <a:spcPts val="800"/>
              </a:spcAft>
            </a:pPr>
            <a:r>
              <a:rPr lang="en-US" sz="2400" dirty="0"/>
              <a:t>Conditions encourage national/regional approaches </a:t>
            </a:r>
          </a:p>
          <a:p>
            <a:pPr>
              <a:lnSpc>
                <a:spcPct val="110000"/>
              </a:lnSpc>
              <a:spcBef>
                <a:spcPts val="0"/>
              </a:spcBef>
              <a:spcAft>
                <a:spcPts val="800"/>
              </a:spcAft>
            </a:pPr>
            <a:r>
              <a:rPr lang="en-US" sz="2400" dirty="0"/>
              <a:t>Non U.S. versions of the inherited U.S. university models might be more influential in future</a:t>
            </a:r>
          </a:p>
          <a:p>
            <a:pPr>
              <a:lnSpc>
                <a:spcPct val="110000"/>
              </a:lnSpc>
              <a:spcBef>
                <a:spcPts val="0"/>
              </a:spcBef>
              <a:spcAft>
                <a:spcPts val="800"/>
              </a:spcAft>
            </a:pPr>
            <a:r>
              <a:rPr lang="en-US" sz="2400" dirty="0"/>
              <a:t>Borrowing and imitation will continue, with more plural options – and for governments, a binary choice about orientation to U.S.-led AI</a:t>
            </a:r>
          </a:p>
          <a:p>
            <a:pPr>
              <a:lnSpc>
                <a:spcPct val="110000"/>
              </a:lnSpc>
              <a:spcBef>
                <a:spcPts val="0"/>
              </a:spcBef>
              <a:spcAft>
                <a:spcPts val="800"/>
              </a:spcAft>
            </a:pPr>
            <a:r>
              <a:rPr lang="en-US" sz="2400" dirty="0"/>
              <a:t>U.S. universities less attractive, many scientists and research fields now outsiders: reshapes talent flows</a:t>
            </a:r>
          </a:p>
        </p:txBody>
      </p:sp>
      <p:pic>
        <p:nvPicPr>
          <p:cNvPr id="4" name="Picture 3">
            <a:extLst>
              <a:ext uri="{FF2B5EF4-FFF2-40B4-BE49-F238E27FC236}">
                <a16:creationId xmlns:a16="http://schemas.microsoft.com/office/drawing/2014/main" id="{72454324-807A-1997-F1F2-469E93E1683D}"/>
              </a:ext>
            </a:extLst>
          </p:cNvPr>
          <p:cNvPicPr>
            <a:picLocks noChangeAspect="1"/>
          </p:cNvPicPr>
          <p:nvPr/>
        </p:nvPicPr>
        <p:blipFill>
          <a:blip r:embed="rId2"/>
          <a:srcRect l="47111" r="26320" b="15255"/>
          <a:stretch/>
        </p:blipFill>
        <p:spPr>
          <a:xfrm>
            <a:off x="7937500" y="366993"/>
            <a:ext cx="3711707" cy="6070787"/>
          </a:xfrm>
          <a:prstGeom prst="rect">
            <a:avLst/>
          </a:prstGeom>
          <a:ln w="25400">
            <a:solidFill>
              <a:schemeClr val="bg1"/>
            </a:solidFill>
          </a:ln>
        </p:spPr>
      </p:pic>
    </p:spTree>
    <p:extLst>
      <p:ext uri="{BB962C8B-B14F-4D97-AF65-F5344CB8AC3E}">
        <p14:creationId xmlns:p14="http://schemas.microsoft.com/office/powerpoint/2010/main" val="199050226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C8EBD-DEC4-1745-22D6-EB480DB5AE4B}"/>
              </a:ext>
            </a:extLst>
          </p:cNvPr>
          <p:cNvSpPr>
            <a:spLocks noGrp="1"/>
          </p:cNvSpPr>
          <p:nvPr>
            <p:ph type="title"/>
          </p:nvPr>
        </p:nvSpPr>
        <p:spPr>
          <a:xfrm>
            <a:off x="838200" y="365126"/>
            <a:ext cx="5257800" cy="1129993"/>
          </a:xfrm>
          <a:solidFill>
            <a:schemeClr val="tx1"/>
          </a:solidFill>
          <a:ln w="25400">
            <a:solidFill>
              <a:schemeClr val="lt1">
                <a:hueOff val="0"/>
                <a:satOff val="0"/>
                <a:lumOff val="0"/>
              </a:schemeClr>
            </a:solidFill>
          </a:ln>
        </p:spPr>
        <p:txBody>
          <a:bodyPr/>
          <a:lstStyle/>
          <a:p>
            <a:r>
              <a:rPr lang="en-US" b="1" dirty="0">
                <a:latin typeface="Gill Sans SemiBold" panose="020B0502020104020203" pitchFamily="34" charset="-79"/>
                <a:cs typeface="Gill Sans SemiBold" panose="020B0502020104020203" pitchFamily="34" charset="-79"/>
              </a:rPr>
              <a:t>Propositions</a:t>
            </a:r>
          </a:p>
        </p:txBody>
      </p:sp>
      <p:sp>
        <p:nvSpPr>
          <p:cNvPr id="3" name="Content Placeholder 2">
            <a:extLst>
              <a:ext uri="{FF2B5EF4-FFF2-40B4-BE49-F238E27FC236}">
                <a16:creationId xmlns:a16="http://schemas.microsoft.com/office/drawing/2014/main" id="{4FE75F2B-2F35-8054-2B18-179EF640FDB4}"/>
              </a:ext>
            </a:extLst>
          </p:cNvPr>
          <p:cNvSpPr>
            <a:spLocks noGrp="1"/>
          </p:cNvSpPr>
          <p:nvPr>
            <p:ph sz="half" idx="1"/>
          </p:nvPr>
        </p:nvSpPr>
        <p:spPr>
          <a:xfrm>
            <a:off x="838200" y="1495119"/>
            <a:ext cx="5257800" cy="4997756"/>
          </a:xfrm>
        </p:spPr>
        <p:txBody>
          <a:bodyPr>
            <a:normAutofit/>
          </a:bodyPr>
          <a:lstStyle/>
          <a:p>
            <a:pPr marL="457200" indent="-457200">
              <a:lnSpc>
                <a:spcPct val="110000"/>
              </a:lnSpc>
              <a:spcBef>
                <a:spcPts val="0"/>
              </a:spcBef>
              <a:spcAft>
                <a:spcPts val="800"/>
              </a:spcAft>
              <a:buFont typeface="+mj-lt"/>
              <a:buAutoNum type="arabicPeriod"/>
            </a:pPr>
            <a:r>
              <a:rPr lang="en-US" sz="2400" dirty="0"/>
              <a:t>Inner academic culture is partly decoupled from nation-driven regulation and funding</a:t>
            </a:r>
          </a:p>
          <a:p>
            <a:pPr marL="457200" indent="-457200">
              <a:lnSpc>
                <a:spcPct val="110000"/>
              </a:lnSpc>
              <a:spcBef>
                <a:spcPts val="0"/>
              </a:spcBef>
              <a:spcAft>
                <a:spcPts val="800"/>
              </a:spcAft>
              <a:buFont typeface="+mj-lt"/>
              <a:buAutoNum type="arabicPeriod"/>
            </a:pPr>
            <a:r>
              <a:rPr lang="en-US" sz="2400" dirty="0"/>
              <a:t>There has been marked cross-border convergence on basis of U.S.-led models in education and research, though not in all domains</a:t>
            </a:r>
          </a:p>
          <a:p>
            <a:pPr marL="457200" indent="-457200">
              <a:lnSpc>
                <a:spcPct val="110000"/>
              </a:lnSpc>
              <a:spcBef>
                <a:spcPts val="0"/>
              </a:spcBef>
              <a:spcAft>
                <a:spcPts val="800"/>
              </a:spcAft>
              <a:buFont typeface="+mj-lt"/>
              <a:buAutoNum type="arabicPeriod"/>
            </a:pPr>
            <a:r>
              <a:rPr lang="en-US" sz="2400" dirty="0"/>
              <a:t>We have entered an unstable transition, with possible </a:t>
            </a:r>
            <a:r>
              <a:rPr lang="en-US" sz="2400" dirty="0" err="1"/>
              <a:t>pluralisation</a:t>
            </a:r>
            <a:r>
              <a:rPr lang="en-US" sz="2400" dirty="0"/>
              <a:t> of practices (and perhaps models), but transition to what?</a:t>
            </a:r>
          </a:p>
        </p:txBody>
      </p:sp>
      <p:pic>
        <p:nvPicPr>
          <p:cNvPr id="5" name="Content Placeholder 4">
            <a:extLst>
              <a:ext uri="{FF2B5EF4-FFF2-40B4-BE49-F238E27FC236}">
                <a16:creationId xmlns:a16="http://schemas.microsoft.com/office/drawing/2014/main" id="{7DCBBC68-AC6D-85AD-A17D-9B180AD4CE2D}"/>
              </a:ext>
            </a:extLst>
          </p:cNvPr>
          <p:cNvPicPr>
            <a:picLocks noGrp="1" noChangeAspect="1"/>
          </p:cNvPicPr>
          <p:nvPr>
            <p:ph sz="half" idx="2"/>
          </p:nvPr>
        </p:nvPicPr>
        <p:blipFill>
          <a:blip r:embed="rId2"/>
          <a:srcRect l="22126" r="18920" b="4782"/>
          <a:stretch/>
        </p:blipFill>
        <p:spPr>
          <a:xfrm>
            <a:off x="6638795" y="530714"/>
            <a:ext cx="4972833" cy="5519357"/>
          </a:xfrm>
          <a:prstGeom prst="rect">
            <a:avLst/>
          </a:prstGeom>
        </p:spPr>
      </p:pic>
      <p:sp>
        <p:nvSpPr>
          <p:cNvPr id="6" name="TextBox 5">
            <a:extLst>
              <a:ext uri="{FF2B5EF4-FFF2-40B4-BE49-F238E27FC236}">
                <a16:creationId xmlns:a16="http://schemas.microsoft.com/office/drawing/2014/main" id="{844FA7A4-965A-D61B-5325-A81562E69F96}"/>
              </a:ext>
            </a:extLst>
          </p:cNvPr>
          <p:cNvSpPr txBox="1"/>
          <p:nvPr/>
        </p:nvSpPr>
        <p:spPr>
          <a:xfrm>
            <a:off x="6638794" y="6079622"/>
            <a:ext cx="4972833" cy="338554"/>
          </a:xfrm>
          <a:prstGeom prst="rect">
            <a:avLst/>
          </a:prstGeom>
          <a:noFill/>
        </p:spPr>
        <p:txBody>
          <a:bodyPr wrap="square" rtlCol="0">
            <a:spAutoFit/>
          </a:bodyPr>
          <a:lstStyle/>
          <a:p>
            <a:r>
              <a:rPr lang="en-US" sz="1600" dirty="0">
                <a:solidFill>
                  <a:schemeClr val="bg1"/>
                </a:solidFill>
              </a:rPr>
              <a:t>Stanford University</a:t>
            </a:r>
          </a:p>
        </p:txBody>
      </p:sp>
    </p:spTree>
    <p:extLst>
      <p:ext uri="{BB962C8B-B14F-4D97-AF65-F5344CB8AC3E}">
        <p14:creationId xmlns:p14="http://schemas.microsoft.com/office/powerpoint/2010/main" val="160022036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BEB6D-2E0E-1A3D-0D2D-6D479A80E2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64EF97-7AAB-16D1-6054-26F612560B36}"/>
              </a:ext>
            </a:extLst>
          </p:cNvPr>
          <p:cNvSpPr>
            <a:spLocks noGrp="1"/>
          </p:cNvSpPr>
          <p:nvPr>
            <p:ph type="title"/>
          </p:nvPr>
        </p:nvSpPr>
        <p:spPr>
          <a:solidFill>
            <a:schemeClr val="tx1"/>
          </a:solidFill>
          <a:ln w="25400">
            <a:solidFill>
              <a:schemeClr val="lt1">
                <a:hueOff val="0"/>
                <a:satOff val="0"/>
                <a:lumOff val="0"/>
              </a:schemeClr>
            </a:solidFill>
          </a:ln>
        </p:spPr>
        <p:txBody>
          <a:bodyPr/>
          <a:lstStyle/>
          <a:p>
            <a:r>
              <a:rPr lang="en-US" b="1" dirty="0">
                <a:latin typeface="Gill Sans SemiBold" panose="020B0502020104020203" pitchFamily="34" charset="-79"/>
                <a:cs typeface="Gill Sans SemiBold" panose="020B0502020104020203" pitchFamily="34" charset="-79"/>
              </a:rPr>
              <a:t>Four-part assemblage</a:t>
            </a:r>
          </a:p>
        </p:txBody>
      </p:sp>
      <p:graphicFrame>
        <p:nvGraphicFramePr>
          <p:cNvPr id="11" name="Content Placeholder 10">
            <a:extLst>
              <a:ext uri="{FF2B5EF4-FFF2-40B4-BE49-F238E27FC236}">
                <a16:creationId xmlns:a16="http://schemas.microsoft.com/office/drawing/2014/main" id="{27E89DEC-626E-468C-1D79-7DC26C32093C}"/>
              </a:ext>
            </a:extLst>
          </p:cNvPr>
          <p:cNvGraphicFramePr>
            <a:graphicFrameLocks noGrp="1"/>
          </p:cNvGraphicFramePr>
          <p:nvPr>
            <p:ph sz="half" idx="2"/>
            <p:extLst>
              <p:ext uri="{D42A27DB-BD31-4B8C-83A1-F6EECF244321}">
                <p14:modId xmlns:p14="http://schemas.microsoft.com/office/powerpoint/2010/main" val="3275513445"/>
              </p:ext>
            </p:extLst>
          </p:nvPr>
        </p:nvGraphicFramePr>
        <p:xfrm>
          <a:off x="2423711" y="1027906"/>
          <a:ext cx="10576193" cy="5633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oup 13">
            <a:extLst>
              <a:ext uri="{FF2B5EF4-FFF2-40B4-BE49-F238E27FC236}">
                <a16:creationId xmlns:a16="http://schemas.microsoft.com/office/drawing/2014/main" id="{08950F97-AF56-F043-74C5-2D374098BFF7}"/>
              </a:ext>
            </a:extLst>
          </p:cNvPr>
          <p:cNvGrpSpPr/>
          <p:nvPr/>
        </p:nvGrpSpPr>
        <p:grpSpPr>
          <a:xfrm>
            <a:off x="960348" y="2353469"/>
            <a:ext cx="2711151" cy="3338126"/>
            <a:chOff x="5261960" y="2370"/>
            <a:chExt cx="2513850" cy="1675900"/>
          </a:xfrm>
        </p:grpSpPr>
        <p:sp>
          <p:nvSpPr>
            <p:cNvPr id="15" name="Rectangle 14">
              <a:extLst>
                <a:ext uri="{FF2B5EF4-FFF2-40B4-BE49-F238E27FC236}">
                  <a16:creationId xmlns:a16="http://schemas.microsoft.com/office/drawing/2014/main" id="{6909188E-AEB3-D183-C8F8-EDA10A508A59}"/>
                </a:ext>
              </a:extLst>
            </p:cNvPr>
            <p:cNvSpPr/>
            <p:nvPr/>
          </p:nvSpPr>
          <p:spPr>
            <a:xfrm>
              <a:off x="5261960" y="2370"/>
              <a:ext cx="2513850" cy="16759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TextBox 15">
              <a:extLst>
                <a:ext uri="{FF2B5EF4-FFF2-40B4-BE49-F238E27FC236}">
                  <a16:creationId xmlns:a16="http://schemas.microsoft.com/office/drawing/2014/main" id="{FC1DEB8A-8343-AA54-5389-0EEE7EFC21B0}"/>
                </a:ext>
              </a:extLst>
            </p:cNvPr>
            <p:cNvSpPr txBox="1"/>
            <p:nvPr/>
          </p:nvSpPr>
          <p:spPr>
            <a:xfrm>
              <a:off x="5261960" y="2370"/>
              <a:ext cx="2513850" cy="16759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algn="l" defTabSz="2578100">
                <a:lnSpc>
                  <a:spcPct val="90000"/>
                </a:lnSpc>
                <a:spcBef>
                  <a:spcPct val="0"/>
                </a:spcBef>
                <a:spcAft>
                  <a:spcPct val="15000"/>
                </a:spcAft>
              </a:pPr>
              <a:r>
                <a:rPr lang="en-GB" sz="3100" dirty="0">
                  <a:solidFill>
                    <a:schemeClr val="bg1"/>
                  </a:solidFill>
                </a:rPr>
                <a:t>inner university</a:t>
              </a:r>
            </a:p>
            <a:p>
              <a:pPr marL="0" lvl="1" algn="l" defTabSz="2578100">
                <a:lnSpc>
                  <a:spcPct val="90000"/>
                </a:lnSpc>
                <a:spcBef>
                  <a:spcPct val="0"/>
                </a:spcBef>
                <a:spcAft>
                  <a:spcPct val="15000"/>
                </a:spcAft>
              </a:pPr>
              <a:endParaRPr lang="en-GB" sz="1200" dirty="0">
                <a:solidFill>
                  <a:schemeClr val="bg1"/>
                </a:solidFill>
              </a:endParaRPr>
            </a:p>
            <a:p>
              <a:pPr marL="285750" lvl="1" indent="-285750" algn="l" defTabSz="2578100">
                <a:lnSpc>
                  <a:spcPct val="90000"/>
                </a:lnSpc>
                <a:spcBef>
                  <a:spcPct val="0"/>
                </a:spcBef>
                <a:spcAft>
                  <a:spcPct val="15000"/>
                </a:spcAft>
                <a:buChar char="•"/>
              </a:pPr>
              <a:r>
                <a:rPr lang="en-GB" sz="2000" dirty="0">
                  <a:solidFill>
                    <a:schemeClr val="bg1"/>
                  </a:solidFill>
                </a:rPr>
                <a:t>t</a:t>
              </a:r>
              <a:r>
                <a:rPr lang="en-GB" sz="2000" kern="1200" dirty="0">
                  <a:solidFill>
                    <a:schemeClr val="bg1"/>
                  </a:solidFill>
                </a:rPr>
                <a:t>eaching/learning, knowledge, research, degree certificates</a:t>
              </a:r>
            </a:p>
            <a:p>
              <a:pPr marL="285750" lvl="1" indent="-285750" algn="l" defTabSz="2578100">
                <a:lnSpc>
                  <a:spcPct val="90000"/>
                </a:lnSpc>
                <a:spcBef>
                  <a:spcPct val="0"/>
                </a:spcBef>
                <a:spcAft>
                  <a:spcPct val="15000"/>
                </a:spcAft>
                <a:buChar char="•"/>
              </a:pPr>
              <a:r>
                <a:rPr lang="en-GB" sz="2000" dirty="0">
                  <a:solidFill>
                    <a:schemeClr val="bg1"/>
                  </a:solidFill>
                </a:rPr>
                <a:t>a</a:t>
              </a:r>
              <a:r>
                <a:rPr lang="en-GB" sz="2000" kern="1200" dirty="0">
                  <a:solidFill>
                    <a:schemeClr val="bg1"/>
                  </a:solidFill>
                </a:rPr>
                <a:t>cademic organisation</a:t>
              </a:r>
            </a:p>
            <a:p>
              <a:pPr marL="285750" lvl="1" indent="-285750" algn="l" defTabSz="2578100">
                <a:lnSpc>
                  <a:spcPct val="90000"/>
                </a:lnSpc>
                <a:spcBef>
                  <a:spcPct val="0"/>
                </a:spcBef>
                <a:spcAft>
                  <a:spcPct val="15000"/>
                </a:spcAft>
                <a:buChar char="•"/>
              </a:pPr>
              <a:r>
                <a:rPr lang="en-GB" sz="2000" dirty="0">
                  <a:solidFill>
                    <a:schemeClr val="bg1"/>
                  </a:solidFill>
                </a:rPr>
                <a:t>institutional management and practices</a:t>
              </a:r>
              <a:endParaRPr lang="en-GB" sz="2000" kern="1200" dirty="0">
                <a:solidFill>
                  <a:schemeClr val="bg1"/>
                </a:solidFill>
              </a:endParaRPr>
            </a:p>
          </p:txBody>
        </p:sp>
      </p:grpSp>
      <p:sp>
        <p:nvSpPr>
          <p:cNvPr id="19" name="TextBox 18">
            <a:extLst>
              <a:ext uri="{FF2B5EF4-FFF2-40B4-BE49-F238E27FC236}">
                <a16:creationId xmlns:a16="http://schemas.microsoft.com/office/drawing/2014/main" id="{179685BE-308E-DB9C-4546-A72D4D111F06}"/>
              </a:ext>
            </a:extLst>
          </p:cNvPr>
          <p:cNvSpPr txBox="1"/>
          <p:nvPr/>
        </p:nvSpPr>
        <p:spPr>
          <a:xfrm>
            <a:off x="8868427" y="1090523"/>
            <a:ext cx="2642992"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European convergence </a:t>
            </a:r>
          </a:p>
          <a:p>
            <a:pPr marL="285750" indent="-285750">
              <a:buFont typeface="Arial" panose="020B0604020202020204" pitchFamily="34" charset="0"/>
              <a:buChar char="•"/>
            </a:pPr>
            <a:r>
              <a:rPr lang="en-US" dirty="0">
                <a:solidFill>
                  <a:schemeClr val="bg1"/>
                </a:solidFill>
              </a:rPr>
              <a:t>global episteme and academic culture</a:t>
            </a:r>
          </a:p>
          <a:p>
            <a:pPr marL="285750" indent="-285750">
              <a:buFont typeface="Arial" panose="020B0604020202020204" pitchFamily="34" charset="0"/>
              <a:buChar char="•"/>
            </a:pPr>
            <a:r>
              <a:rPr lang="en-US" dirty="0">
                <a:solidFill>
                  <a:schemeClr val="bg1"/>
                </a:solidFill>
              </a:rPr>
              <a:t>science, rankings</a:t>
            </a:r>
          </a:p>
        </p:txBody>
      </p:sp>
      <p:sp>
        <p:nvSpPr>
          <p:cNvPr id="20" name="TextBox 19">
            <a:extLst>
              <a:ext uri="{FF2B5EF4-FFF2-40B4-BE49-F238E27FC236}">
                <a16:creationId xmlns:a16="http://schemas.microsoft.com/office/drawing/2014/main" id="{701D134E-722D-FDBE-707A-5F6E0C1BBD01}"/>
              </a:ext>
            </a:extLst>
          </p:cNvPr>
          <p:cNvSpPr txBox="1"/>
          <p:nvPr/>
        </p:nvSpPr>
        <p:spPr>
          <a:xfrm>
            <a:off x="9549008" y="3062934"/>
            <a:ext cx="2475978"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policy and politics</a:t>
            </a:r>
          </a:p>
          <a:p>
            <a:pPr marL="285750" indent="-285750">
              <a:buFont typeface="Arial" panose="020B0604020202020204" pitchFamily="34" charset="0"/>
              <a:buChar char="•"/>
            </a:pPr>
            <a:r>
              <a:rPr lang="en-US" dirty="0">
                <a:solidFill>
                  <a:schemeClr val="bg1"/>
                </a:solidFill>
              </a:rPr>
              <a:t>funding, regulation, performance regimes</a:t>
            </a:r>
          </a:p>
          <a:p>
            <a:pPr marL="285750" indent="-285750">
              <a:buFont typeface="Arial" panose="020B0604020202020204" pitchFamily="34" charset="0"/>
              <a:buChar char="•"/>
            </a:pPr>
            <a:r>
              <a:rPr lang="en-US" dirty="0">
                <a:solidFill>
                  <a:schemeClr val="bg1"/>
                </a:solidFill>
              </a:rPr>
              <a:t>national competition</a:t>
            </a:r>
          </a:p>
          <a:p>
            <a:pPr marL="285750" indent="-285750">
              <a:buFont typeface="Arial" panose="020B0604020202020204" pitchFamily="34" charset="0"/>
              <a:buChar char="•"/>
            </a:pPr>
            <a:r>
              <a:rPr lang="en-US" dirty="0">
                <a:solidFill>
                  <a:schemeClr val="bg1"/>
                </a:solidFill>
              </a:rPr>
              <a:t>national stakeholders </a:t>
            </a:r>
          </a:p>
        </p:txBody>
      </p:sp>
      <p:sp>
        <p:nvSpPr>
          <p:cNvPr id="21" name="TextBox 20">
            <a:extLst>
              <a:ext uri="{FF2B5EF4-FFF2-40B4-BE49-F238E27FC236}">
                <a16:creationId xmlns:a16="http://schemas.microsoft.com/office/drawing/2014/main" id="{E42495B9-92EC-DE05-DD2F-9B237DC575B6}"/>
              </a:ext>
            </a:extLst>
          </p:cNvPr>
          <p:cNvSpPr txBox="1"/>
          <p:nvPr/>
        </p:nvSpPr>
        <p:spPr>
          <a:xfrm>
            <a:off x="7630437" y="5357285"/>
            <a:ext cx="2878899"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local and local-regional missions and stakeholders</a:t>
            </a:r>
          </a:p>
          <a:p>
            <a:pPr marL="285750" indent="-285750">
              <a:buFont typeface="Arial" panose="020B0604020202020204" pitchFamily="34" charset="0"/>
              <a:buChar char="•"/>
            </a:pPr>
            <a:r>
              <a:rPr lang="en-US" dirty="0">
                <a:solidFill>
                  <a:schemeClr val="bg1"/>
                </a:solidFill>
              </a:rPr>
              <a:t>local role in research universities varies</a:t>
            </a:r>
          </a:p>
        </p:txBody>
      </p:sp>
    </p:spTree>
    <p:extLst>
      <p:ext uri="{BB962C8B-B14F-4D97-AF65-F5344CB8AC3E}">
        <p14:creationId xmlns:p14="http://schemas.microsoft.com/office/powerpoint/2010/main" val="30098890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5DED6-8BB5-0B04-4D3C-3F56121AC0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06B157-FA88-A9F8-14C7-2A4802B14867}"/>
              </a:ext>
            </a:extLst>
          </p:cNvPr>
          <p:cNvSpPr>
            <a:spLocks noGrp="1"/>
          </p:cNvSpPr>
          <p:nvPr>
            <p:ph type="title"/>
          </p:nvPr>
        </p:nvSpPr>
        <p:spPr>
          <a:xfrm>
            <a:off x="580372" y="365124"/>
            <a:ext cx="5832954" cy="2387096"/>
          </a:xfrm>
          <a:solidFill>
            <a:schemeClr val="tx1"/>
          </a:solidFill>
          <a:ln w="25400">
            <a:solidFill>
              <a:schemeClr val="bg1"/>
            </a:solidFill>
          </a:ln>
        </p:spPr>
        <p:txBody>
          <a:bodyPr>
            <a:normAutofit/>
          </a:bodyPr>
          <a:lstStyle/>
          <a:p>
            <a:pPr>
              <a:lnSpc>
                <a:spcPct val="110000"/>
              </a:lnSpc>
            </a:pPr>
            <a:r>
              <a:rPr lang="en-US" b="1" dirty="0" err="1">
                <a:latin typeface="Gill Sans SemiBold" panose="020B0502020104020203" pitchFamily="34" charset="-79"/>
                <a:cs typeface="Gill Sans SemiBold" panose="020B0502020104020203" pitchFamily="34" charset="-79"/>
              </a:rPr>
              <a:t>Civilisational</a:t>
            </a:r>
            <a:r>
              <a:rPr lang="en-US" b="1" dirty="0">
                <a:latin typeface="Gill Sans SemiBold" panose="020B0502020104020203" pitchFamily="34" charset="-79"/>
                <a:cs typeface="Gill Sans SemiBold" panose="020B0502020104020203" pitchFamily="34" charset="-79"/>
              </a:rPr>
              <a:t> convergences of institutions</a:t>
            </a:r>
            <a:br>
              <a:rPr lang="en-US" b="1" dirty="0">
                <a:latin typeface="Gill Sans SemiBold" panose="020B0502020104020203" pitchFamily="34" charset="-79"/>
                <a:cs typeface="Gill Sans SemiBold" panose="020B0502020104020203" pitchFamily="34" charset="-79"/>
              </a:rPr>
            </a:br>
            <a:r>
              <a:rPr lang="en-US" sz="2700" b="1" i="1" dirty="0">
                <a:latin typeface="Gill Sans SemiBold" panose="020B0502020104020203" pitchFamily="34" charset="-79"/>
                <a:cs typeface="Gill Sans SemiBold" panose="020B0502020104020203" pitchFamily="34" charset="-79"/>
              </a:rPr>
              <a:t>combining varying kinds of </a:t>
            </a:r>
            <a:r>
              <a:rPr lang="en-US" sz="2700" b="1" i="1" dirty="0" err="1">
                <a:latin typeface="Gill Sans SemiBold" panose="020B0502020104020203" pitchFamily="34" charset="-79"/>
                <a:cs typeface="Gill Sans SemiBold" panose="020B0502020104020203" pitchFamily="34" charset="-79"/>
              </a:rPr>
              <a:t>centralised</a:t>
            </a:r>
            <a:r>
              <a:rPr lang="en-US" sz="2700" b="1" i="1" dirty="0">
                <a:latin typeface="Gill Sans SemiBold" panose="020B0502020104020203" pitchFamily="34" charset="-79"/>
                <a:cs typeface="Gill Sans SemiBold" panose="020B0502020104020203" pitchFamily="34" charset="-79"/>
              </a:rPr>
              <a:t> shaping with local isomorphism   </a:t>
            </a:r>
          </a:p>
        </p:txBody>
      </p:sp>
      <p:sp>
        <p:nvSpPr>
          <p:cNvPr id="3" name="Content Placeholder 2">
            <a:extLst>
              <a:ext uri="{FF2B5EF4-FFF2-40B4-BE49-F238E27FC236}">
                <a16:creationId xmlns:a16="http://schemas.microsoft.com/office/drawing/2014/main" id="{A49B1743-F3DA-6474-FB6A-A5506B5FA6FC}"/>
              </a:ext>
            </a:extLst>
          </p:cNvPr>
          <p:cNvSpPr>
            <a:spLocks noGrp="1"/>
          </p:cNvSpPr>
          <p:nvPr>
            <p:ph sz="half" idx="1"/>
          </p:nvPr>
        </p:nvSpPr>
        <p:spPr>
          <a:xfrm>
            <a:off x="580372" y="2752220"/>
            <a:ext cx="5832954" cy="3861522"/>
          </a:xfrm>
        </p:spPr>
        <p:txBody>
          <a:bodyPr>
            <a:normAutofit lnSpcReduction="10000"/>
          </a:bodyPr>
          <a:lstStyle/>
          <a:p>
            <a:pPr>
              <a:lnSpc>
                <a:spcPct val="110000"/>
              </a:lnSpc>
              <a:spcBef>
                <a:spcPts val="0"/>
              </a:spcBef>
              <a:spcAft>
                <a:spcPts val="800"/>
              </a:spcAft>
            </a:pPr>
            <a:r>
              <a:rPr lang="en-US" sz="2400" dirty="0"/>
              <a:t>Imperial Chinese academies</a:t>
            </a:r>
          </a:p>
          <a:p>
            <a:pPr>
              <a:lnSpc>
                <a:spcPct val="110000"/>
              </a:lnSpc>
              <a:spcBef>
                <a:spcPts val="0"/>
              </a:spcBef>
              <a:spcAft>
                <a:spcPts val="800"/>
              </a:spcAft>
            </a:pPr>
            <a:r>
              <a:rPr lang="en-US" sz="2400" dirty="0"/>
              <a:t>Northern Indian Buddhist monasteries</a:t>
            </a:r>
          </a:p>
          <a:p>
            <a:pPr>
              <a:lnSpc>
                <a:spcPct val="110000"/>
              </a:lnSpc>
              <a:spcBef>
                <a:spcPts val="0"/>
              </a:spcBef>
              <a:spcAft>
                <a:spcPts val="800"/>
              </a:spcAft>
            </a:pPr>
            <a:r>
              <a:rPr lang="en-US" sz="2400" dirty="0"/>
              <a:t>Islamic madrasas attached to mosques</a:t>
            </a:r>
          </a:p>
          <a:p>
            <a:pPr>
              <a:lnSpc>
                <a:spcPct val="110000"/>
              </a:lnSpc>
              <a:spcBef>
                <a:spcPts val="0"/>
              </a:spcBef>
              <a:spcAft>
                <a:spcPts val="800"/>
              </a:spcAft>
            </a:pPr>
            <a:r>
              <a:rPr lang="en-US" sz="2400" dirty="0"/>
              <a:t>Medieval European universities</a:t>
            </a:r>
          </a:p>
          <a:p>
            <a:pPr>
              <a:lnSpc>
                <a:spcPct val="110000"/>
              </a:lnSpc>
              <a:spcBef>
                <a:spcPts val="0"/>
              </a:spcBef>
              <a:spcAft>
                <a:spcPts val="800"/>
              </a:spcAft>
            </a:pPr>
            <a:r>
              <a:rPr lang="en-US" sz="2400" dirty="0"/>
              <a:t>Land Grant universities in U.S.</a:t>
            </a:r>
          </a:p>
          <a:p>
            <a:pPr>
              <a:lnSpc>
                <a:spcPct val="110000"/>
              </a:lnSpc>
              <a:spcBef>
                <a:spcPts val="0"/>
              </a:spcBef>
              <a:spcAft>
                <a:spcPts val="800"/>
              </a:spcAft>
            </a:pPr>
            <a:r>
              <a:rPr lang="en-US" sz="2400" dirty="0"/>
              <a:t>Latin American </a:t>
            </a:r>
            <a:r>
              <a:rPr lang="en-US" sz="2400" dirty="0" err="1"/>
              <a:t>megas</a:t>
            </a:r>
            <a:r>
              <a:rPr lang="en-US" sz="2400" dirty="0"/>
              <a:t> (UNAM, USP </a:t>
            </a:r>
            <a:r>
              <a:rPr lang="en-US" sz="2400" dirty="0" err="1"/>
              <a:t>etc</a:t>
            </a:r>
            <a:r>
              <a:rPr lang="en-US" sz="2400" dirty="0"/>
              <a:t>)</a:t>
            </a:r>
          </a:p>
          <a:p>
            <a:pPr>
              <a:lnSpc>
                <a:spcPct val="110000"/>
              </a:lnSpc>
              <a:spcBef>
                <a:spcPts val="0"/>
              </a:spcBef>
              <a:spcAft>
                <a:spcPts val="800"/>
              </a:spcAft>
            </a:pPr>
            <a:r>
              <a:rPr lang="en-US" sz="2400" dirty="0"/>
              <a:t>Bologna process in Europe</a:t>
            </a:r>
          </a:p>
          <a:p>
            <a:pPr>
              <a:lnSpc>
                <a:spcPct val="110000"/>
              </a:lnSpc>
              <a:spcBef>
                <a:spcPts val="0"/>
              </a:spcBef>
              <a:spcAft>
                <a:spcPts val="800"/>
              </a:spcAft>
            </a:pPr>
            <a:r>
              <a:rPr lang="en-US" sz="2400" dirty="0"/>
              <a:t>Global radiation of U.S. models</a:t>
            </a:r>
          </a:p>
        </p:txBody>
      </p:sp>
      <p:sp>
        <p:nvSpPr>
          <p:cNvPr id="6" name="TextBox 5">
            <a:extLst>
              <a:ext uri="{FF2B5EF4-FFF2-40B4-BE49-F238E27FC236}">
                <a16:creationId xmlns:a16="http://schemas.microsoft.com/office/drawing/2014/main" id="{216D507F-371D-AF7A-3AFE-08087022FFF2}"/>
              </a:ext>
            </a:extLst>
          </p:cNvPr>
          <p:cNvSpPr txBox="1"/>
          <p:nvPr/>
        </p:nvSpPr>
        <p:spPr>
          <a:xfrm>
            <a:off x="6864263" y="6079622"/>
            <a:ext cx="4747364" cy="338554"/>
          </a:xfrm>
          <a:prstGeom prst="rect">
            <a:avLst/>
          </a:prstGeom>
          <a:noFill/>
        </p:spPr>
        <p:txBody>
          <a:bodyPr wrap="square" rtlCol="0">
            <a:spAutoFit/>
          </a:bodyPr>
          <a:lstStyle/>
          <a:p>
            <a:r>
              <a:rPr lang="en-US" sz="1600" dirty="0">
                <a:solidFill>
                  <a:schemeClr val="bg1"/>
                </a:solidFill>
              </a:rPr>
              <a:t>University of Bologna</a:t>
            </a:r>
          </a:p>
        </p:txBody>
      </p:sp>
      <p:pic>
        <p:nvPicPr>
          <p:cNvPr id="9" name="Content Placeholder 8">
            <a:extLst>
              <a:ext uri="{FF2B5EF4-FFF2-40B4-BE49-F238E27FC236}">
                <a16:creationId xmlns:a16="http://schemas.microsoft.com/office/drawing/2014/main" id="{A24E22DB-B7E9-06AC-0340-FE57A7488D3C}"/>
              </a:ext>
            </a:extLst>
          </p:cNvPr>
          <p:cNvPicPr>
            <a:picLocks noGrp="1" noChangeAspect="1"/>
          </p:cNvPicPr>
          <p:nvPr>
            <p:ph sz="half" idx="2"/>
          </p:nvPr>
        </p:nvPicPr>
        <p:blipFill rotWithShape="1">
          <a:blip r:embed="rId2"/>
          <a:srcRect l="21770" t="4983" r="27885" b="10404"/>
          <a:stretch/>
        </p:blipFill>
        <p:spPr>
          <a:xfrm>
            <a:off x="6776580" y="365124"/>
            <a:ext cx="4989468" cy="5584739"/>
          </a:xfrm>
          <a:prstGeom prst="rect">
            <a:avLst/>
          </a:prstGeom>
        </p:spPr>
      </p:pic>
    </p:spTree>
    <p:extLst>
      <p:ext uri="{BB962C8B-B14F-4D97-AF65-F5344CB8AC3E}">
        <p14:creationId xmlns:p14="http://schemas.microsoft.com/office/powerpoint/2010/main" val="403478644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083E7-835B-9AEA-2AAA-8C48A57A9970}"/>
              </a:ext>
            </a:extLst>
          </p:cNvPr>
          <p:cNvSpPr>
            <a:spLocks noGrp="1"/>
          </p:cNvSpPr>
          <p:nvPr>
            <p:ph type="title"/>
          </p:nvPr>
        </p:nvSpPr>
        <p:spPr>
          <a:xfrm>
            <a:off x="706676" y="202287"/>
            <a:ext cx="11117894" cy="937582"/>
          </a:xfrm>
          <a:solidFill>
            <a:schemeClr val="tx1"/>
          </a:solidFill>
          <a:ln w="25400">
            <a:solidFill>
              <a:schemeClr val="bg1"/>
            </a:solidFill>
          </a:ln>
        </p:spPr>
        <p:txBody>
          <a:bodyPr/>
          <a:lstStyle/>
          <a:p>
            <a:r>
              <a:rPr lang="en-US" b="1" dirty="0">
                <a:latin typeface="Gill Sans SemiBold" panose="020B0502020104020203" pitchFamily="34" charset="-79"/>
                <a:cs typeface="Gill Sans SemiBold" panose="020B0502020104020203" pitchFamily="34" charset="-79"/>
              </a:rPr>
              <a:t>Elements of convergence and divergence</a:t>
            </a:r>
          </a:p>
        </p:txBody>
      </p:sp>
      <p:sp>
        <p:nvSpPr>
          <p:cNvPr id="3" name="Content Placeholder 2">
            <a:extLst>
              <a:ext uri="{FF2B5EF4-FFF2-40B4-BE49-F238E27FC236}">
                <a16:creationId xmlns:a16="http://schemas.microsoft.com/office/drawing/2014/main" id="{ABD3AC7A-3257-BF25-BF74-E609A372176D}"/>
              </a:ext>
            </a:extLst>
          </p:cNvPr>
          <p:cNvSpPr>
            <a:spLocks noGrp="1"/>
          </p:cNvSpPr>
          <p:nvPr>
            <p:ph sz="half" idx="1"/>
          </p:nvPr>
        </p:nvSpPr>
        <p:spPr>
          <a:xfrm>
            <a:off x="706676" y="1360618"/>
            <a:ext cx="5313124" cy="5203020"/>
          </a:xfrm>
          <a:ln w="19050">
            <a:solidFill>
              <a:schemeClr val="bg1"/>
            </a:solidFill>
          </a:ln>
        </p:spPr>
        <p:txBody>
          <a:bodyPr>
            <a:normAutofit fontScale="77500" lnSpcReduction="20000"/>
          </a:bodyPr>
          <a:lstStyle/>
          <a:p>
            <a:pPr marL="0" indent="0">
              <a:lnSpc>
                <a:spcPct val="120000"/>
              </a:lnSpc>
              <a:spcBef>
                <a:spcPts val="0"/>
              </a:spcBef>
              <a:spcAft>
                <a:spcPts val="800"/>
              </a:spcAft>
              <a:buNone/>
            </a:pPr>
            <a:r>
              <a:rPr lang="en-US" sz="2400" b="1" dirty="0">
                <a:latin typeface="Gill Sans SemiBold" panose="020B0502020104020203" pitchFamily="34" charset="-79"/>
                <a:cs typeface="Gill Sans SemiBold" panose="020B0502020104020203" pitchFamily="34" charset="-79"/>
              </a:rPr>
              <a:t>SYSTEMS</a:t>
            </a:r>
          </a:p>
          <a:p>
            <a:pPr marL="0" indent="0">
              <a:lnSpc>
                <a:spcPct val="120000"/>
              </a:lnSpc>
              <a:spcBef>
                <a:spcPts val="0"/>
              </a:spcBef>
              <a:spcAft>
                <a:spcPts val="800"/>
              </a:spcAft>
              <a:buNone/>
            </a:pPr>
            <a:r>
              <a:rPr lang="en-US" sz="2400" b="1" i="1" dirty="0">
                <a:latin typeface="Gill Sans SemiBold" panose="020B0502020104020203" pitchFamily="34" charset="-79"/>
                <a:cs typeface="Gill Sans SemiBold" panose="020B0502020104020203" pitchFamily="34" charset="-79"/>
              </a:rPr>
              <a:t>Open direct borrowing is rare, e.g. UK/Australia</a:t>
            </a:r>
          </a:p>
          <a:p>
            <a:pPr>
              <a:lnSpc>
                <a:spcPct val="120000"/>
              </a:lnSpc>
              <a:spcBef>
                <a:spcPts val="0"/>
              </a:spcBef>
              <a:spcAft>
                <a:spcPts val="800"/>
              </a:spcAft>
            </a:pPr>
            <a:r>
              <a:rPr lang="en-US" sz="2400" b="1" dirty="0">
                <a:latin typeface="Gill Sans SemiBold" panose="020B0502020104020203" pitchFamily="34" charset="-79"/>
                <a:cs typeface="Gill Sans SemiBold" panose="020B0502020104020203" pitchFamily="34" charset="-79"/>
              </a:rPr>
              <a:t>Policy imaginaries</a:t>
            </a:r>
          </a:p>
          <a:p>
            <a:pPr>
              <a:lnSpc>
                <a:spcPct val="120000"/>
              </a:lnSpc>
              <a:spcBef>
                <a:spcPts val="0"/>
              </a:spcBef>
              <a:spcAft>
                <a:spcPts val="800"/>
              </a:spcAft>
              <a:buClr>
                <a:schemeClr val="bg1"/>
              </a:buClr>
              <a:buFont typeface="Courier New" panose="02070309020205020404" pitchFamily="49" charset="0"/>
              <a:buChar char="o"/>
            </a:pPr>
            <a:r>
              <a:rPr lang="en-US" sz="1800" dirty="0"/>
              <a:t>Global knowledge economy, neoliberal quasi-market, triple helix, layer of WCUs, </a:t>
            </a:r>
            <a:r>
              <a:rPr lang="en-US" sz="1800" dirty="0" err="1"/>
              <a:t>etc</a:t>
            </a:r>
            <a:r>
              <a:rPr lang="en-US" sz="1800" dirty="0"/>
              <a:t> </a:t>
            </a:r>
          </a:p>
          <a:p>
            <a:pPr>
              <a:lnSpc>
                <a:spcPct val="120000"/>
              </a:lnSpc>
              <a:spcBef>
                <a:spcPts val="0"/>
              </a:spcBef>
              <a:spcAft>
                <a:spcPts val="800"/>
              </a:spcAft>
              <a:buClr>
                <a:schemeClr val="bg1"/>
              </a:buClr>
            </a:pPr>
            <a:r>
              <a:rPr lang="en-US" sz="2400" b="1" dirty="0">
                <a:latin typeface="Gill Sans SemiBold" panose="020B0502020104020203" pitchFamily="34" charset="-79"/>
                <a:cs typeface="Gill Sans SemiBold" panose="020B0502020104020203" pitchFamily="34" charset="-79"/>
              </a:rPr>
              <a:t>Modes of system coordination</a:t>
            </a:r>
          </a:p>
          <a:p>
            <a:pPr>
              <a:lnSpc>
                <a:spcPct val="120000"/>
              </a:lnSpc>
              <a:spcBef>
                <a:spcPts val="0"/>
              </a:spcBef>
              <a:spcAft>
                <a:spcPts val="800"/>
              </a:spcAft>
              <a:buClr>
                <a:schemeClr val="bg1"/>
              </a:buClr>
              <a:buFont typeface="Courier New" panose="02070309020205020404" pitchFamily="49" charset="0"/>
              <a:buChar char="o"/>
            </a:pPr>
            <a:r>
              <a:rPr lang="en-US" sz="1800" dirty="0"/>
              <a:t>Funding allocation, competition, planning, targets, performance, audit, accreditation/quality assurance</a:t>
            </a:r>
          </a:p>
          <a:p>
            <a:pPr>
              <a:lnSpc>
                <a:spcPct val="120000"/>
              </a:lnSpc>
              <a:spcBef>
                <a:spcPts val="0"/>
              </a:spcBef>
              <a:spcAft>
                <a:spcPts val="800"/>
              </a:spcAft>
              <a:buClr>
                <a:schemeClr val="bg1"/>
              </a:buClr>
            </a:pPr>
            <a:r>
              <a:rPr lang="en-US" sz="2400" b="1" dirty="0">
                <a:latin typeface="Gill Sans SemiBold" panose="020B0502020104020203" pitchFamily="34" charset="-79"/>
                <a:cs typeface="Gill Sans SemiBold" panose="020B0502020104020203" pitchFamily="34" charset="-79"/>
              </a:rPr>
              <a:t>Systemi</a:t>
            </a:r>
            <a:r>
              <a:rPr lang="en-US" sz="2400" b="1" dirty="0">
                <a:latin typeface="Gill Sans SemiBold" panose="020B0502020104020203" pitchFamily="34" charset="-79"/>
                <a:cs typeface="Gill Sans SemiBold" panose="020B0502020104020203" pitchFamily="34" charset="-79"/>
              </a:rPr>
              <a:t>c structures</a:t>
            </a:r>
          </a:p>
          <a:p>
            <a:pPr>
              <a:lnSpc>
                <a:spcPct val="120000"/>
              </a:lnSpc>
              <a:spcBef>
                <a:spcPts val="0"/>
              </a:spcBef>
              <a:spcAft>
                <a:spcPts val="800"/>
              </a:spcAft>
              <a:buClr>
                <a:schemeClr val="bg1"/>
              </a:buClr>
              <a:buFont typeface="Courier New" panose="02070309020205020404" pitchFamily="49" charset="0"/>
              <a:buChar char="o"/>
            </a:pPr>
            <a:r>
              <a:rPr lang="en-US" sz="1800" dirty="0"/>
              <a:t>Sectors, tiering, </a:t>
            </a:r>
            <a:r>
              <a:rPr lang="en-US" sz="1800" dirty="0" err="1"/>
              <a:t>specialisation</a:t>
            </a:r>
            <a:r>
              <a:rPr lang="en-US" sz="1800" dirty="0"/>
              <a:t>, differentiated research</a:t>
            </a:r>
          </a:p>
          <a:p>
            <a:pPr>
              <a:lnSpc>
                <a:spcPct val="120000"/>
              </a:lnSpc>
              <a:spcBef>
                <a:spcPts val="0"/>
              </a:spcBef>
              <a:spcAft>
                <a:spcPts val="800"/>
              </a:spcAft>
              <a:buClr>
                <a:schemeClr val="bg1"/>
              </a:buClr>
            </a:pPr>
            <a:r>
              <a:rPr lang="en-US" sz="2400" b="1" dirty="0">
                <a:latin typeface="Gill Sans SemiBold" panose="020B0502020104020203" pitchFamily="34" charset="-79"/>
                <a:cs typeface="Gill Sans SemiBold" panose="020B0502020104020203" pitchFamily="34" charset="-79"/>
              </a:rPr>
              <a:t>Regulated university autonomy</a:t>
            </a:r>
          </a:p>
          <a:p>
            <a:pPr>
              <a:lnSpc>
                <a:spcPct val="120000"/>
              </a:lnSpc>
              <a:spcBef>
                <a:spcPts val="0"/>
              </a:spcBef>
              <a:spcAft>
                <a:spcPts val="800"/>
              </a:spcAft>
              <a:buClr>
                <a:schemeClr val="bg1"/>
              </a:buClr>
              <a:buFont typeface="Courier New" panose="02070309020205020404" pitchFamily="49" charset="0"/>
              <a:buChar char="o"/>
            </a:pPr>
            <a:r>
              <a:rPr lang="en-US" sz="1800" dirty="0" err="1"/>
              <a:t>Corporatisation</a:t>
            </a:r>
            <a:r>
              <a:rPr lang="en-US" sz="1800" dirty="0"/>
              <a:t>, downward ‘</a:t>
            </a:r>
            <a:r>
              <a:rPr lang="en-US" sz="1800" dirty="0" err="1"/>
              <a:t>responsibilisation</a:t>
            </a:r>
            <a:r>
              <a:rPr lang="en-US" sz="1800" dirty="0"/>
              <a:t>’, NPM</a:t>
            </a:r>
          </a:p>
          <a:p>
            <a:pPr>
              <a:lnSpc>
                <a:spcPct val="120000"/>
              </a:lnSpc>
              <a:spcBef>
                <a:spcPts val="0"/>
              </a:spcBef>
              <a:spcAft>
                <a:spcPts val="800"/>
              </a:spcAft>
              <a:buClr>
                <a:schemeClr val="bg1"/>
              </a:buClr>
            </a:pPr>
            <a:r>
              <a:rPr lang="en-US" sz="2400" b="1" dirty="0">
                <a:latin typeface="Gill Sans SemiBold" panose="020B0502020104020203" pitchFamily="34" charset="-79"/>
                <a:cs typeface="Gill Sans SemiBold" panose="020B0502020104020203" pitchFamily="34" charset="-79"/>
              </a:rPr>
              <a:t>Laws, regulations, political demands</a:t>
            </a:r>
          </a:p>
          <a:p>
            <a:pPr>
              <a:lnSpc>
                <a:spcPct val="120000"/>
              </a:lnSpc>
              <a:spcBef>
                <a:spcPts val="0"/>
              </a:spcBef>
              <a:spcAft>
                <a:spcPts val="800"/>
              </a:spcAft>
              <a:buClr>
                <a:schemeClr val="bg1"/>
              </a:buClr>
            </a:pPr>
            <a:r>
              <a:rPr lang="en-US" sz="2400" b="1" dirty="0">
                <a:latin typeface="Gill Sans SemiBold" panose="020B0502020104020203" pitchFamily="34" charset="-79"/>
                <a:cs typeface="Gill Sans SemiBold" panose="020B0502020104020203" pitchFamily="34" charset="-79"/>
              </a:rPr>
              <a:t>Goals, policy, </a:t>
            </a:r>
            <a:r>
              <a:rPr lang="en-US" sz="2400" b="1" dirty="0" err="1">
                <a:latin typeface="Gill Sans SemiBold" panose="020B0502020104020203" pitchFamily="34" charset="-79"/>
                <a:cs typeface="Gill Sans SemiBold" panose="020B0502020104020203" pitchFamily="34" charset="-79"/>
              </a:rPr>
              <a:t>programmes</a:t>
            </a:r>
            <a:endParaRPr lang="en-US" sz="2400" b="1" dirty="0">
              <a:latin typeface="Gill Sans SemiBold" panose="020B0502020104020203" pitchFamily="34" charset="-79"/>
              <a:cs typeface="Gill Sans SemiBold" panose="020B0502020104020203" pitchFamily="34" charset="-79"/>
            </a:endParaRPr>
          </a:p>
          <a:p>
            <a:pPr>
              <a:lnSpc>
                <a:spcPct val="120000"/>
              </a:lnSpc>
              <a:spcBef>
                <a:spcPts val="0"/>
              </a:spcBef>
              <a:spcAft>
                <a:spcPts val="800"/>
              </a:spcAft>
              <a:buClr>
                <a:schemeClr val="bg1"/>
              </a:buClr>
            </a:pPr>
            <a:r>
              <a:rPr lang="en-US" sz="2400" b="1" dirty="0">
                <a:latin typeface="Gill Sans SemiBold" panose="020B0502020104020203" pitchFamily="34" charset="-79"/>
                <a:cs typeface="Gill Sans SemiBold" panose="020B0502020104020203" pitchFamily="34" charset="-79"/>
              </a:rPr>
              <a:t>Funding, tuition, student support</a:t>
            </a:r>
          </a:p>
        </p:txBody>
      </p:sp>
      <p:sp>
        <p:nvSpPr>
          <p:cNvPr id="4" name="Content Placeholder 3">
            <a:extLst>
              <a:ext uri="{FF2B5EF4-FFF2-40B4-BE49-F238E27FC236}">
                <a16:creationId xmlns:a16="http://schemas.microsoft.com/office/drawing/2014/main" id="{21D6E53A-A4CB-AE43-3F0B-5C6482A61CBE}"/>
              </a:ext>
            </a:extLst>
          </p:cNvPr>
          <p:cNvSpPr>
            <a:spLocks noGrp="1"/>
          </p:cNvSpPr>
          <p:nvPr>
            <p:ph sz="half" idx="2"/>
          </p:nvPr>
        </p:nvSpPr>
        <p:spPr>
          <a:xfrm>
            <a:off x="6511446" y="1360618"/>
            <a:ext cx="5313124" cy="5203020"/>
          </a:xfrm>
          <a:ln>
            <a:solidFill>
              <a:schemeClr val="bg1"/>
            </a:solidFill>
          </a:ln>
        </p:spPr>
        <p:txBody>
          <a:bodyPr>
            <a:normAutofit fontScale="77500" lnSpcReduction="20000"/>
          </a:bodyPr>
          <a:lstStyle/>
          <a:p>
            <a:pPr marL="0" indent="0">
              <a:lnSpc>
                <a:spcPct val="130000"/>
              </a:lnSpc>
              <a:spcBef>
                <a:spcPts val="0"/>
              </a:spcBef>
              <a:spcAft>
                <a:spcPts val="800"/>
              </a:spcAft>
              <a:buNone/>
            </a:pPr>
            <a:r>
              <a:rPr lang="en-US" sz="2400" b="1" dirty="0">
                <a:latin typeface="Gill Sans SemiBold" panose="020B0502020104020203" pitchFamily="34" charset="-79"/>
                <a:cs typeface="Gill Sans SemiBold" panose="020B0502020104020203" pitchFamily="34" charset="-79"/>
              </a:rPr>
              <a:t>INSTITUTIONS AND ACADEMIC CULTURES</a:t>
            </a:r>
          </a:p>
          <a:p>
            <a:pPr>
              <a:lnSpc>
                <a:spcPct val="130000"/>
              </a:lnSpc>
              <a:spcBef>
                <a:spcPts val="0"/>
              </a:spcBef>
              <a:spcAft>
                <a:spcPts val="800"/>
              </a:spcAft>
            </a:pPr>
            <a:r>
              <a:rPr lang="en-US" sz="2400" b="1" dirty="0">
                <a:latin typeface="Gill Sans SemiBold" panose="020B0502020104020203" pitchFamily="34" charset="-79"/>
                <a:cs typeface="Gill Sans SemiBold" panose="020B0502020104020203" pitchFamily="34" charset="-79"/>
              </a:rPr>
              <a:t>Institutional governance</a:t>
            </a:r>
          </a:p>
          <a:p>
            <a:pPr>
              <a:lnSpc>
                <a:spcPct val="130000"/>
              </a:lnSpc>
              <a:spcBef>
                <a:spcPts val="0"/>
              </a:spcBef>
              <a:spcAft>
                <a:spcPts val="800"/>
              </a:spcAft>
              <a:buFont typeface="Courier New" panose="02070309020205020404" pitchFamily="49" charset="0"/>
              <a:buChar char="o"/>
            </a:pPr>
            <a:r>
              <a:rPr lang="en-US" sz="1800" dirty="0"/>
              <a:t>State nested? size, external/internal members</a:t>
            </a:r>
          </a:p>
          <a:p>
            <a:pPr>
              <a:lnSpc>
                <a:spcPct val="130000"/>
              </a:lnSpc>
              <a:spcBef>
                <a:spcPts val="0"/>
              </a:spcBef>
              <a:spcAft>
                <a:spcPts val="800"/>
              </a:spcAft>
            </a:pPr>
            <a:r>
              <a:rPr lang="en-US" sz="2400" b="1" dirty="0">
                <a:latin typeface="Gill Sans SemiBold" panose="020B0502020104020203" pitchFamily="34" charset="-79"/>
                <a:cs typeface="Gill Sans SemiBold" panose="020B0502020104020203" pitchFamily="34" charset="-79"/>
              </a:rPr>
              <a:t>Strategic </a:t>
            </a:r>
            <a:r>
              <a:rPr lang="en-US" sz="2400" b="1" dirty="0" err="1">
                <a:latin typeface="Gill Sans SemiBold" panose="020B0502020104020203" pitchFamily="34" charset="-79"/>
                <a:cs typeface="Gill Sans SemiBold" panose="020B0502020104020203" pitchFamily="34" charset="-79"/>
              </a:rPr>
              <a:t>centre</a:t>
            </a:r>
            <a:r>
              <a:rPr lang="en-US" sz="2400" b="1" dirty="0">
                <a:latin typeface="Gill Sans SemiBold" panose="020B0502020104020203" pitchFamily="34" charset="-79"/>
                <a:cs typeface="Gill Sans SemiBold" panose="020B0502020104020203" pitchFamily="34" charset="-79"/>
              </a:rPr>
              <a:t> and administration</a:t>
            </a:r>
          </a:p>
          <a:p>
            <a:pPr>
              <a:lnSpc>
                <a:spcPct val="130000"/>
              </a:lnSpc>
              <a:spcBef>
                <a:spcPts val="0"/>
              </a:spcBef>
              <a:spcAft>
                <a:spcPts val="800"/>
              </a:spcAft>
              <a:buFont typeface="Courier New" panose="02070309020205020404" pitchFamily="49" charset="0"/>
              <a:buChar char="o"/>
            </a:pPr>
            <a:r>
              <a:rPr lang="en-US" sz="1800" dirty="0"/>
              <a:t>Leader selection, executive steering and control</a:t>
            </a:r>
          </a:p>
          <a:p>
            <a:pPr>
              <a:lnSpc>
                <a:spcPct val="130000"/>
              </a:lnSpc>
              <a:spcBef>
                <a:spcPts val="0"/>
              </a:spcBef>
              <a:spcAft>
                <a:spcPts val="800"/>
              </a:spcAft>
              <a:buFont typeface="Courier New" panose="02070309020205020404" pitchFamily="49" charset="0"/>
              <a:buChar char="o"/>
            </a:pPr>
            <a:r>
              <a:rPr lang="en-US" sz="1800" dirty="0"/>
              <a:t>University service divisions</a:t>
            </a:r>
          </a:p>
          <a:p>
            <a:pPr>
              <a:lnSpc>
                <a:spcPct val="130000"/>
              </a:lnSpc>
              <a:spcBef>
                <a:spcPts val="0"/>
              </a:spcBef>
              <a:spcAft>
                <a:spcPts val="800"/>
              </a:spcAft>
            </a:pPr>
            <a:r>
              <a:rPr lang="en-US" sz="2400" b="1" dirty="0">
                <a:latin typeface="Gill Sans SemiBold" panose="020B0502020104020203" pitchFamily="34" charset="-79"/>
                <a:cs typeface="Gill Sans SemiBold" panose="020B0502020104020203" pitchFamily="34" charset="-79"/>
              </a:rPr>
              <a:t>Budget systems and controls</a:t>
            </a:r>
            <a:endParaRPr lang="en-US" sz="2400" b="1" dirty="0">
              <a:latin typeface="Gill Sans SemiBold" panose="020B0502020104020203" pitchFamily="34" charset="-79"/>
              <a:cs typeface="Gill Sans SemiBold" panose="020B0502020104020203" pitchFamily="34" charset="-79"/>
            </a:endParaRPr>
          </a:p>
          <a:p>
            <a:pPr>
              <a:lnSpc>
                <a:spcPct val="130000"/>
              </a:lnSpc>
              <a:spcBef>
                <a:spcPts val="0"/>
              </a:spcBef>
              <a:spcAft>
                <a:spcPts val="800"/>
              </a:spcAft>
            </a:pPr>
            <a:r>
              <a:rPr lang="en-US" sz="2400" b="1" dirty="0" err="1">
                <a:latin typeface="Gill Sans SemiBold" panose="020B0502020104020203" pitchFamily="34" charset="-79"/>
                <a:cs typeface="Gill Sans SemiBold" panose="020B0502020104020203" pitchFamily="34" charset="-79"/>
              </a:rPr>
              <a:t>Decentralised</a:t>
            </a:r>
            <a:r>
              <a:rPr lang="en-US" sz="2400" b="1" dirty="0">
                <a:latin typeface="Gill Sans SemiBold" panose="020B0502020104020203" pitchFamily="34" charset="-79"/>
                <a:cs typeface="Gill Sans SemiBold" panose="020B0502020104020203" pitchFamily="34" charset="-79"/>
              </a:rPr>
              <a:t> academic units</a:t>
            </a:r>
          </a:p>
          <a:p>
            <a:pPr>
              <a:lnSpc>
                <a:spcPct val="130000"/>
              </a:lnSpc>
              <a:spcBef>
                <a:spcPts val="0"/>
              </a:spcBef>
              <a:spcAft>
                <a:spcPts val="800"/>
              </a:spcAft>
              <a:buFont typeface="Courier New" panose="02070309020205020404" pitchFamily="49" charset="0"/>
              <a:buChar char="o"/>
            </a:pPr>
            <a:r>
              <a:rPr lang="en-US" sz="1800" dirty="0"/>
              <a:t>Epistemic structures and cultures</a:t>
            </a:r>
          </a:p>
          <a:p>
            <a:pPr>
              <a:lnSpc>
                <a:spcPct val="130000"/>
              </a:lnSpc>
              <a:spcBef>
                <a:spcPts val="0"/>
              </a:spcBef>
              <a:spcAft>
                <a:spcPts val="800"/>
              </a:spcAft>
              <a:buFont typeface="Courier New" panose="02070309020205020404" pitchFamily="49" charset="0"/>
              <a:buChar char="o"/>
            </a:pPr>
            <a:r>
              <a:rPr lang="en-US" sz="1800" dirty="0"/>
              <a:t>Formal layers, regulated autonomy, performativity</a:t>
            </a:r>
          </a:p>
          <a:p>
            <a:pPr>
              <a:lnSpc>
                <a:spcPct val="130000"/>
              </a:lnSpc>
              <a:spcBef>
                <a:spcPts val="0"/>
              </a:spcBef>
              <a:spcAft>
                <a:spcPts val="800"/>
              </a:spcAft>
              <a:buFont typeface="Courier New" panose="02070309020205020404" pitchFamily="49" charset="0"/>
              <a:buChar char="o"/>
            </a:pPr>
            <a:r>
              <a:rPr lang="en-US" sz="1800" dirty="0" err="1"/>
              <a:t>Organisation</a:t>
            </a:r>
            <a:r>
              <a:rPr lang="en-US" sz="1800" dirty="0"/>
              <a:t> of teaching and research</a:t>
            </a:r>
          </a:p>
          <a:p>
            <a:pPr>
              <a:lnSpc>
                <a:spcPct val="130000"/>
              </a:lnSpc>
              <a:spcBef>
                <a:spcPts val="0"/>
              </a:spcBef>
              <a:spcAft>
                <a:spcPts val="800"/>
              </a:spcAft>
            </a:pPr>
            <a:r>
              <a:rPr lang="en-US" sz="2400" b="1" dirty="0">
                <a:latin typeface="Gill Sans SemiBold" panose="020B0502020104020203" pitchFamily="34" charset="-79"/>
                <a:cs typeface="Gill Sans SemiBold" panose="020B0502020104020203" pitchFamily="34" charset="-79"/>
              </a:rPr>
              <a:t>Academic work and careers</a:t>
            </a:r>
          </a:p>
          <a:p>
            <a:pPr>
              <a:lnSpc>
                <a:spcPct val="130000"/>
              </a:lnSpc>
              <a:spcBef>
                <a:spcPts val="0"/>
              </a:spcBef>
              <a:spcAft>
                <a:spcPts val="800"/>
              </a:spcAft>
              <a:buFont typeface="Courier New" panose="02070309020205020404" pitchFamily="49" charset="0"/>
              <a:buChar char="o"/>
            </a:pPr>
            <a:r>
              <a:rPr lang="en-US" sz="1800" dirty="0"/>
              <a:t>Qualification, recruitment, tenure, progression</a:t>
            </a:r>
          </a:p>
          <a:p>
            <a:pPr>
              <a:lnSpc>
                <a:spcPct val="130000"/>
              </a:lnSpc>
              <a:spcBef>
                <a:spcPts val="0"/>
              </a:spcBef>
              <a:spcAft>
                <a:spcPts val="800"/>
              </a:spcAft>
              <a:buFont typeface="Courier New" panose="02070309020205020404" pitchFamily="49" charset="0"/>
              <a:buChar char="o"/>
            </a:pPr>
            <a:r>
              <a:rPr lang="en-US" sz="1800" dirty="0"/>
              <a:t>Informal cultural conventions and norms </a:t>
            </a:r>
          </a:p>
        </p:txBody>
      </p:sp>
    </p:spTree>
    <p:extLst>
      <p:ext uri="{BB962C8B-B14F-4D97-AF65-F5344CB8AC3E}">
        <p14:creationId xmlns:p14="http://schemas.microsoft.com/office/powerpoint/2010/main" val="149976809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20C90E-8C9C-D63D-5436-AD33BC8E5716}"/>
              </a:ext>
            </a:extLst>
          </p:cNvPr>
          <p:cNvSpPr>
            <a:spLocks noGrp="1"/>
          </p:cNvSpPr>
          <p:nvPr>
            <p:ph type="title"/>
          </p:nvPr>
        </p:nvSpPr>
        <p:spPr>
          <a:solidFill>
            <a:schemeClr val="tx1"/>
          </a:solidFill>
          <a:ln w="25400">
            <a:solidFill>
              <a:schemeClr val="bg1"/>
            </a:solidFill>
          </a:ln>
        </p:spPr>
        <p:txBody>
          <a:bodyPr>
            <a:normAutofit/>
          </a:bodyPr>
          <a:lstStyle/>
          <a:p>
            <a:pPr>
              <a:lnSpc>
                <a:spcPct val="110000"/>
              </a:lnSpc>
            </a:pPr>
            <a:r>
              <a:rPr lang="en-US" b="1" dirty="0">
                <a:latin typeface="Gill Sans SemiBold" panose="020B0502020104020203" pitchFamily="34" charset="-79"/>
                <a:cs typeface="Gill Sans SemiBold" panose="020B0502020104020203" pitchFamily="34" charset="-79"/>
              </a:rPr>
              <a:t>WHO is borrowing, imitating and adapting?</a:t>
            </a:r>
            <a:endParaRPr lang="en-US" b="1" dirty="0">
              <a:latin typeface="Gill Sans SemiBold" panose="020B0502020104020203" pitchFamily="34" charset="-79"/>
              <a:cs typeface="Gill Sans SemiBold" panose="020B0502020104020203" pitchFamily="34" charset="-79"/>
            </a:endParaRPr>
          </a:p>
        </p:txBody>
      </p:sp>
      <p:sp>
        <p:nvSpPr>
          <p:cNvPr id="5" name="Content Placeholder 4">
            <a:extLst>
              <a:ext uri="{FF2B5EF4-FFF2-40B4-BE49-F238E27FC236}">
                <a16:creationId xmlns:a16="http://schemas.microsoft.com/office/drawing/2014/main" id="{C3D235D5-B12B-4042-C803-0BB24A7335E8}"/>
              </a:ext>
            </a:extLst>
          </p:cNvPr>
          <p:cNvSpPr>
            <a:spLocks noGrp="1"/>
          </p:cNvSpPr>
          <p:nvPr>
            <p:ph sz="half" idx="1"/>
          </p:nvPr>
        </p:nvSpPr>
        <p:spPr>
          <a:xfrm>
            <a:off x="838200" y="1966585"/>
            <a:ext cx="5181600" cy="4210377"/>
          </a:xfrm>
        </p:spPr>
        <p:txBody>
          <a:bodyPr/>
          <a:lstStyle/>
          <a:p>
            <a:pPr>
              <a:lnSpc>
                <a:spcPct val="110000"/>
              </a:lnSpc>
            </a:pPr>
            <a:r>
              <a:rPr lang="en-US" dirty="0"/>
              <a:t>Policy makers at system level</a:t>
            </a:r>
          </a:p>
          <a:p>
            <a:pPr>
              <a:lnSpc>
                <a:spcPct val="110000"/>
              </a:lnSpc>
            </a:pPr>
            <a:r>
              <a:rPr lang="en-US" dirty="0"/>
              <a:t>Executive leaders and governing bodies at institutional and sub-institutional levels</a:t>
            </a:r>
          </a:p>
          <a:p>
            <a:pPr>
              <a:lnSpc>
                <a:spcPct val="110000"/>
              </a:lnSpc>
            </a:pPr>
            <a:r>
              <a:rPr lang="en-US" dirty="0"/>
              <a:t>Academic leaders in the disciplines</a:t>
            </a:r>
          </a:p>
        </p:txBody>
      </p:sp>
      <p:pic>
        <p:nvPicPr>
          <p:cNvPr id="7" name="Content Placeholder 6">
            <a:extLst>
              <a:ext uri="{FF2B5EF4-FFF2-40B4-BE49-F238E27FC236}">
                <a16:creationId xmlns:a16="http://schemas.microsoft.com/office/drawing/2014/main" id="{1B231989-7BA1-F2A5-87E3-50D7D49610A9}"/>
              </a:ext>
            </a:extLst>
          </p:cNvPr>
          <p:cNvPicPr>
            <a:picLocks noGrp="1" noChangeAspect="1"/>
          </p:cNvPicPr>
          <p:nvPr>
            <p:ph sz="half" idx="2"/>
          </p:nvPr>
        </p:nvPicPr>
        <p:blipFill rotWithShape="1">
          <a:blip r:embed="rId2"/>
          <a:srcRect l="40044" r="3391" b="-874"/>
          <a:stretch/>
        </p:blipFill>
        <p:spPr>
          <a:xfrm>
            <a:off x="6731889" y="365125"/>
            <a:ext cx="4888501" cy="5811837"/>
          </a:xfrm>
          <a:prstGeom prst="rect">
            <a:avLst/>
          </a:prstGeom>
          <a:ln w="25400">
            <a:solidFill>
              <a:schemeClr val="bg1"/>
            </a:solidFill>
          </a:ln>
        </p:spPr>
      </p:pic>
      <p:sp>
        <p:nvSpPr>
          <p:cNvPr id="8" name="TextBox 7">
            <a:extLst>
              <a:ext uri="{FF2B5EF4-FFF2-40B4-BE49-F238E27FC236}">
                <a16:creationId xmlns:a16="http://schemas.microsoft.com/office/drawing/2014/main" id="{D5E7DF0F-198B-E707-7BFA-89F34D18751E}"/>
              </a:ext>
            </a:extLst>
          </p:cNvPr>
          <p:cNvSpPr txBox="1"/>
          <p:nvPr/>
        </p:nvSpPr>
        <p:spPr>
          <a:xfrm>
            <a:off x="6585340" y="6323598"/>
            <a:ext cx="5181601" cy="338554"/>
          </a:xfrm>
          <a:prstGeom prst="rect">
            <a:avLst/>
          </a:prstGeom>
          <a:noFill/>
        </p:spPr>
        <p:txBody>
          <a:bodyPr wrap="square" rtlCol="0">
            <a:spAutoFit/>
          </a:bodyPr>
          <a:lstStyle/>
          <a:p>
            <a:r>
              <a:rPr lang="en-US" sz="1600" dirty="0">
                <a:solidFill>
                  <a:schemeClr val="bg1"/>
                </a:solidFill>
              </a:rPr>
              <a:t>University of Cambridge</a:t>
            </a:r>
          </a:p>
        </p:txBody>
      </p:sp>
      <p:sp>
        <p:nvSpPr>
          <p:cNvPr id="9" name="TextBox 8">
            <a:extLst>
              <a:ext uri="{FF2B5EF4-FFF2-40B4-BE49-F238E27FC236}">
                <a16:creationId xmlns:a16="http://schemas.microsoft.com/office/drawing/2014/main" id="{5BDCDC7D-9811-A20D-8148-B86633DF14A1}"/>
              </a:ext>
            </a:extLst>
          </p:cNvPr>
          <p:cNvSpPr txBox="1"/>
          <p:nvPr/>
        </p:nvSpPr>
        <p:spPr>
          <a:xfrm rot="21061637">
            <a:off x="5051684" y="3296754"/>
            <a:ext cx="6924948" cy="1594667"/>
          </a:xfrm>
          <a:prstGeom prst="rect">
            <a:avLst/>
          </a:prstGeom>
          <a:solidFill>
            <a:schemeClr val="accent4">
              <a:lumMod val="60000"/>
              <a:lumOff val="40000"/>
            </a:schemeClr>
          </a:solidFill>
          <a:ln w="19050">
            <a:solidFill>
              <a:schemeClr val="tx1"/>
            </a:solidFill>
          </a:ln>
        </p:spPr>
        <p:txBody>
          <a:bodyPr wrap="square" rtlCol="0">
            <a:spAutoFit/>
          </a:bodyPr>
          <a:lstStyle/>
          <a:p>
            <a:pPr>
              <a:lnSpc>
                <a:spcPct val="110000"/>
              </a:lnSpc>
            </a:pPr>
            <a:r>
              <a:rPr lang="en-US" dirty="0"/>
              <a:t>Academic traditions in teaching/learning, and scholarship/research, </a:t>
            </a:r>
            <a:r>
              <a:rPr lang="en-US" dirty="0" err="1"/>
              <a:t>centred</a:t>
            </a:r>
            <a:r>
              <a:rPr lang="en-US" dirty="0"/>
              <a:t> on partly </a:t>
            </a:r>
            <a:r>
              <a:rPr lang="en-US" dirty="0" err="1"/>
              <a:t>internationalised</a:t>
            </a:r>
            <a:r>
              <a:rPr lang="en-US" dirty="0"/>
              <a:t> knowledge, include the </a:t>
            </a:r>
            <a:r>
              <a:rPr lang="en-US" dirty="0" err="1"/>
              <a:t>organisation</a:t>
            </a:r>
            <a:r>
              <a:rPr lang="en-US" dirty="0"/>
              <a:t> of higher education in epistemic units, and the rituals of publication, student selection, assessment and graduation, have deep historical roots and part-autonomy vis a vis governments and institutional executives </a:t>
            </a:r>
          </a:p>
        </p:txBody>
      </p:sp>
    </p:spTree>
    <p:extLst>
      <p:ext uri="{BB962C8B-B14F-4D97-AF65-F5344CB8AC3E}">
        <p14:creationId xmlns:p14="http://schemas.microsoft.com/office/powerpoint/2010/main" val="138252982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F3C07-D9B8-F709-782B-589389CAE4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1DA1AD7-7FEC-13C8-4E3B-BCBDAEA78544}"/>
              </a:ext>
            </a:extLst>
          </p:cNvPr>
          <p:cNvSpPr>
            <a:spLocks noGrp="1"/>
          </p:cNvSpPr>
          <p:nvPr>
            <p:ph type="title"/>
          </p:nvPr>
        </p:nvSpPr>
        <p:spPr>
          <a:xfrm>
            <a:off x="700414" y="365126"/>
            <a:ext cx="6176376" cy="2014819"/>
          </a:xfrm>
          <a:solidFill>
            <a:schemeClr val="tx1"/>
          </a:solidFill>
          <a:ln w="25400">
            <a:solidFill>
              <a:schemeClr val="bg1"/>
            </a:solidFill>
          </a:ln>
        </p:spPr>
        <p:txBody>
          <a:bodyPr>
            <a:noAutofit/>
          </a:bodyPr>
          <a:lstStyle/>
          <a:p>
            <a:pPr>
              <a:lnSpc>
                <a:spcPct val="110000"/>
              </a:lnSpc>
            </a:pPr>
            <a:r>
              <a:rPr lang="en-US" b="1" dirty="0">
                <a:latin typeface="Gill Sans SemiBold" panose="020B0502020104020203" pitchFamily="34" charset="-79"/>
                <a:cs typeface="Gill Sans SemiBold" panose="020B0502020104020203" pitchFamily="34" charset="-79"/>
              </a:rPr>
              <a:t>Universities and systems in most countries have been patterned by U.S. models</a:t>
            </a:r>
          </a:p>
        </p:txBody>
      </p:sp>
      <p:sp>
        <p:nvSpPr>
          <p:cNvPr id="5" name="Content Placeholder 4">
            <a:extLst>
              <a:ext uri="{FF2B5EF4-FFF2-40B4-BE49-F238E27FC236}">
                <a16:creationId xmlns:a16="http://schemas.microsoft.com/office/drawing/2014/main" id="{CA297CC5-1DD0-5E02-6AB4-D1A0F1A896C0}"/>
              </a:ext>
            </a:extLst>
          </p:cNvPr>
          <p:cNvSpPr>
            <a:spLocks noGrp="1"/>
          </p:cNvSpPr>
          <p:nvPr>
            <p:ph sz="half" idx="1"/>
          </p:nvPr>
        </p:nvSpPr>
        <p:spPr>
          <a:xfrm>
            <a:off x="700414" y="2520802"/>
            <a:ext cx="6176377" cy="3972072"/>
          </a:xfrm>
        </p:spPr>
        <p:txBody>
          <a:bodyPr>
            <a:normAutofit lnSpcReduction="10000"/>
          </a:bodyPr>
          <a:lstStyle/>
          <a:p>
            <a:pPr>
              <a:lnSpc>
                <a:spcPct val="120000"/>
              </a:lnSpc>
              <a:spcBef>
                <a:spcPts val="0"/>
              </a:spcBef>
              <a:spcAft>
                <a:spcPts val="800"/>
              </a:spcAft>
            </a:pPr>
            <a:r>
              <a:rPr lang="en-US" sz="2400" dirty="0"/>
              <a:t>U.S. global hegemony in politics, economics, science and technology 1945-2000s</a:t>
            </a:r>
          </a:p>
          <a:p>
            <a:pPr>
              <a:lnSpc>
                <a:spcPct val="120000"/>
              </a:lnSpc>
              <a:spcBef>
                <a:spcPts val="0"/>
              </a:spcBef>
              <a:spcAft>
                <a:spcPts val="800"/>
              </a:spcAft>
            </a:pPr>
            <a:r>
              <a:rPr lang="en-US" sz="2400" dirty="0"/>
              <a:t>U.S. had much the strongest individual institutions until the last ten years or so; global role of top British universities has been carried in American slipstream</a:t>
            </a:r>
          </a:p>
          <a:p>
            <a:pPr>
              <a:lnSpc>
                <a:spcPct val="120000"/>
              </a:lnSpc>
              <a:spcBef>
                <a:spcPts val="0"/>
              </a:spcBef>
              <a:spcAft>
                <a:spcPts val="800"/>
              </a:spcAft>
            </a:pPr>
            <a:r>
              <a:rPr lang="en-US" sz="2400" dirty="0"/>
              <a:t>U.S. models radiated globally via informal academic and institutional borrowing more than policy borrowing, e.g. science, rankings    </a:t>
            </a:r>
            <a:endParaRPr lang="en-US" sz="2000" dirty="0"/>
          </a:p>
        </p:txBody>
      </p:sp>
      <p:pic>
        <p:nvPicPr>
          <p:cNvPr id="2" name="Picture 1">
            <a:extLst>
              <a:ext uri="{FF2B5EF4-FFF2-40B4-BE49-F238E27FC236}">
                <a16:creationId xmlns:a16="http://schemas.microsoft.com/office/drawing/2014/main" id="{B787C033-901C-659F-B9D7-A1D1229B9D7E}"/>
              </a:ext>
            </a:extLst>
          </p:cNvPr>
          <p:cNvPicPr>
            <a:picLocks noChangeAspect="1"/>
          </p:cNvPicPr>
          <p:nvPr/>
        </p:nvPicPr>
        <p:blipFill>
          <a:blip r:embed="rId2"/>
          <a:srcRect l="34396" r="21522"/>
          <a:stretch/>
        </p:blipFill>
        <p:spPr>
          <a:xfrm>
            <a:off x="7240044" y="365126"/>
            <a:ext cx="4584526" cy="5973044"/>
          </a:xfrm>
          <a:prstGeom prst="rect">
            <a:avLst/>
          </a:prstGeom>
          <a:ln w="25400">
            <a:solidFill>
              <a:schemeClr val="bg1"/>
            </a:solidFill>
          </a:ln>
        </p:spPr>
      </p:pic>
    </p:spTree>
    <p:extLst>
      <p:ext uri="{BB962C8B-B14F-4D97-AF65-F5344CB8AC3E}">
        <p14:creationId xmlns:p14="http://schemas.microsoft.com/office/powerpoint/2010/main" val="74488383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7C09F-7B59-8250-2180-C6FB3069848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26222ED-1174-1120-D244-42B3B5EC1832}"/>
              </a:ext>
            </a:extLst>
          </p:cNvPr>
          <p:cNvSpPr>
            <a:spLocks noGrp="1"/>
          </p:cNvSpPr>
          <p:nvPr>
            <p:ph type="title"/>
          </p:nvPr>
        </p:nvSpPr>
        <p:spPr>
          <a:xfrm>
            <a:off x="571610" y="365125"/>
            <a:ext cx="5664200" cy="1336675"/>
          </a:xfrm>
          <a:solidFill>
            <a:schemeClr val="tx1"/>
          </a:solidFill>
          <a:ln w="25400">
            <a:solidFill>
              <a:schemeClr val="bg1"/>
            </a:solidFill>
          </a:ln>
        </p:spPr>
        <p:txBody>
          <a:bodyPr>
            <a:normAutofit/>
          </a:bodyPr>
          <a:lstStyle/>
          <a:p>
            <a:pPr>
              <a:lnSpc>
                <a:spcPct val="110000"/>
              </a:lnSpc>
            </a:pPr>
            <a:r>
              <a:rPr lang="en-US" b="1" dirty="0">
                <a:latin typeface="Gill Sans SemiBold" panose="020B0502020104020203" pitchFamily="34" charset="-79"/>
                <a:cs typeface="Gill Sans SemiBold" panose="020B0502020104020203" pitchFamily="34" charset="-79"/>
              </a:rPr>
              <a:t>WHAT is borrowed, imitated and adapted?</a:t>
            </a:r>
          </a:p>
        </p:txBody>
      </p:sp>
      <p:sp>
        <p:nvSpPr>
          <p:cNvPr id="5" name="Content Placeholder 4">
            <a:extLst>
              <a:ext uri="{FF2B5EF4-FFF2-40B4-BE49-F238E27FC236}">
                <a16:creationId xmlns:a16="http://schemas.microsoft.com/office/drawing/2014/main" id="{F719F374-CADF-D569-D59E-FAF89B0E9CAC}"/>
              </a:ext>
            </a:extLst>
          </p:cNvPr>
          <p:cNvSpPr>
            <a:spLocks noGrp="1"/>
          </p:cNvSpPr>
          <p:nvPr>
            <p:ph sz="half" idx="1"/>
          </p:nvPr>
        </p:nvSpPr>
        <p:spPr>
          <a:xfrm>
            <a:off x="571610" y="1826884"/>
            <a:ext cx="5664200" cy="4789815"/>
          </a:xfrm>
        </p:spPr>
        <p:txBody>
          <a:bodyPr>
            <a:normAutofit lnSpcReduction="10000"/>
          </a:bodyPr>
          <a:lstStyle/>
          <a:p>
            <a:pPr>
              <a:lnSpc>
                <a:spcPct val="110000"/>
              </a:lnSpc>
              <a:spcBef>
                <a:spcPts val="0"/>
              </a:spcBef>
              <a:spcAft>
                <a:spcPts val="800"/>
              </a:spcAft>
            </a:pPr>
            <a:r>
              <a:rPr lang="en-US" sz="2400" dirty="0"/>
              <a:t>American university is Mertonian science in a Humboldtian university – while also entrepreneurial, positioned in markets  </a:t>
            </a:r>
          </a:p>
          <a:p>
            <a:pPr>
              <a:lnSpc>
                <a:spcPct val="110000"/>
              </a:lnSpc>
              <a:spcBef>
                <a:spcPts val="0"/>
              </a:spcBef>
              <a:spcAft>
                <a:spcPts val="800"/>
              </a:spcAft>
            </a:pPr>
            <a:r>
              <a:rPr lang="en-US" sz="2400" dirty="0"/>
              <a:t>Humboldtian model: autonomous university wholly at the service of the state, on the basis of freedoms to learn, teach, inquire and express within fields </a:t>
            </a:r>
          </a:p>
          <a:p>
            <a:pPr>
              <a:lnSpc>
                <a:spcPct val="110000"/>
              </a:lnSpc>
              <a:spcBef>
                <a:spcPts val="0"/>
              </a:spcBef>
              <a:spcAft>
                <a:spcPts val="800"/>
              </a:spcAft>
            </a:pPr>
            <a:r>
              <a:rPr lang="en-US" sz="2400" dirty="0"/>
              <a:t>1942 Mertonian norms underpin </a:t>
            </a:r>
            <a:r>
              <a:rPr lang="en-US" sz="2400" i="1" dirty="0"/>
              <a:t>Science: The Endless Frontier </a:t>
            </a:r>
            <a:r>
              <a:rPr lang="en-US" sz="2400" dirty="0"/>
              <a:t>(1945)</a:t>
            </a:r>
          </a:p>
          <a:p>
            <a:pPr>
              <a:lnSpc>
                <a:spcPct val="110000"/>
              </a:lnSpc>
              <a:spcBef>
                <a:spcPts val="0"/>
              </a:spcBef>
              <a:spcAft>
                <a:spcPts val="800"/>
              </a:spcAft>
            </a:pPr>
            <a:r>
              <a:rPr lang="en-US" sz="2400" dirty="0"/>
              <a:t>Neoliberalism fostered inner tensions without jettisoning Humboldt/Merton </a:t>
            </a:r>
          </a:p>
        </p:txBody>
      </p:sp>
      <p:pic>
        <p:nvPicPr>
          <p:cNvPr id="7" name="Content Placeholder 6">
            <a:extLst>
              <a:ext uri="{FF2B5EF4-FFF2-40B4-BE49-F238E27FC236}">
                <a16:creationId xmlns:a16="http://schemas.microsoft.com/office/drawing/2014/main" id="{1998CCB3-CFF3-6684-07F8-DA70E030B3B7}"/>
              </a:ext>
            </a:extLst>
          </p:cNvPr>
          <p:cNvPicPr>
            <a:picLocks noGrp="1" noChangeAspect="1"/>
          </p:cNvPicPr>
          <p:nvPr>
            <p:ph sz="half" idx="2"/>
          </p:nvPr>
        </p:nvPicPr>
        <p:blipFill rotWithShape="1">
          <a:blip r:embed="rId3"/>
          <a:srcRect l="40044" r="3391" b="-874"/>
          <a:stretch/>
        </p:blipFill>
        <p:spPr>
          <a:xfrm>
            <a:off x="6731889" y="365125"/>
            <a:ext cx="4888501" cy="5811837"/>
          </a:xfrm>
          <a:prstGeom prst="rect">
            <a:avLst/>
          </a:prstGeom>
          <a:ln w="25400">
            <a:solidFill>
              <a:schemeClr val="bg1"/>
            </a:solidFill>
          </a:ln>
        </p:spPr>
      </p:pic>
      <p:sp>
        <p:nvSpPr>
          <p:cNvPr id="2" name="Content Placeholder 2">
            <a:extLst>
              <a:ext uri="{FF2B5EF4-FFF2-40B4-BE49-F238E27FC236}">
                <a16:creationId xmlns:a16="http://schemas.microsoft.com/office/drawing/2014/main" id="{8F4A08A7-71BC-AD26-1481-E379BC0F8302}"/>
              </a:ext>
            </a:extLst>
          </p:cNvPr>
          <p:cNvSpPr txBox="1">
            <a:spLocks/>
          </p:cNvSpPr>
          <p:nvPr/>
        </p:nvSpPr>
        <p:spPr>
          <a:xfrm rot="21097258">
            <a:off x="6682898" y="1370007"/>
            <a:ext cx="4986481" cy="5016059"/>
          </a:xfrm>
          <a:prstGeom prst="rect">
            <a:avLst/>
          </a:prstGeom>
          <a:solidFill>
            <a:schemeClr val="accent4">
              <a:lumMod val="60000"/>
              <a:lumOff val="40000"/>
            </a:schemeClr>
          </a:solidFill>
          <a:ln w="19050">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800"/>
              </a:spcAft>
              <a:buClr>
                <a:schemeClr val="bg1"/>
              </a:buClr>
              <a:buSzPct val="100000"/>
              <a:buNone/>
              <a:tabLst>
                <a:tab pos="457200" algn="l"/>
              </a:tabLst>
            </a:pPr>
            <a:r>
              <a:rPr lang="en-GB" sz="1800" b="1" kern="100" dirty="0">
                <a:solidFill>
                  <a:schemeClr val="tx1"/>
                </a:solidFill>
                <a:ea typeface="Calibri" panose="020F0502020204030204" pitchFamily="34" charset="0"/>
                <a:cs typeface="Times New Roman" panose="02020603050405020304" pitchFamily="18" charset="0"/>
              </a:rPr>
              <a:t>MERTONIAN NORMS OF SCIENCE</a:t>
            </a:r>
          </a:p>
          <a:p>
            <a:pPr marL="342900" indent="-342900">
              <a:lnSpc>
                <a:spcPct val="110000"/>
              </a:lnSpc>
              <a:spcBef>
                <a:spcPts val="0"/>
              </a:spcBef>
              <a:spcAft>
                <a:spcPts val="800"/>
              </a:spcAft>
              <a:buClr>
                <a:schemeClr val="tx1"/>
              </a:buClr>
              <a:buSzPct val="100000"/>
              <a:buFont typeface="Symbol" pitchFamily="2" charset="2"/>
              <a:buChar char=""/>
              <a:tabLst>
                <a:tab pos="457200" algn="l"/>
              </a:tabLst>
            </a:pPr>
            <a:r>
              <a:rPr lang="en-GB" sz="1800" b="1" kern="100" dirty="0">
                <a:solidFill>
                  <a:schemeClr val="tx1"/>
                </a:solidFill>
                <a:ea typeface="Calibri" panose="020F0502020204030204" pitchFamily="34" charset="0"/>
                <a:cs typeface="Times New Roman" panose="02020603050405020304" pitchFamily="18" charset="0"/>
              </a:rPr>
              <a:t>Communism</a:t>
            </a:r>
            <a:r>
              <a:rPr lang="en-GB" sz="1800" kern="100" dirty="0">
                <a:solidFill>
                  <a:schemeClr val="tx1"/>
                </a:solidFill>
                <a:ea typeface="Calibri" panose="020F0502020204030204" pitchFamily="34" charset="0"/>
                <a:cs typeface="Times New Roman" panose="02020603050405020304" pitchFamily="18" charset="0"/>
              </a:rPr>
              <a:t>: the common ownership of scientific discoveries, according to which scientists give up intellectual property in exchange for recognition and esteem.</a:t>
            </a:r>
          </a:p>
          <a:p>
            <a:pPr marL="342900" indent="-342900">
              <a:lnSpc>
                <a:spcPct val="110000"/>
              </a:lnSpc>
              <a:spcBef>
                <a:spcPts val="0"/>
              </a:spcBef>
              <a:spcAft>
                <a:spcPts val="800"/>
              </a:spcAft>
              <a:buClr>
                <a:schemeClr val="tx1"/>
              </a:buClr>
              <a:buSzPct val="100000"/>
              <a:buFont typeface="Symbol" pitchFamily="2" charset="2"/>
              <a:buChar char=""/>
              <a:tabLst>
                <a:tab pos="457200" algn="l"/>
              </a:tabLst>
            </a:pPr>
            <a:r>
              <a:rPr lang="en-GB" sz="1800" b="1" kern="100" dirty="0">
                <a:solidFill>
                  <a:schemeClr val="tx1"/>
                </a:solidFill>
                <a:ea typeface="Calibri" panose="020F0502020204030204" pitchFamily="34" charset="0"/>
                <a:cs typeface="Times New Roman" panose="02020603050405020304" pitchFamily="18" charset="0"/>
              </a:rPr>
              <a:t>Universalism</a:t>
            </a:r>
            <a:r>
              <a:rPr lang="en-GB" sz="1800" kern="100" dirty="0">
                <a:solidFill>
                  <a:schemeClr val="tx1"/>
                </a:solidFill>
                <a:ea typeface="Calibri" panose="020F0502020204030204" pitchFamily="34" charset="0"/>
                <a:cs typeface="Times New Roman" panose="02020603050405020304" pitchFamily="18" charset="0"/>
              </a:rPr>
              <a:t>: according to which claims to truth are evaluated in terms of universal or impersonal criteria, and not on the basis of race, class, gender, religion, or nationality;</a:t>
            </a:r>
          </a:p>
          <a:p>
            <a:pPr marL="342900" indent="-342900">
              <a:lnSpc>
                <a:spcPct val="110000"/>
              </a:lnSpc>
              <a:spcBef>
                <a:spcPts val="0"/>
              </a:spcBef>
              <a:spcAft>
                <a:spcPts val="800"/>
              </a:spcAft>
              <a:buClr>
                <a:schemeClr val="tx1"/>
              </a:buClr>
              <a:buSzPct val="100000"/>
              <a:buFont typeface="Symbol" pitchFamily="2" charset="2"/>
              <a:buChar char=""/>
              <a:tabLst>
                <a:tab pos="457200" algn="l"/>
              </a:tabLst>
            </a:pPr>
            <a:r>
              <a:rPr lang="en-GB" sz="1800" b="1" kern="100" dirty="0">
                <a:solidFill>
                  <a:schemeClr val="tx1"/>
                </a:solidFill>
                <a:ea typeface="Calibri" panose="020F0502020204030204" pitchFamily="34" charset="0"/>
                <a:cs typeface="Times New Roman" panose="02020603050405020304" pitchFamily="18" charset="0"/>
              </a:rPr>
              <a:t>Disinterestedness</a:t>
            </a:r>
            <a:r>
              <a:rPr lang="en-GB" sz="1800" kern="100" dirty="0">
                <a:solidFill>
                  <a:schemeClr val="tx1"/>
                </a:solidFill>
                <a:ea typeface="Calibri" panose="020F0502020204030204" pitchFamily="34" charset="0"/>
                <a:cs typeface="Times New Roman" panose="02020603050405020304" pitchFamily="18" charset="0"/>
              </a:rPr>
              <a:t>: according to which scientists are rewarded for acting in ways that outwardly appear to be selfless; and</a:t>
            </a:r>
          </a:p>
          <a:p>
            <a:pPr marL="342900" indent="-342900">
              <a:lnSpc>
                <a:spcPct val="110000"/>
              </a:lnSpc>
              <a:spcBef>
                <a:spcPts val="0"/>
              </a:spcBef>
              <a:spcAft>
                <a:spcPts val="800"/>
              </a:spcAft>
              <a:buClr>
                <a:schemeClr val="tx1"/>
              </a:buClr>
              <a:buSzPct val="100000"/>
              <a:buFont typeface="Symbol" pitchFamily="2" charset="2"/>
              <a:buChar char=""/>
              <a:tabLst>
                <a:tab pos="457200" algn="l"/>
              </a:tabLst>
            </a:pPr>
            <a:r>
              <a:rPr lang="en-GB" sz="1800" b="1" kern="100" dirty="0">
                <a:solidFill>
                  <a:schemeClr val="tx1"/>
                </a:solidFill>
                <a:ea typeface="Calibri" panose="020F0502020204030204" pitchFamily="34" charset="0"/>
                <a:cs typeface="Times New Roman" panose="02020603050405020304" pitchFamily="18" charset="0"/>
              </a:rPr>
              <a:t>Organised </a:t>
            </a:r>
            <a:r>
              <a:rPr lang="en-GB" sz="1800" b="1" kern="100" dirty="0" err="1">
                <a:solidFill>
                  <a:schemeClr val="tx1"/>
                </a:solidFill>
                <a:ea typeface="Calibri" panose="020F0502020204030204" pitchFamily="34" charset="0"/>
                <a:cs typeface="Times New Roman" panose="02020603050405020304" pitchFamily="18" charset="0"/>
              </a:rPr>
              <a:t>skepticism</a:t>
            </a:r>
            <a:r>
              <a:rPr lang="en-GB" sz="1800" kern="100" dirty="0">
                <a:solidFill>
                  <a:schemeClr val="tx1"/>
                </a:solidFill>
                <a:ea typeface="Calibri" panose="020F0502020204030204" pitchFamily="34" charset="0"/>
                <a:cs typeface="Times New Roman" panose="02020603050405020304" pitchFamily="18" charset="0"/>
              </a:rPr>
              <a:t>: all ideas must be tested and are subject to rigorous, structured community scrutiny</a:t>
            </a:r>
          </a:p>
          <a:p>
            <a:endParaRPr lang="en-US" dirty="0"/>
          </a:p>
        </p:txBody>
      </p:sp>
    </p:spTree>
    <p:extLst>
      <p:ext uri="{BB962C8B-B14F-4D97-AF65-F5344CB8AC3E}">
        <p14:creationId xmlns:p14="http://schemas.microsoft.com/office/powerpoint/2010/main" val="397706529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8" id="{DF2B7B8F-F3EC-AB47-B93D-43AF6C619670}" vid="{8547418D-1215-7E46-A7F8-F3F09E2167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2201</TotalTime>
  <Words>1847</Words>
  <Application>Microsoft Macintosh PowerPoint</Application>
  <PresentationFormat>Widescreen</PresentationFormat>
  <Paragraphs>163</Paragraphs>
  <Slides>20</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Arial</vt:lpstr>
      <vt:lpstr>Calibri</vt:lpstr>
      <vt:lpstr>Courier New</vt:lpstr>
      <vt:lpstr>Gill Sans MT</vt:lpstr>
      <vt:lpstr>GILL SANS SEMIBOLD</vt:lpstr>
      <vt:lpstr>GILL SANS SEMIBOLD</vt:lpstr>
      <vt:lpstr>Symbol</vt:lpstr>
      <vt:lpstr>Office Theme</vt:lpstr>
      <vt:lpstr>What works best? Models for the production and transmission of knowledge in higher education</vt:lpstr>
      <vt:lpstr>Policy borrowing and institutional isomorphism (with emphasis on learning and research)</vt:lpstr>
      <vt:lpstr>Propositions</vt:lpstr>
      <vt:lpstr>Four-part assemblage</vt:lpstr>
      <vt:lpstr>Civilisational convergences of institutions combining varying kinds of centralised shaping with local isomorphism   </vt:lpstr>
      <vt:lpstr>Elements of convergence and divergence</vt:lpstr>
      <vt:lpstr>WHO is borrowing, imitating and adapting?</vt:lpstr>
      <vt:lpstr>Universities and systems in most countries have been patterned by U.S. models</vt:lpstr>
      <vt:lpstr>WHAT is borrowed, imitated and adapted?</vt:lpstr>
      <vt:lpstr>Academic cultures in education, research, service partly decoupled from policy, funding, governance</vt:lpstr>
      <vt:lpstr>Worldwide impact and limits of U.S. university models</vt:lpstr>
      <vt:lpstr>But now it’s all changing . . .</vt:lpstr>
      <vt:lpstr>Continued global convergence, fragmented U.S.   hegemony, global diversity more obvious</vt:lpstr>
      <vt:lpstr>Continued global convergence, fragmented U.S.   hegemony, global diversity more obvious</vt:lpstr>
      <vt:lpstr>The global balance of power in science is shifting </vt:lpstr>
      <vt:lpstr>Will U.S. models in higher education remain primary?</vt:lpstr>
      <vt:lpstr>Post neoliberalism,  more assertive states </vt:lpstr>
      <vt:lpstr>U.S. norms are changing fast!</vt:lpstr>
      <vt:lpstr>The consensus on university-led innovation is gone – now two competing mega models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Simon Marginson</dc:creator>
  <cp:lastModifiedBy>Simon Marginson</cp:lastModifiedBy>
  <cp:revision>29</cp:revision>
  <cp:lastPrinted>2025-05-19T07:38:25Z</cp:lastPrinted>
  <dcterms:created xsi:type="dcterms:W3CDTF">2025-05-17T20:57:15Z</dcterms:created>
  <dcterms:modified xsi:type="dcterms:W3CDTF">2025-05-19T09:38:47Z</dcterms:modified>
</cp:coreProperties>
</file>