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85" r:id="rId3"/>
  </p:sldMasterIdLst>
  <p:notesMasterIdLst>
    <p:notesMasterId r:id="rId26"/>
  </p:notesMasterIdLst>
  <p:handoutMasterIdLst>
    <p:handoutMasterId r:id="rId27"/>
  </p:handoutMasterIdLst>
  <p:sldIdLst>
    <p:sldId id="500" r:id="rId4"/>
    <p:sldId id="334" r:id="rId5"/>
    <p:sldId id="513" r:id="rId6"/>
    <p:sldId id="459" r:id="rId7"/>
    <p:sldId id="258" r:id="rId8"/>
    <p:sldId id="462" r:id="rId9"/>
    <p:sldId id="350" r:id="rId10"/>
    <p:sldId id="499" r:id="rId11"/>
    <p:sldId id="523" r:id="rId12"/>
    <p:sldId id="512" r:id="rId13"/>
    <p:sldId id="522" r:id="rId14"/>
    <p:sldId id="521" r:id="rId15"/>
    <p:sldId id="516" r:id="rId16"/>
    <p:sldId id="501" r:id="rId17"/>
    <p:sldId id="517" r:id="rId18"/>
    <p:sldId id="515" r:id="rId19"/>
    <p:sldId id="525" r:id="rId20"/>
    <p:sldId id="524" r:id="rId21"/>
    <p:sldId id="461" r:id="rId22"/>
    <p:sldId id="507" r:id="rId23"/>
    <p:sldId id="520" r:id="rId24"/>
    <p:sldId id="341" r:id="rId25"/>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66C3295-763F-4521-B5A9-36BE67D30870}">
          <p14:sldIdLst>
            <p14:sldId id="500"/>
            <p14:sldId id="334"/>
            <p14:sldId id="513"/>
            <p14:sldId id="459"/>
            <p14:sldId id="258"/>
            <p14:sldId id="462"/>
            <p14:sldId id="350"/>
            <p14:sldId id="499"/>
            <p14:sldId id="523"/>
            <p14:sldId id="512"/>
            <p14:sldId id="522"/>
            <p14:sldId id="521"/>
            <p14:sldId id="516"/>
            <p14:sldId id="501"/>
            <p14:sldId id="517"/>
            <p14:sldId id="515"/>
            <p14:sldId id="525"/>
            <p14:sldId id="524"/>
            <p14:sldId id="461"/>
            <p14:sldId id="507"/>
            <p14:sldId id="520"/>
            <p14:sldId id="341"/>
          </p14:sldIdLst>
        </p14:section>
      </p14:sectionLst>
    </p:ext>
    <p:ext uri="{EFAFB233-063F-42B5-8137-9DF3F51BA10A}">
      <p15:sldGuideLst xmlns:p15="http://schemas.microsoft.com/office/powerpoint/2012/main">
        <p15:guide id="1" orient="horz" pos="374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8DAB92-E2E3-65DE-D75B-1838B4B8F8D9}" name="Thomas Estermann" initials="TE" userId="S::thomas.estermann@eua.eu::64cee79f-ca1c-412c-a15b-b70d679be477" providerId="AD"/>
  <p188:author id="{8DC476CC-CDBB-DC2B-6D4B-D466CC6DF4C8}" name="Carolina Varela" initials="CV" userId="S::carolina.varela@eua.eu::27c0a58b-a00e-4996-8452-cc65f683ea2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nora Pruvot" initials="EP" lastIdx="1" clrIdx="0">
    <p:extLst>
      <p:ext uri="{19B8F6BF-5375-455C-9EA6-DF929625EA0E}">
        <p15:presenceInfo xmlns:p15="http://schemas.microsoft.com/office/powerpoint/2012/main" userId="Enora Pruv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AFF"/>
    <a:srgbClr val="005193"/>
    <a:srgbClr val="9C1B61"/>
    <a:srgbClr val="990066"/>
    <a:srgbClr val="2152B4"/>
    <a:srgbClr val="FF5050"/>
    <a:srgbClr val="F05B01"/>
    <a:srgbClr val="FE8D48"/>
    <a:srgbClr val="FFCC66"/>
    <a:srgbClr val="5CB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458" autoAdjust="0"/>
  </p:normalViewPr>
  <p:slideViewPr>
    <p:cSldViewPr snapToGrid="0" snapToObjects="1">
      <p:cViewPr varScale="1">
        <p:scale>
          <a:sx n="57" d="100"/>
          <a:sy n="57" d="100"/>
        </p:scale>
        <p:origin x="1016" y="44"/>
      </p:cViewPr>
      <p:guideLst>
        <p:guide orient="horz" pos="3748"/>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microsoft.com/office/2018/10/relationships/authors" Targe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o Popkhadze" userId="c3dd920b-a0a5-4689-8d4c-f7271bcc60be" providerId="ADAL" clId="{4F0640C7-FED3-464C-AEA2-5A8AE21CECE1}"/>
    <pc:docChg chg="modSld">
      <pc:chgData name="Nino Popkhadze" userId="c3dd920b-a0a5-4689-8d4c-f7271bcc60be" providerId="ADAL" clId="{4F0640C7-FED3-464C-AEA2-5A8AE21CECE1}" dt="2025-05-13T14:13:18.548" v="24" actId="1076"/>
      <pc:docMkLst>
        <pc:docMk/>
      </pc:docMkLst>
      <pc:sldChg chg="modSp mod">
        <pc:chgData name="Nino Popkhadze" userId="c3dd920b-a0a5-4689-8d4c-f7271bcc60be" providerId="ADAL" clId="{4F0640C7-FED3-464C-AEA2-5A8AE21CECE1}" dt="2025-05-13T14:13:18.548" v="24" actId="1076"/>
        <pc:sldMkLst>
          <pc:docMk/>
          <pc:sldMk cId="927341238" sldId="524"/>
        </pc:sldMkLst>
        <pc:spChg chg="mod">
          <ac:chgData name="Nino Popkhadze" userId="c3dd920b-a0a5-4689-8d4c-f7271bcc60be" providerId="ADAL" clId="{4F0640C7-FED3-464C-AEA2-5A8AE21CECE1}" dt="2025-05-13T14:13:18.548" v="24" actId="1076"/>
          <ac:spMkLst>
            <pc:docMk/>
            <pc:sldMk cId="927341238" sldId="524"/>
            <ac:spMk id="4" creationId="{2D57602C-757B-38B2-875D-83873F212BC4}"/>
          </ac:spMkLst>
        </pc:spChg>
        <pc:picChg chg="mod">
          <ac:chgData name="Nino Popkhadze" userId="c3dd920b-a0a5-4689-8d4c-f7271bcc60be" providerId="ADAL" clId="{4F0640C7-FED3-464C-AEA2-5A8AE21CECE1}" dt="2025-05-13T14:13:08.683" v="21" actId="1076"/>
          <ac:picMkLst>
            <pc:docMk/>
            <pc:sldMk cId="927341238" sldId="524"/>
            <ac:picMk id="12" creationId="{F225841C-550C-CC2F-D85B-FF5381745DCC}"/>
          </ac:picMkLst>
        </pc:picChg>
        <pc:picChg chg="mod">
          <ac:chgData name="Nino Popkhadze" userId="c3dd920b-a0a5-4689-8d4c-f7271bcc60be" providerId="ADAL" clId="{4F0640C7-FED3-464C-AEA2-5A8AE21CECE1}" dt="2025-05-13T14:13:11.549" v="22" actId="1076"/>
          <ac:picMkLst>
            <pc:docMk/>
            <pc:sldMk cId="927341238" sldId="524"/>
            <ac:picMk id="13" creationId="{DBA0FCA6-791B-F257-EBCB-54FD57D3545F}"/>
          </ac:picMkLst>
        </pc:picChg>
        <pc:picChg chg="mod">
          <ac:chgData name="Nino Popkhadze" userId="c3dd920b-a0a5-4689-8d4c-f7271bcc60be" providerId="ADAL" clId="{4F0640C7-FED3-464C-AEA2-5A8AE21CECE1}" dt="2025-05-13T14:13:13.409" v="23" actId="1076"/>
          <ac:picMkLst>
            <pc:docMk/>
            <pc:sldMk cId="927341238" sldId="524"/>
            <ac:picMk id="14" creationId="{9A68CC79-947D-B7AB-735D-44A850683666}"/>
          </ac:picMkLst>
        </pc:picChg>
      </pc:sldChg>
      <pc:sldChg chg="modSp mod">
        <pc:chgData name="Nino Popkhadze" userId="c3dd920b-a0a5-4689-8d4c-f7271bcc60be" providerId="ADAL" clId="{4F0640C7-FED3-464C-AEA2-5A8AE21CECE1}" dt="2025-05-13T14:06:21.989" v="18" actId="1076"/>
        <pc:sldMkLst>
          <pc:docMk/>
          <pc:sldMk cId="3896157504" sldId="525"/>
        </pc:sldMkLst>
        <pc:picChg chg="mod">
          <ac:chgData name="Nino Popkhadze" userId="c3dd920b-a0a5-4689-8d4c-f7271bcc60be" providerId="ADAL" clId="{4F0640C7-FED3-464C-AEA2-5A8AE21CECE1}" dt="2025-05-13T14:05:54.244" v="10" actId="1076"/>
          <ac:picMkLst>
            <pc:docMk/>
            <pc:sldMk cId="3896157504" sldId="525"/>
            <ac:picMk id="3" creationId="{A2F4F24C-2B68-6F5B-1807-8384F25A111E}"/>
          </ac:picMkLst>
        </pc:picChg>
        <pc:picChg chg="mod">
          <ac:chgData name="Nino Popkhadze" userId="c3dd920b-a0a5-4689-8d4c-f7271bcc60be" providerId="ADAL" clId="{4F0640C7-FED3-464C-AEA2-5A8AE21CECE1}" dt="2025-05-13T14:06:19.325" v="17" actId="1076"/>
          <ac:picMkLst>
            <pc:docMk/>
            <pc:sldMk cId="3896157504" sldId="525"/>
            <ac:picMk id="10" creationId="{D2354497-1A32-FCF0-858E-BB976ABBB268}"/>
          </ac:picMkLst>
        </pc:picChg>
        <pc:picChg chg="mod">
          <ac:chgData name="Nino Popkhadze" userId="c3dd920b-a0a5-4689-8d4c-f7271bcc60be" providerId="ADAL" clId="{4F0640C7-FED3-464C-AEA2-5A8AE21CECE1}" dt="2025-05-13T14:05:59.822" v="13" actId="1076"/>
          <ac:picMkLst>
            <pc:docMk/>
            <pc:sldMk cId="3896157504" sldId="525"/>
            <ac:picMk id="14" creationId="{8B265448-24E3-1401-BA51-46D40EBB183D}"/>
          </ac:picMkLst>
        </pc:picChg>
        <pc:picChg chg="mod">
          <ac:chgData name="Nino Popkhadze" userId="c3dd920b-a0a5-4689-8d4c-f7271bcc60be" providerId="ADAL" clId="{4F0640C7-FED3-464C-AEA2-5A8AE21CECE1}" dt="2025-05-13T14:06:21.989" v="18" actId="1076"/>
          <ac:picMkLst>
            <pc:docMk/>
            <pc:sldMk cId="3896157504" sldId="525"/>
            <ac:picMk id="18" creationId="{82DFDDDB-F55E-3339-FD7C-7900D71C719E}"/>
          </ac:picMkLst>
        </pc:picChg>
        <pc:picChg chg="mod">
          <ac:chgData name="Nino Popkhadze" userId="c3dd920b-a0a5-4689-8d4c-f7271bcc60be" providerId="ADAL" clId="{4F0640C7-FED3-464C-AEA2-5A8AE21CECE1}" dt="2025-05-13T14:05:57.600" v="12" actId="1076"/>
          <ac:picMkLst>
            <pc:docMk/>
            <pc:sldMk cId="3896157504" sldId="525"/>
            <ac:picMk id="20" creationId="{A8A1EA25-AB6F-2417-9619-15E8C168352F}"/>
          </ac:picMkLst>
        </pc:picChg>
        <pc:picChg chg="mod">
          <ac:chgData name="Nino Popkhadze" userId="c3dd920b-a0a5-4689-8d4c-f7271bcc60be" providerId="ADAL" clId="{4F0640C7-FED3-464C-AEA2-5A8AE21CECE1}" dt="2025-05-13T14:06:16.779" v="16" actId="1076"/>
          <ac:picMkLst>
            <pc:docMk/>
            <pc:sldMk cId="3896157504" sldId="525"/>
            <ac:picMk id="23" creationId="{226C00EF-A3A9-9D1F-1973-E2AB4E205A75}"/>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6" Type="http://schemas.openxmlformats.org/officeDocument/2006/relationships/image" Target="../media/image36.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svg"/><Relationship Id="rId16" Type="http://schemas.openxmlformats.org/officeDocument/2006/relationships/image" Target="../media/image36.svg"/><Relationship Id="rId1" Type="http://schemas.openxmlformats.org/officeDocument/2006/relationships/image" Target="../media/image21.png"/><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307637-2830-455D-8EFA-3832827BA93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D62638E-4613-491D-8B4C-B1E3CAF448E0}">
      <dgm:prSet/>
      <dgm:spPr/>
      <dgm:t>
        <a:bodyPr/>
        <a:lstStyle/>
        <a:p>
          <a:pPr>
            <a:lnSpc>
              <a:spcPct val="100000"/>
            </a:lnSpc>
          </a:pPr>
          <a:r>
            <a:rPr lang="en-GB" b="1" dirty="0"/>
            <a:t>Culture</a:t>
          </a:r>
          <a:endParaRPr lang="en-US" b="1" dirty="0"/>
        </a:p>
      </dgm:t>
    </dgm:pt>
    <dgm:pt modelId="{F9B85B02-F1C8-4967-897C-35DFDF9700B3}" type="parTrans" cxnId="{015590F8-8987-4849-A2C1-3D8D0260F156}">
      <dgm:prSet/>
      <dgm:spPr/>
      <dgm:t>
        <a:bodyPr/>
        <a:lstStyle/>
        <a:p>
          <a:endParaRPr lang="en-US"/>
        </a:p>
      </dgm:t>
    </dgm:pt>
    <dgm:pt modelId="{B1DDBC25-3DF7-4975-98F0-9ACC8ADAEE64}" type="sibTrans" cxnId="{015590F8-8987-4849-A2C1-3D8D0260F156}">
      <dgm:prSet/>
      <dgm:spPr/>
      <dgm:t>
        <a:bodyPr/>
        <a:lstStyle/>
        <a:p>
          <a:pPr>
            <a:lnSpc>
              <a:spcPct val="100000"/>
            </a:lnSpc>
          </a:pPr>
          <a:endParaRPr lang="en-US"/>
        </a:p>
      </dgm:t>
    </dgm:pt>
    <dgm:pt modelId="{FD33835F-4A7C-46AC-A77E-673D95E61732}">
      <dgm:prSet/>
      <dgm:spPr/>
      <dgm:t>
        <a:bodyPr/>
        <a:lstStyle/>
        <a:p>
          <a:pPr>
            <a:lnSpc>
              <a:spcPct val="100000"/>
            </a:lnSpc>
          </a:pPr>
          <a:r>
            <a:rPr lang="en-GB" b="1" dirty="0"/>
            <a:t>National politics</a:t>
          </a:r>
          <a:endParaRPr lang="en-US" b="1" dirty="0"/>
        </a:p>
      </dgm:t>
    </dgm:pt>
    <dgm:pt modelId="{F626D0ED-9380-479A-82D4-CBCA023CDD4D}" type="parTrans" cxnId="{1B6B7007-6463-43D3-B55E-821C769CFF42}">
      <dgm:prSet/>
      <dgm:spPr/>
      <dgm:t>
        <a:bodyPr/>
        <a:lstStyle/>
        <a:p>
          <a:endParaRPr lang="en-US"/>
        </a:p>
      </dgm:t>
    </dgm:pt>
    <dgm:pt modelId="{39030498-410F-4AE1-9F4B-27DE68DD42AB}" type="sibTrans" cxnId="{1B6B7007-6463-43D3-B55E-821C769CFF42}">
      <dgm:prSet/>
      <dgm:spPr/>
      <dgm:t>
        <a:bodyPr/>
        <a:lstStyle/>
        <a:p>
          <a:pPr>
            <a:lnSpc>
              <a:spcPct val="100000"/>
            </a:lnSpc>
          </a:pPr>
          <a:endParaRPr lang="en-US"/>
        </a:p>
      </dgm:t>
    </dgm:pt>
    <dgm:pt modelId="{F7C8338A-02CE-4FE3-A605-17EC7A13057E}">
      <dgm:prSet/>
      <dgm:spPr/>
      <dgm:t>
        <a:bodyPr/>
        <a:lstStyle/>
        <a:p>
          <a:pPr>
            <a:lnSpc>
              <a:spcPct val="100000"/>
            </a:lnSpc>
          </a:pPr>
          <a:r>
            <a:rPr lang="en-GB" b="1" dirty="0"/>
            <a:t>European policies</a:t>
          </a:r>
          <a:endParaRPr lang="en-US" b="1" dirty="0"/>
        </a:p>
      </dgm:t>
    </dgm:pt>
    <dgm:pt modelId="{671CE5D5-0960-4DA0-A989-1B04769FC137}" type="parTrans" cxnId="{E294EFB3-3F8B-4024-8AB2-6AF5B17FD793}">
      <dgm:prSet/>
      <dgm:spPr/>
      <dgm:t>
        <a:bodyPr/>
        <a:lstStyle/>
        <a:p>
          <a:endParaRPr lang="en-US"/>
        </a:p>
      </dgm:t>
    </dgm:pt>
    <dgm:pt modelId="{5027A329-716A-4E98-A26E-507BBFDD5156}" type="sibTrans" cxnId="{E294EFB3-3F8B-4024-8AB2-6AF5B17FD793}">
      <dgm:prSet/>
      <dgm:spPr/>
      <dgm:t>
        <a:bodyPr/>
        <a:lstStyle/>
        <a:p>
          <a:pPr>
            <a:lnSpc>
              <a:spcPct val="100000"/>
            </a:lnSpc>
          </a:pPr>
          <a:endParaRPr lang="en-US"/>
        </a:p>
      </dgm:t>
    </dgm:pt>
    <dgm:pt modelId="{7A66A4A4-D89F-4D46-8D4D-DAEF95C3E9D4}">
      <dgm:prSet/>
      <dgm:spPr/>
      <dgm:t>
        <a:bodyPr/>
        <a:lstStyle/>
        <a:p>
          <a:pPr>
            <a:lnSpc>
              <a:spcPct val="100000"/>
            </a:lnSpc>
          </a:pPr>
          <a:r>
            <a:rPr lang="en-GB" b="1" dirty="0"/>
            <a:t>Economic development</a:t>
          </a:r>
          <a:endParaRPr lang="en-US" b="1" dirty="0"/>
        </a:p>
      </dgm:t>
    </dgm:pt>
    <dgm:pt modelId="{BDF4BA6A-E5B8-4D33-83A2-C57443092B96}" type="parTrans" cxnId="{237B4DD2-4029-440B-99DB-22A1E7A4D485}">
      <dgm:prSet/>
      <dgm:spPr/>
      <dgm:t>
        <a:bodyPr/>
        <a:lstStyle/>
        <a:p>
          <a:endParaRPr lang="en-US"/>
        </a:p>
      </dgm:t>
    </dgm:pt>
    <dgm:pt modelId="{5FA34FB9-6C47-4BBE-9B65-9B4387234C6A}" type="sibTrans" cxnId="{237B4DD2-4029-440B-99DB-22A1E7A4D485}">
      <dgm:prSet/>
      <dgm:spPr/>
      <dgm:t>
        <a:bodyPr/>
        <a:lstStyle/>
        <a:p>
          <a:pPr>
            <a:lnSpc>
              <a:spcPct val="100000"/>
            </a:lnSpc>
          </a:pPr>
          <a:endParaRPr lang="en-US"/>
        </a:p>
      </dgm:t>
    </dgm:pt>
    <dgm:pt modelId="{161B3E98-3920-4A72-9EE9-5E418D68748F}">
      <dgm:prSet/>
      <dgm:spPr/>
      <dgm:t>
        <a:bodyPr/>
        <a:lstStyle/>
        <a:p>
          <a:pPr>
            <a:lnSpc>
              <a:spcPct val="100000"/>
            </a:lnSpc>
          </a:pPr>
          <a:r>
            <a:rPr lang="en-GB" b="1" dirty="0"/>
            <a:t>International trends</a:t>
          </a:r>
          <a:endParaRPr lang="en-US" b="1" dirty="0"/>
        </a:p>
      </dgm:t>
    </dgm:pt>
    <dgm:pt modelId="{E08BD718-AD93-4BD1-9F44-B9B5409D052A}" type="parTrans" cxnId="{FD013BB0-C03C-4626-97DD-9B6B481C6E16}">
      <dgm:prSet/>
      <dgm:spPr/>
      <dgm:t>
        <a:bodyPr/>
        <a:lstStyle/>
        <a:p>
          <a:endParaRPr lang="en-US"/>
        </a:p>
      </dgm:t>
    </dgm:pt>
    <dgm:pt modelId="{A1406EAB-8E47-4A41-A90E-6CD41260BB3E}" type="sibTrans" cxnId="{FD013BB0-C03C-4626-97DD-9B6B481C6E16}">
      <dgm:prSet/>
      <dgm:spPr/>
      <dgm:t>
        <a:bodyPr/>
        <a:lstStyle/>
        <a:p>
          <a:pPr>
            <a:lnSpc>
              <a:spcPct val="100000"/>
            </a:lnSpc>
          </a:pPr>
          <a:endParaRPr lang="en-US"/>
        </a:p>
      </dgm:t>
    </dgm:pt>
    <dgm:pt modelId="{1A09BDA3-162E-4AD7-A6D0-66ED05EE87FB}">
      <dgm:prSet/>
      <dgm:spPr/>
      <dgm:t>
        <a:bodyPr/>
        <a:lstStyle/>
        <a:p>
          <a:pPr>
            <a:lnSpc>
              <a:spcPct val="100000"/>
            </a:lnSpc>
          </a:pPr>
          <a:r>
            <a:rPr lang="en-GB" b="1" dirty="0"/>
            <a:t>Peer learning</a:t>
          </a:r>
          <a:endParaRPr lang="en-US" b="1" dirty="0"/>
        </a:p>
      </dgm:t>
    </dgm:pt>
    <dgm:pt modelId="{70A8E92F-7A22-4E0C-ADA5-5F57BCEF7AFE}" type="parTrans" cxnId="{389D7943-5C69-4DA8-80A0-8B2949CE9060}">
      <dgm:prSet/>
      <dgm:spPr/>
      <dgm:t>
        <a:bodyPr/>
        <a:lstStyle/>
        <a:p>
          <a:endParaRPr lang="en-US"/>
        </a:p>
      </dgm:t>
    </dgm:pt>
    <dgm:pt modelId="{0AF1EA6A-75B7-4800-AD54-4FCF2037F9D1}" type="sibTrans" cxnId="{389D7943-5C69-4DA8-80A0-8B2949CE9060}">
      <dgm:prSet/>
      <dgm:spPr/>
      <dgm:t>
        <a:bodyPr/>
        <a:lstStyle/>
        <a:p>
          <a:pPr>
            <a:lnSpc>
              <a:spcPct val="100000"/>
            </a:lnSpc>
          </a:pPr>
          <a:endParaRPr lang="en-US"/>
        </a:p>
      </dgm:t>
    </dgm:pt>
    <dgm:pt modelId="{9E22440E-73A9-41C6-A6FF-E6433D6A5265}">
      <dgm:prSet/>
      <dgm:spPr/>
      <dgm:t>
        <a:bodyPr/>
        <a:lstStyle/>
        <a:p>
          <a:pPr>
            <a:lnSpc>
              <a:spcPct val="100000"/>
            </a:lnSpc>
          </a:pPr>
          <a:r>
            <a:rPr lang="en-GB" b="1" dirty="0"/>
            <a:t>Higher education research</a:t>
          </a:r>
          <a:endParaRPr lang="en-US" b="1" dirty="0"/>
        </a:p>
      </dgm:t>
    </dgm:pt>
    <dgm:pt modelId="{5B755538-B9F3-40AC-A7B5-DB4A9228441F}" type="parTrans" cxnId="{862C9D54-45E9-4DBA-BBDC-343061E09260}">
      <dgm:prSet/>
      <dgm:spPr/>
      <dgm:t>
        <a:bodyPr/>
        <a:lstStyle/>
        <a:p>
          <a:endParaRPr lang="en-US"/>
        </a:p>
      </dgm:t>
    </dgm:pt>
    <dgm:pt modelId="{FA0F18B2-B847-4B9D-9AD2-066527B6E58E}" type="sibTrans" cxnId="{862C9D54-45E9-4DBA-BBDC-343061E09260}">
      <dgm:prSet/>
      <dgm:spPr/>
      <dgm:t>
        <a:bodyPr/>
        <a:lstStyle/>
        <a:p>
          <a:pPr>
            <a:lnSpc>
              <a:spcPct val="100000"/>
            </a:lnSpc>
          </a:pPr>
          <a:endParaRPr lang="en-US"/>
        </a:p>
      </dgm:t>
    </dgm:pt>
    <dgm:pt modelId="{4CAD8A4F-372C-4D27-9205-3EE3A001FF25}">
      <dgm:prSet/>
      <dgm:spPr/>
      <dgm:t>
        <a:bodyPr/>
        <a:lstStyle/>
        <a:p>
          <a:pPr>
            <a:lnSpc>
              <a:spcPct val="100000"/>
            </a:lnSpc>
          </a:pPr>
          <a:r>
            <a:rPr lang="en-GB" b="1" dirty="0"/>
            <a:t>Stakeholder organisations</a:t>
          </a:r>
          <a:endParaRPr lang="en-US" b="1" dirty="0"/>
        </a:p>
      </dgm:t>
    </dgm:pt>
    <dgm:pt modelId="{55BD1DC0-FBDF-4AD0-A116-E45269C9B2E1}" type="parTrans" cxnId="{0FDD246F-B9D7-4545-A6BB-6B0DFFFC3011}">
      <dgm:prSet/>
      <dgm:spPr/>
      <dgm:t>
        <a:bodyPr/>
        <a:lstStyle/>
        <a:p>
          <a:endParaRPr lang="en-US"/>
        </a:p>
      </dgm:t>
    </dgm:pt>
    <dgm:pt modelId="{48AA9840-4103-47AC-9A71-27D6EF141824}" type="sibTrans" cxnId="{0FDD246F-B9D7-4545-A6BB-6B0DFFFC3011}">
      <dgm:prSet/>
      <dgm:spPr/>
      <dgm:t>
        <a:bodyPr/>
        <a:lstStyle/>
        <a:p>
          <a:endParaRPr lang="en-US"/>
        </a:p>
      </dgm:t>
    </dgm:pt>
    <dgm:pt modelId="{B3B2633B-1E22-4ED5-BE54-7D9441903E7C}" type="pres">
      <dgm:prSet presAssocID="{73307637-2830-455D-8EFA-3832827BA935}" presName="root" presStyleCnt="0">
        <dgm:presLayoutVars>
          <dgm:dir/>
          <dgm:resizeHandles val="exact"/>
        </dgm:presLayoutVars>
      </dgm:prSet>
      <dgm:spPr/>
    </dgm:pt>
    <dgm:pt modelId="{BABA24D4-8F21-4F05-A90B-45DAA39031C4}" type="pres">
      <dgm:prSet presAssocID="{73307637-2830-455D-8EFA-3832827BA935}" presName="container" presStyleCnt="0">
        <dgm:presLayoutVars>
          <dgm:dir/>
          <dgm:resizeHandles val="exact"/>
        </dgm:presLayoutVars>
      </dgm:prSet>
      <dgm:spPr/>
    </dgm:pt>
    <dgm:pt modelId="{15A6D163-9305-4737-85AB-364C86C2A61C}" type="pres">
      <dgm:prSet presAssocID="{7D62638E-4613-491D-8B4C-B1E3CAF448E0}" presName="compNode" presStyleCnt="0"/>
      <dgm:spPr/>
    </dgm:pt>
    <dgm:pt modelId="{F080BC35-F89E-4D5A-9ED6-8CE37293C920}" type="pres">
      <dgm:prSet presAssocID="{7D62638E-4613-491D-8B4C-B1E3CAF448E0}" presName="iconBgRect" presStyleLbl="bgShp" presStyleIdx="0" presStyleCnt="8"/>
      <dgm:spPr/>
    </dgm:pt>
    <dgm:pt modelId="{D67C9F7D-2150-4131-81FB-79DDCF8B10D6}" type="pres">
      <dgm:prSet presAssocID="{7D62638E-4613-491D-8B4C-B1E3CAF448E0}"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rama"/>
        </a:ext>
      </dgm:extLst>
    </dgm:pt>
    <dgm:pt modelId="{F539E8CF-FBEA-45EC-BF79-31EEB8F36CAB}" type="pres">
      <dgm:prSet presAssocID="{7D62638E-4613-491D-8B4C-B1E3CAF448E0}" presName="spaceRect" presStyleCnt="0"/>
      <dgm:spPr/>
    </dgm:pt>
    <dgm:pt modelId="{78B21E79-64EA-47F7-9845-CD91D39153F1}" type="pres">
      <dgm:prSet presAssocID="{7D62638E-4613-491D-8B4C-B1E3CAF448E0}" presName="textRect" presStyleLbl="revTx" presStyleIdx="0" presStyleCnt="8">
        <dgm:presLayoutVars>
          <dgm:chMax val="1"/>
          <dgm:chPref val="1"/>
        </dgm:presLayoutVars>
      </dgm:prSet>
      <dgm:spPr/>
    </dgm:pt>
    <dgm:pt modelId="{7B0AC896-CDD7-4D8F-BE93-5634CF6C42D6}" type="pres">
      <dgm:prSet presAssocID="{B1DDBC25-3DF7-4975-98F0-9ACC8ADAEE64}" presName="sibTrans" presStyleLbl="sibTrans2D1" presStyleIdx="0" presStyleCnt="0"/>
      <dgm:spPr/>
    </dgm:pt>
    <dgm:pt modelId="{3E65D288-CD43-4BB9-AB9F-A2DC750D9E8B}" type="pres">
      <dgm:prSet presAssocID="{FD33835F-4A7C-46AC-A77E-673D95E61732}" presName="compNode" presStyleCnt="0"/>
      <dgm:spPr/>
    </dgm:pt>
    <dgm:pt modelId="{EFD57C21-A225-4A18-9B86-6FE373D576C7}" type="pres">
      <dgm:prSet presAssocID="{FD33835F-4A7C-46AC-A77E-673D95E61732}" presName="iconBgRect" presStyleLbl="bgShp" presStyleIdx="1" presStyleCnt="8"/>
      <dgm:spPr/>
    </dgm:pt>
    <dgm:pt modelId="{74F88189-331C-4350-AA68-8B802432038D}" type="pres">
      <dgm:prSet presAssocID="{FD33835F-4A7C-46AC-A77E-673D95E61732}"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20CA9D81-1EC4-40E6-A194-07BC356031FD}" type="pres">
      <dgm:prSet presAssocID="{FD33835F-4A7C-46AC-A77E-673D95E61732}" presName="spaceRect" presStyleCnt="0"/>
      <dgm:spPr/>
    </dgm:pt>
    <dgm:pt modelId="{B22FA371-19DF-4E86-9BA9-8F654A37A02F}" type="pres">
      <dgm:prSet presAssocID="{FD33835F-4A7C-46AC-A77E-673D95E61732}" presName="textRect" presStyleLbl="revTx" presStyleIdx="1" presStyleCnt="8">
        <dgm:presLayoutVars>
          <dgm:chMax val="1"/>
          <dgm:chPref val="1"/>
        </dgm:presLayoutVars>
      </dgm:prSet>
      <dgm:spPr/>
    </dgm:pt>
    <dgm:pt modelId="{8DFB024D-9935-464D-B6C9-936F45E0851C}" type="pres">
      <dgm:prSet presAssocID="{39030498-410F-4AE1-9F4B-27DE68DD42AB}" presName="sibTrans" presStyleLbl="sibTrans2D1" presStyleIdx="0" presStyleCnt="0"/>
      <dgm:spPr/>
    </dgm:pt>
    <dgm:pt modelId="{D4FECE9E-7654-4C5A-86AC-1C4572CC8B55}" type="pres">
      <dgm:prSet presAssocID="{F7C8338A-02CE-4FE3-A605-17EC7A13057E}" presName="compNode" presStyleCnt="0"/>
      <dgm:spPr/>
    </dgm:pt>
    <dgm:pt modelId="{2DA10758-04A6-4E50-98A8-BFF9EF6A1692}" type="pres">
      <dgm:prSet presAssocID="{F7C8338A-02CE-4FE3-A605-17EC7A13057E}" presName="iconBgRect" presStyleLbl="bgShp" presStyleIdx="2" presStyleCnt="8"/>
      <dgm:spPr/>
    </dgm:pt>
    <dgm:pt modelId="{BA7C7BED-BC2D-4976-B8DD-2A40D8064119}" type="pres">
      <dgm:prSet presAssocID="{F7C8338A-02CE-4FE3-A605-17EC7A13057E}"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Europe-Africa"/>
        </a:ext>
      </dgm:extLst>
    </dgm:pt>
    <dgm:pt modelId="{CBE1F04D-0BCC-47F9-85F5-0AF2A1A22EB5}" type="pres">
      <dgm:prSet presAssocID="{F7C8338A-02CE-4FE3-A605-17EC7A13057E}" presName="spaceRect" presStyleCnt="0"/>
      <dgm:spPr/>
    </dgm:pt>
    <dgm:pt modelId="{2675E5DD-DB30-486C-8937-9A61F3572B62}" type="pres">
      <dgm:prSet presAssocID="{F7C8338A-02CE-4FE3-A605-17EC7A13057E}" presName="textRect" presStyleLbl="revTx" presStyleIdx="2" presStyleCnt="8">
        <dgm:presLayoutVars>
          <dgm:chMax val="1"/>
          <dgm:chPref val="1"/>
        </dgm:presLayoutVars>
      </dgm:prSet>
      <dgm:spPr/>
    </dgm:pt>
    <dgm:pt modelId="{D5DE292F-2EBB-42D5-8111-79B5D942B4D7}" type="pres">
      <dgm:prSet presAssocID="{5027A329-716A-4E98-A26E-507BBFDD5156}" presName="sibTrans" presStyleLbl="sibTrans2D1" presStyleIdx="0" presStyleCnt="0"/>
      <dgm:spPr/>
    </dgm:pt>
    <dgm:pt modelId="{2CC687A4-B655-4EFA-8E85-73DCED9D6E0A}" type="pres">
      <dgm:prSet presAssocID="{7A66A4A4-D89F-4D46-8D4D-DAEF95C3E9D4}" presName="compNode" presStyleCnt="0"/>
      <dgm:spPr/>
    </dgm:pt>
    <dgm:pt modelId="{EE48B722-2023-4347-9EDA-286695913A61}" type="pres">
      <dgm:prSet presAssocID="{7A66A4A4-D89F-4D46-8D4D-DAEF95C3E9D4}" presName="iconBgRect" presStyleLbl="bgShp" presStyleIdx="3" presStyleCnt="8"/>
      <dgm:spPr/>
    </dgm:pt>
    <dgm:pt modelId="{E849C6B0-B322-4717-A759-85F75349E7BC}" type="pres">
      <dgm:prSet presAssocID="{7A66A4A4-D89F-4D46-8D4D-DAEF95C3E9D4}"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22BF44F7-A764-4F7E-9E7D-148D82E3F327}" type="pres">
      <dgm:prSet presAssocID="{7A66A4A4-D89F-4D46-8D4D-DAEF95C3E9D4}" presName="spaceRect" presStyleCnt="0"/>
      <dgm:spPr/>
    </dgm:pt>
    <dgm:pt modelId="{9AA0C85A-F534-4DA1-AA63-42BDC1112817}" type="pres">
      <dgm:prSet presAssocID="{7A66A4A4-D89F-4D46-8D4D-DAEF95C3E9D4}" presName="textRect" presStyleLbl="revTx" presStyleIdx="3" presStyleCnt="8">
        <dgm:presLayoutVars>
          <dgm:chMax val="1"/>
          <dgm:chPref val="1"/>
        </dgm:presLayoutVars>
      </dgm:prSet>
      <dgm:spPr/>
    </dgm:pt>
    <dgm:pt modelId="{F046AE3A-3E45-491C-B0A6-72B5A5ECFBAC}" type="pres">
      <dgm:prSet presAssocID="{5FA34FB9-6C47-4BBE-9B65-9B4387234C6A}" presName="sibTrans" presStyleLbl="sibTrans2D1" presStyleIdx="0" presStyleCnt="0"/>
      <dgm:spPr/>
    </dgm:pt>
    <dgm:pt modelId="{2C3B0121-1761-4F6B-BCD9-7D2FA8CC0E30}" type="pres">
      <dgm:prSet presAssocID="{161B3E98-3920-4A72-9EE9-5E418D68748F}" presName="compNode" presStyleCnt="0"/>
      <dgm:spPr/>
    </dgm:pt>
    <dgm:pt modelId="{838D5C87-38A2-413E-A79D-1CEC284482B4}" type="pres">
      <dgm:prSet presAssocID="{161B3E98-3920-4A72-9EE9-5E418D68748F}" presName="iconBgRect" presStyleLbl="bgShp" presStyleIdx="4" presStyleCnt="8"/>
      <dgm:spPr/>
    </dgm:pt>
    <dgm:pt modelId="{D5D729C8-CE8A-4311-8659-D4AB3AC46C08}" type="pres">
      <dgm:prSet presAssocID="{161B3E98-3920-4A72-9EE9-5E418D68748F}"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arth Globe Americas"/>
        </a:ext>
      </dgm:extLst>
    </dgm:pt>
    <dgm:pt modelId="{5C8506CA-2636-4771-85C2-AB05C55DC894}" type="pres">
      <dgm:prSet presAssocID="{161B3E98-3920-4A72-9EE9-5E418D68748F}" presName="spaceRect" presStyleCnt="0"/>
      <dgm:spPr/>
    </dgm:pt>
    <dgm:pt modelId="{3060A085-341C-4005-B86E-241F0A9356E4}" type="pres">
      <dgm:prSet presAssocID="{161B3E98-3920-4A72-9EE9-5E418D68748F}" presName="textRect" presStyleLbl="revTx" presStyleIdx="4" presStyleCnt="8">
        <dgm:presLayoutVars>
          <dgm:chMax val="1"/>
          <dgm:chPref val="1"/>
        </dgm:presLayoutVars>
      </dgm:prSet>
      <dgm:spPr/>
    </dgm:pt>
    <dgm:pt modelId="{8583D703-5747-4FBD-BAC6-3DFC9AF80855}" type="pres">
      <dgm:prSet presAssocID="{A1406EAB-8E47-4A41-A90E-6CD41260BB3E}" presName="sibTrans" presStyleLbl="sibTrans2D1" presStyleIdx="0" presStyleCnt="0"/>
      <dgm:spPr/>
    </dgm:pt>
    <dgm:pt modelId="{309872C7-3B56-4961-BC25-A3A1C112C1E2}" type="pres">
      <dgm:prSet presAssocID="{1A09BDA3-162E-4AD7-A6D0-66ED05EE87FB}" presName="compNode" presStyleCnt="0"/>
      <dgm:spPr/>
    </dgm:pt>
    <dgm:pt modelId="{0BF46E08-6A5C-47D0-99A2-21EF0D9862F8}" type="pres">
      <dgm:prSet presAssocID="{1A09BDA3-162E-4AD7-A6D0-66ED05EE87FB}" presName="iconBgRect" presStyleLbl="bgShp" presStyleIdx="5" presStyleCnt="8"/>
      <dgm:spPr/>
    </dgm:pt>
    <dgm:pt modelId="{FA4B14E8-567C-4ABD-B6EC-4DC1C61C7223}" type="pres">
      <dgm:prSet presAssocID="{1A09BDA3-162E-4AD7-A6D0-66ED05EE87FB}"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96F5EADF-E701-4167-B6C4-C106CA69A5B3}" type="pres">
      <dgm:prSet presAssocID="{1A09BDA3-162E-4AD7-A6D0-66ED05EE87FB}" presName="spaceRect" presStyleCnt="0"/>
      <dgm:spPr/>
    </dgm:pt>
    <dgm:pt modelId="{6AFFC758-6812-4340-8BB2-56F2C26ACCDB}" type="pres">
      <dgm:prSet presAssocID="{1A09BDA3-162E-4AD7-A6D0-66ED05EE87FB}" presName="textRect" presStyleLbl="revTx" presStyleIdx="5" presStyleCnt="8">
        <dgm:presLayoutVars>
          <dgm:chMax val="1"/>
          <dgm:chPref val="1"/>
        </dgm:presLayoutVars>
      </dgm:prSet>
      <dgm:spPr/>
    </dgm:pt>
    <dgm:pt modelId="{E00DC7C6-C449-4DF2-BCCA-0C93E1837B11}" type="pres">
      <dgm:prSet presAssocID="{0AF1EA6A-75B7-4800-AD54-4FCF2037F9D1}" presName="sibTrans" presStyleLbl="sibTrans2D1" presStyleIdx="0" presStyleCnt="0"/>
      <dgm:spPr/>
    </dgm:pt>
    <dgm:pt modelId="{E88C7093-1C70-4F2F-B7D6-A7F2CFC826BC}" type="pres">
      <dgm:prSet presAssocID="{9E22440E-73A9-41C6-A6FF-E6433D6A5265}" presName="compNode" presStyleCnt="0"/>
      <dgm:spPr/>
    </dgm:pt>
    <dgm:pt modelId="{BCB2BA04-F8A4-491A-8A15-951B9368CAA9}" type="pres">
      <dgm:prSet presAssocID="{9E22440E-73A9-41C6-A6FF-E6433D6A5265}" presName="iconBgRect" presStyleLbl="bgShp" presStyleIdx="6" presStyleCnt="8"/>
      <dgm:spPr/>
    </dgm:pt>
    <dgm:pt modelId="{D52905BA-2E05-4D52-AC80-6567AB43A389}" type="pres">
      <dgm:prSet presAssocID="{9E22440E-73A9-41C6-A6FF-E6433D6A5265}"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oks"/>
        </a:ext>
      </dgm:extLst>
    </dgm:pt>
    <dgm:pt modelId="{68C6C388-2354-4B8E-8E44-148B215E15AF}" type="pres">
      <dgm:prSet presAssocID="{9E22440E-73A9-41C6-A6FF-E6433D6A5265}" presName="spaceRect" presStyleCnt="0"/>
      <dgm:spPr/>
    </dgm:pt>
    <dgm:pt modelId="{C8860D2D-DCA5-4518-A992-38AE569F0D7C}" type="pres">
      <dgm:prSet presAssocID="{9E22440E-73A9-41C6-A6FF-E6433D6A5265}" presName="textRect" presStyleLbl="revTx" presStyleIdx="6" presStyleCnt="8">
        <dgm:presLayoutVars>
          <dgm:chMax val="1"/>
          <dgm:chPref val="1"/>
        </dgm:presLayoutVars>
      </dgm:prSet>
      <dgm:spPr/>
    </dgm:pt>
    <dgm:pt modelId="{5EC3D107-7354-4790-94EA-DD63E55AB543}" type="pres">
      <dgm:prSet presAssocID="{FA0F18B2-B847-4B9D-9AD2-066527B6E58E}" presName="sibTrans" presStyleLbl="sibTrans2D1" presStyleIdx="0" presStyleCnt="0"/>
      <dgm:spPr/>
    </dgm:pt>
    <dgm:pt modelId="{00260A76-EF58-43AA-BC4B-2B5C61EA00AE}" type="pres">
      <dgm:prSet presAssocID="{4CAD8A4F-372C-4D27-9205-3EE3A001FF25}" presName="compNode" presStyleCnt="0"/>
      <dgm:spPr/>
    </dgm:pt>
    <dgm:pt modelId="{C6122BC0-73B2-46C6-8035-8BD470A384E4}" type="pres">
      <dgm:prSet presAssocID="{4CAD8A4F-372C-4D27-9205-3EE3A001FF25}" presName="iconBgRect" presStyleLbl="bgShp" presStyleIdx="7" presStyleCnt="8"/>
      <dgm:spPr/>
    </dgm:pt>
    <dgm:pt modelId="{CB98E8CD-7B3C-4BDF-95B8-8BDF7C4262EA}" type="pres">
      <dgm:prSet presAssocID="{4CAD8A4F-372C-4D27-9205-3EE3A001FF25}"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Users"/>
        </a:ext>
      </dgm:extLst>
    </dgm:pt>
    <dgm:pt modelId="{E5601253-FF01-4506-A972-7F93559947B0}" type="pres">
      <dgm:prSet presAssocID="{4CAD8A4F-372C-4D27-9205-3EE3A001FF25}" presName="spaceRect" presStyleCnt="0"/>
      <dgm:spPr/>
    </dgm:pt>
    <dgm:pt modelId="{19C4E399-8C82-4B04-AB98-9B61BF4FC71C}" type="pres">
      <dgm:prSet presAssocID="{4CAD8A4F-372C-4D27-9205-3EE3A001FF25}" presName="textRect" presStyleLbl="revTx" presStyleIdx="7" presStyleCnt="8">
        <dgm:presLayoutVars>
          <dgm:chMax val="1"/>
          <dgm:chPref val="1"/>
        </dgm:presLayoutVars>
      </dgm:prSet>
      <dgm:spPr/>
    </dgm:pt>
  </dgm:ptLst>
  <dgm:cxnLst>
    <dgm:cxn modelId="{1B6B7007-6463-43D3-B55E-821C769CFF42}" srcId="{73307637-2830-455D-8EFA-3832827BA935}" destId="{FD33835F-4A7C-46AC-A77E-673D95E61732}" srcOrd="1" destOrd="0" parTransId="{F626D0ED-9380-479A-82D4-CBCA023CDD4D}" sibTransId="{39030498-410F-4AE1-9F4B-27DE68DD42AB}"/>
    <dgm:cxn modelId="{A7801C0D-977B-4E86-B4AD-EEA58229D643}" type="presOf" srcId="{A1406EAB-8E47-4A41-A90E-6CD41260BB3E}" destId="{8583D703-5747-4FBD-BAC6-3DFC9AF80855}" srcOrd="0" destOrd="0" presId="urn:microsoft.com/office/officeart/2018/2/layout/IconCircleList"/>
    <dgm:cxn modelId="{CC69F212-C767-4DAE-916C-737E2F8615CA}" type="presOf" srcId="{5027A329-716A-4E98-A26E-507BBFDD5156}" destId="{D5DE292F-2EBB-42D5-8111-79B5D942B4D7}" srcOrd="0" destOrd="0" presId="urn:microsoft.com/office/officeart/2018/2/layout/IconCircleList"/>
    <dgm:cxn modelId="{04E8452B-BA66-4241-AE76-7C1CBAFF3EF4}" type="presOf" srcId="{B1DDBC25-3DF7-4975-98F0-9ACC8ADAEE64}" destId="{7B0AC896-CDD7-4D8F-BE93-5634CF6C42D6}" srcOrd="0" destOrd="0" presId="urn:microsoft.com/office/officeart/2018/2/layout/IconCircleList"/>
    <dgm:cxn modelId="{37573E41-85F1-4CC3-9CC6-BA7D28685E7A}" type="presOf" srcId="{7A66A4A4-D89F-4D46-8D4D-DAEF95C3E9D4}" destId="{9AA0C85A-F534-4DA1-AA63-42BDC1112817}" srcOrd="0" destOrd="0" presId="urn:microsoft.com/office/officeart/2018/2/layout/IconCircleList"/>
    <dgm:cxn modelId="{86245141-5F56-4332-99A6-16CD3EA06D31}" type="presOf" srcId="{FD33835F-4A7C-46AC-A77E-673D95E61732}" destId="{B22FA371-19DF-4E86-9BA9-8F654A37A02F}" srcOrd="0" destOrd="0" presId="urn:microsoft.com/office/officeart/2018/2/layout/IconCircleList"/>
    <dgm:cxn modelId="{389D7943-5C69-4DA8-80A0-8B2949CE9060}" srcId="{73307637-2830-455D-8EFA-3832827BA935}" destId="{1A09BDA3-162E-4AD7-A6D0-66ED05EE87FB}" srcOrd="5" destOrd="0" parTransId="{70A8E92F-7A22-4E0C-ADA5-5F57BCEF7AFE}" sibTransId="{0AF1EA6A-75B7-4800-AD54-4FCF2037F9D1}"/>
    <dgm:cxn modelId="{89F0E866-C74A-4A12-A3B0-8EB950847655}" type="presOf" srcId="{9E22440E-73A9-41C6-A6FF-E6433D6A5265}" destId="{C8860D2D-DCA5-4518-A992-38AE569F0D7C}" srcOrd="0" destOrd="0" presId="urn:microsoft.com/office/officeart/2018/2/layout/IconCircleList"/>
    <dgm:cxn modelId="{0FDD246F-B9D7-4545-A6BB-6B0DFFFC3011}" srcId="{73307637-2830-455D-8EFA-3832827BA935}" destId="{4CAD8A4F-372C-4D27-9205-3EE3A001FF25}" srcOrd="7" destOrd="0" parTransId="{55BD1DC0-FBDF-4AD0-A116-E45269C9B2E1}" sibTransId="{48AA9840-4103-47AC-9A71-27D6EF141824}"/>
    <dgm:cxn modelId="{862C9D54-45E9-4DBA-BBDC-343061E09260}" srcId="{73307637-2830-455D-8EFA-3832827BA935}" destId="{9E22440E-73A9-41C6-A6FF-E6433D6A5265}" srcOrd="6" destOrd="0" parTransId="{5B755538-B9F3-40AC-A7B5-DB4A9228441F}" sibTransId="{FA0F18B2-B847-4B9D-9AD2-066527B6E58E}"/>
    <dgm:cxn modelId="{6A53E577-5900-4CA1-90E4-3BF11AD6B3F7}" type="presOf" srcId="{7D62638E-4613-491D-8B4C-B1E3CAF448E0}" destId="{78B21E79-64EA-47F7-9845-CD91D39153F1}" srcOrd="0" destOrd="0" presId="urn:microsoft.com/office/officeart/2018/2/layout/IconCircleList"/>
    <dgm:cxn modelId="{F5D6B759-F4E9-4495-86D3-3863CA4AC5B8}" type="presOf" srcId="{1A09BDA3-162E-4AD7-A6D0-66ED05EE87FB}" destId="{6AFFC758-6812-4340-8BB2-56F2C26ACCDB}" srcOrd="0" destOrd="0" presId="urn:microsoft.com/office/officeart/2018/2/layout/IconCircleList"/>
    <dgm:cxn modelId="{7B8ED285-FC91-421B-B018-0CA0EA9CE186}" type="presOf" srcId="{73307637-2830-455D-8EFA-3832827BA935}" destId="{B3B2633B-1E22-4ED5-BE54-7D9441903E7C}" srcOrd="0" destOrd="0" presId="urn:microsoft.com/office/officeart/2018/2/layout/IconCircleList"/>
    <dgm:cxn modelId="{8ADE0187-C933-49EC-AFA9-6A75189BE329}" type="presOf" srcId="{4CAD8A4F-372C-4D27-9205-3EE3A001FF25}" destId="{19C4E399-8C82-4B04-AB98-9B61BF4FC71C}" srcOrd="0" destOrd="0" presId="urn:microsoft.com/office/officeart/2018/2/layout/IconCircleList"/>
    <dgm:cxn modelId="{FD013BB0-C03C-4626-97DD-9B6B481C6E16}" srcId="{73307637-2830-455D-8EFA-3832827BA935}" destId="{161B3E98-3920-4A72-9EE9-5E418D68748F}" srcOrd="4" destOrd="0" parTransId="{E08BD718-AD93-4BD1-9F44-B9B5409D052A}" sibTransId="{A1406EAB-8E47-4A41-A90E-6CD41260BB3E}"/>
    <dgm:cxn modelId="{E294EFB3-3F8B-4024-8AB2-6AF5B17FD793}" srcId="{73307637-2830-455D-8EFA-3832827BA935}" destId="{F7C8338A-02CE-4FE3-A605-17EC7A13057E}" srcOrd="2" destOrd="0" parTransId="{671CE5D5-0960-4DA0-A989-1B04769FC137}" sibTransId="{5027A329-716A-4E98-A26E-507BBFDD5156}"/>
    <dgm:cxn modelId="{C532F5BE-36FB-44CA-BF27-BDC0FDDA28E8}" type="presOf" srcId="{0AF1EA6A-75B7-4800-AD54-4FCF2037F9D1}" destId="{E00DC7C6-C449-4DF2-BCCA-0C93E1837B11}" srcOrd="0" destOrd="0" presId="urn:microsoft.com/office/officeart/2018/2/layout/IconCircleList"/>
    <dgm:cxn modelId="{02FF8DC2-71EB-4EBE-BD82-D017537ED630}" type="presOf" srcId="{FA0F18B2-B847-4B9D-9AD2-066527B6E58E}" destId="{5EC3D107-7354-4790-94EA-DD63E55AB543}" srcOrd="0" destOrd="0" presId="urn:microsoft.com/office/officeart/2018/2/layout/IconCircleList"/>
    <dgm:cxn modelId="{9895A0C6-D6C6-47C5-BFC2-9F23055193C5}" type="presOf" srcId="{5FA34FB9-6C47-4BBE-9B65-9B4387234C6A}" destId="{F046AE3A-3E45-491C-B0A6-72B5A5ECFBAC}" srcOrd="0" destOrd="0" presId="urn:microsoft.com/office/officeart/2018/2/layout/IconCircleList"/>
    <dgm:cxn modelId="{237B4DD2-4029-440B-99DB-22A1E7A4D485}" srcId="{73307637-2830-455D-8EFA-3832827BA935}" destId="{7A66A4A4-D89F-4D46-8D4D-DAEF95C3E9D4}" srcOrd="3" destOrd="0" parTransId="{BDF4BA6A-E5B8-4D33-83A2-C57443092B96}" sibTransId="{5FA34FB9-6C47-4BBE-9B65-9B4387234C6A}"/>
    <dgm:cxn modelId="{A52927F4-BE45-4209-86E1-84B242CD6E99}" type="presOf" srcId="{39030498-410F-4AE1-9F4B-27DE68DD42AB}" destId="{8DFB024D-9935-464D-B6C9-936F45E0851C}" srcOrd="0" destOrd="0" presId="urn:microsoft.com/office/officeart/2018/2/layout/IconCircleList"/>
    <dgm:cxn modelId="{015590F8-8987-4849-A2C1-3D8D0260F156}" srcId="{73307637-2830-455D-8EFA-3832827BA935}" destId="{7D62638E-4613-491D-8B4C-B1E3CAF448E0}" srcOrd="0" destOrd="0" parTransId="{F9B85B02-F1C8-4967-897C-35DFDF9700B3}" sibTransId="{B1DDBC25-3DF7-4975-98F0-9ACC8ADAEE64}"/>
    <dgm:cxn modelId="{56F5EBFD-69DD-4ECE-97BB-04FAA5D35336}" type="presOf" srcId="{F7C8338A-02CE-4FE3-A605-17EC7A13057E}" destId="{2675E5DD-DB30-486C-8937-9A61F3572B62}" srcOrd="0" destOrd="0" presId="urn:microsoft.com/office/officeart/2018/2/layout/IconCircleList"/>
    <dgm:cxn modelId="{6D5FBEFF-1460-4902-9F3E-9F8189426A96}" type="presOf" srcId="{161B3E98-3920-4A72-9EE9-5E418D68748F}" destId="{3060A085-341C-4005-B86E-241F0A9356E4}" srcOrd="0" destOrd="0" presId="urn:microsoft.com/office/officeart/2018/2/layout/IconCircleList"/>
    <dgm:cxn modelId="{CC185A1E-2F5E-41D4-B295-34DB3D4B2F7A}" type="presParOf" srcId="{B3B2633B-1E22-4ED5-BE54-7D9441903E7C}" destId="{BABA24D4-8F21-4F05-A90B-45DAA39031C4}" srcOrd="0" destOrd="0" presId="urn:microsoft.com/office/officeart/2018/2/layout/IconCircleList"/>
    <dgm:cxn modelId="{A674FFD2-B54E-4B3B-8BD6-C9E37B1CFB67}" type="presParOf" srcId="{BABA24D4-8F21-4F05-A90B-45DAA39031C4}" destId="{15A6D163-9305-4737-85AB-364C86C2A61C}" srcOrd="0" destOrd="0" presId="urn:microsoft.com/office/officeart/2018/2/layout/IconCircleList"/>
    <dgm:cxn modelId="{237AFDCC-DC9A-4348-B3B2-1F7916560B96}" type="presParOf" srcId="{15A6D163-9305-4737-85AB-364C86C2A61C}" destId="{F080BC35-F89E-4D5A-9ED6-8CE37293C920}" srcOrd="0" destOrd="0" presId="urn:microsoft.com/office/officeart/2018/2/layout/IconCircleList"/>
    <dgm:cxn modelId="{621C1DCF-E7DB-4FA0-9C36-0301E3A3DC8F}" type="presParOf" srcId="{15A6D163-9305-4737-85AB-364C86C2A61C}" destId="{D67C9F7D-2150-4131-81FB-79DDCF8B10D6}" srcOrd="1" destOrd="0" presId="urn:microsoft.com/office/officeart/2018/2/layout/IconCircleList"/>
    <dgm:cxn modelId="{6AA741A1-DB25-47C0-B10C-9CA16B5CB0F6}" type="presParOf" srcId="{15A6D163-9305-4737-85AB-364C86C2A61C}" destId="{F539E8CF-FBEA-45EC-BF79-31EEB8F36CAB}" srcOrd="2" destOrd="0" presId="urn:microsoft.com/office/officeart/2018/2/layout/IconCircleList"/>
    <dgm:cxn modelId="{01E37C36-3D19-4750-A18F-EBA7943398CB}" type="presParOf" srcId="{15A6D163-9305-4737-85AB-364C86C2A61C}" destId="{78B21E79-64EA-47F7-9845-CD91D39153F1}" srcOrd="3" destOrd="0" presId="urn:microsoft.com/office/officeart/2018/2/layout/IconCircleList"/>
    <dgm:cxn modelId="{10389CF7-097F-45DD-86C6-19925DE2EA40}" type="presParOf" srcId="{BABA24D4-8F21-4F05-A90B-45DAA39031C4}" destId="{7B0AC896-CDD7-4D8F-BE93-5634CF6C42D6}" srcOrd="1" destOrd="0" presId="urn:microsoft.com/office/officeart/2018/2/layout/IconCircleList"/>
    <dgm:cxn modelId="{0D44B60D-8002-484C-9C0B-AB773D687580}" type="presParOf" srcId="{BABA24D4-8F21-4F05-A90B-45DAA39031C4}" destId="{3E65D288-CD43-4BB9-AB9F-A2DC750D9E8B}" srcOrd="2" destOrd="0" presId="urn:microsoft.com/office/officeart/2018/2/layout/IconCircleList"/>
    <dgm:cxn modelId="{1399B235-ED7A-422D-952F-E02342ED78AE}" type="presParOf" srcId="{3E65D288-CD43-4BB9-AB9F-A2DC750D9E8B}" destId="{EFD57C21-A225-4A18-9B86-6FE373D576C7}" srcOrd="0" destOrd="0" presId="urn:microsoft.com/office/officeart/2018/2/layout/IconCircleList"/>
    <dgm:cxn modelId="{410E1A0D-C472-4CBD-B3C6-626FCC91351E}" type="presParOf" srcId="{3E65D288-CD43-4BB9-AB9F-A2DC750D9E8B}" destId="{74F88189-331C-4350-AA68-8B802432038D}" srcOrd="1" destOrd="0" presId="urn:microsoft.com/office/officeart/2018/2/layout/IconCircleList"/>
    <dgm:cxn modelId="{3DE78D11-D55D-4FE3-94C4-BE8271B554D0}" type="presParOf" srcId="{3E65D288-CD43-4BB9-AB9F-A2DC750D9E8B}" destId="{20CA9D81-1EC4-40E6-A194-07BC356031FD}" srcOrd="2" destOrd="0" presId="urn:microsoft.com/office/officeart/2018/2/layout/IconCircleList"/>
    <dgm:cxn modelId="{5500E4F2-AC99-41BE-A18B-F53E9694C17F}" type="presParOf" srcId="{3E65D288-CD43-4BB9-AB9F-A2DC750D9E8B}" destId="{B22FA371-19DF-4E86-9BA9-8F654A37A02F}" srcOrd="3" destOrd="0" presId="urn:microsoft.com/office/officeart/2018/2/layout/IconCircleList"/>
    <dgm:cxn modelId="{86E64C32-782A-4E3D-A899-5DF49F8C40F0}" type="presParOf" srcId="{BABA24D4-8F21-4F05-A90B-45DAA39031C4}" destId="{8DFB024D-9935-464D-B6C9-936F45E0851C}" srcOrd="3" destOrd="0" presId="urn:microsoft.com/office/officeart/2018/2/layout/IconCircleList"/>
    <dgm:cxn modelId="{83255DAD-46D9-4C92-AE88-F2BAD7379A0F}" type="presParOf" srcId="{BABA24D4-8F21-4F05-A90B-45DAA39031C4}" destId="{D4FECE9E-7654-4C5A-86AC-1C4572CC8B55}" srcOrd="4" destOrd="0" presId="urn:microsoft.com/office/officeart/2018/2/layout/IconCircleList"/>
    <dgm:cxn modelId="{B71DBB24-F604-4310-A359-A9E39B65BCA2}" type="presParOf" srcId="{D4FECE9E-7654-4C5A-86AC-1C4572CC8B55}" destId="{2DA10758-04A6-4E50-98A8-BFF9EF6A1692}" srcOrd="0" destOrd="0" presId="urn:microsoft.com/office/officeart/2018/2/layout/IconCircleList"/>
    <dgm:cxn modelId="{DF522C26-56FB-4388-A258-EF7EC8ACEC45}" type="presParOf" srcId="{D4FECE9E-7654-4C5A-86AC-1C4572CC8B55}" destId="{BA7C7BED-BC2D-4976-B8DD-2A40D8064119}" srcOrd="1" destOrd="0" presId="urn:microsoft.com/office/officeart/2018/2/layout/IconCircleList"/>
    <dgm:cxn modelId="{81D77C6A-EF38-4556-8861-6AD5BE8CEEBA}" type="presParOf" srcId="{D4FECE9E-7654-4C5A-86AC-1C4572CC8B55}" destId="{CBE1F04D-0BCC-47F9-85F5-0AF2A1A22EB5}" srcOrd="2" destOrd="0" presId="urn:microsoft.com/office/officeart/2018/2/layout/IconCircleList"/>
    <dgm:cxn modelId="{0351521F-E4C5-43AC-A309-73779B96A410}" type="presParOf" srcId="{D4FECE9E-7654-4C5A-86AC-1C4572CC8B55}" destId="{2675E5DD-DB30-486C-8937-9A61F3572B62}" srcOrd="3" destOrd="0" presId="urn:microsoft.com/office/officeart/2018/2/layout/IconCircleList"/>
    <dgm:cxn modelId="{87DECC88-468C-40F1-B9ED-31F88244B886}" type="presParOf" srcId="{BABA24D4-8F21-4F05-A90B-45DAA39031C4}" destId="{D5DE292F-2EBB-42D5-8111-79B5D942B4D7}" srcOrd="5" destOrd="0" presId="urn:microsoft.com/office/officeart/2018/2/layout/IconCircleList"/>
    <dgm:cxn modelId="{76694198-07F1-49F6-92D6-A873482EC095}" type="presParOf" srcId="{BABA24D4-8F21-4F05-A90B-45DAA39031C4}" destId="{2CC687A4-B655-4EFA-8E85-73DCED9D6E0A}" srcOrd="6" destOrd="0" presId="urn:microsoft.com/office/officeart/2018/2/layout/IconCircleList"/>
    <dgm:cxn modelId="{8FD49273-1853-4FD5-BCA5-2E643DAD1B66}" type="presParOf" srcId="{2CC687A4-B655-4EFA-8E85-73DCED9D6E0A}" destId="{EE48B722-2023-4347-9EDA-286695913A61}" srcOrd="0" destOrd="0" presId="urn:microsoft.com/office/officeart/2018/2/layout/IconCircleList"/>
    <dgm:cxn modelId="{8635ED6E-3866-47C4-B517-4827A09B2A09}" type="presParOf" srcId="{2CC687A4-B655-4EFA-8E85-73DCED9D6E0A}" destId="{E849C6B0-B322-4717-A759-85F75349E7BC}" srcOrd="1" destOrd="0" presId="urn:microsoft.com/office/officeart/2018/2/layout/IconCircleList"/>
    <dgm:cxn modelId="{F01FCEE3-52F8-444D-9593-4966DB1756BA}" type="presParOf" srcId="{2CC687A4-B655-4EFA-8E85-73DCED9D6E0A}" destId="{22BF44F7-A764-4F7E-9E7D-148D82E3F327}" srcOrd="2" destOrd="0" presId="urn:microsoft.com/office/officeart/2018/2/layout/IconCircleList"/>
    <dgm:cxn modelId="{E029BC2E-D910-44E1-B977-02C44BCFC8C1}" type="presParOf" srcId="{2CC687A4-B655-4EFA-8E85-73DCED9D6E0A}" destId="{9AA0C85A-F534-4DA1-AA63-42BDC1112817}" srcOrd="3" destOrd="0" presId="urn:microsoft.com/office/officeart/2018/2/layout/IconCircleList"/>
    <dgm:cxn modelId="{50575F2E-E334-4425-A50A-A31376DBDAB8}" type="presParOf" srcId="{BABA24D4-8F21-4F05-A90B-45DAA39031C4}" destId="{F046AE3A-3E45-491C-B0A6-72B5A5ECFBAC}" srcOrd="7" destOrd="0" presId="urn:microsoft.com/office/officeart/2018/2/layout/IconCircleList"/>
    <dgm:cxn modelId="{8F670DA9-C557-4743-B050-D1A8323D4A9E}" type="presParOf" srcId="{BABA24D4-8F21-4F05-A90B-45DAA39031C4}" destId="{2C3B0121-1761-4F6B-BCD9-7D2FA8CC0E30}" srcOrd="8" destOrd="0" presId="urn:microsoft.com/office/officeart/2018/2/layout/IconCircleList"/>
    <dgm:cxn modelId="{D5F62BD9-B7F7-4FE8-A089-8D0D8B3BCFE4}" type="presParOf" srcId="{2C3B0121-1761-4F6B-BCD9-7D2FA8CC0E30}" destId="{838D5C87-38A2-413E-A79D-1CEC284482B4}" srcOrd="0" destOrd="0" presId="urn:microsoft.com/office/officeart/2018/2/layout/IconCircleList"/>
    <dgm:cxn modelId="{93A92534-82E0-49CD-A052-BE9F879F15C1}" type="presParOf" srcId="{2C3B0121-1761-4F6B-BCD9-7D2FA8CC0E30}" destId="{D5D729C8-CE8A-4311-8659-D4AB3AC46C08}" srcOrd="1" destOrd="0" presId="urn:microsoft.com/office/officeart/2018/2/layout/IconCircleList"/>
    <dgm:cxn modelId="{AC04AE32-05C5-49A6-81C4-84F53E8B52CF}" type="presParOf" srcId="{2C3B0121-1761-4F6B-BCD9-7D2FA8CC0E30}" destId="{5C8506CA-2636-4771-85C2-AB05C55DC894}" srcOrd="2" destOrd="0" presId="urn:microsoft.com/office/officeart/2018/2/layout/IconCircleList"/>
    <dgm:cxn modelId="{D11B5BD7-3D6A-476F-A16D-553E18736563}" type="presParOf" srcId="{2C3B0121-1761-4F6B-BCD9-7D2FA8CC0E30}" destId="{3060A085-341C-4005-B86E-241F0A9356E4}" srcOrd="3" destOrd="0" presId="urn:microsoft.com/office/officeart/2018/2/layout/IconCircleList"/>
    <dgm:cxn modelId="{582A1DB4-015B-4C28-9861-559C13CCC14A}" type="presParOf" srcId="{BABA24D4-8F21-4F05-A90B-45DAA39031C4}" destId="{8583D703-5747-4FBD-BAC6-3DFC9AF80855}" srcOrd="9" destOrd="0" presId="urn:microsoft.com/office/officeart/2018/2/layout/IconCircleList"/>
    <dgm:cxn modelId="{13C80ECA-333C-43EC-8D15-3494D2834A77}" type="presParOf" srcId="{BABA24D4-8F21-4F05-A90B-45DAA39031C4}" destId="{309872C7-3B56-4961-BC25-A3A1C112C1E2}" srcOrd="10" destOrd="0" presId="urn:microsoft.com/office/officeart/2018/2/layout/IconCircleList"/>
    <dgm:cxn modelId="{F2FA26E6-C9BC-4629-B1FA-CA09E254015B}" type="presParOf" srcId="{309872C7-3B56-4961-BC25-A3A1C112C1E2}" destId="{0BF46E08-6A5C-47D0-99A2-21EF0D9862F8}" srcOrd="0" destOrd="0" presId="urn:microsoft.com/office/officeart/2018/2/layout/IconCircleList"/>
    <dgm:cxn modelId="{3569BF35-3DAE-48CB-A39C-FD8A560BC3AE}" type="presParOf" srcId="{309872C7-3B56-4961-BC25-A3A1C112C1E2}" destId="{FA4B14E8-567C-4ABD-B6EC-4DC1C61C7223}" srcOrd="1" destOrd="0" presId="urn:microsoft.com/office/officeart/2018/2/layout/IconCircleList"/>
    <dgm:cxn modelId="{496079DC-D482-42DC-BC59-9A0FC6858620}" type="presParOf" srcId="{309872C7-3B56-4961-BC25-A3A1C112C1E2}" destId="{96F5EADF-E701-4167-B6C4-C106CA69A5B3}" srcOrd="2" destOrd="0" presId="urn:microsoft.com/office/officeart/2018/2/layout/IconCircleList"/>
    <dgm:cxn modelId="{B5570BF1-457C-43D4-861B-6229D923879F}" type="presParOf" srcId="{309872C7-3B56-4961-BC25-A3A1C112C1E2}" destId="{6AFFC758-6812-4340-8BB2-56F2C26ACCDB}" srcOrd="3" destOrd="0" presId="urn:microsoft.com/office/officeart/2018/2/layout/IconCircleList"/>
    <dgm:cxn modelId="{B121F3AB-F201-4FDA-9209-722F8CF48489}" type="presParOf" srcId="{BABA24D4-8F21-4F05-A90B-45DAA39031C4}" destId="{E00DC7C6-C449-4DF2-BCCA-0C93E1837B11}" srcOrd="11" destOrd="0" presId="urn:microsoft.com/office/officeart/2018/2/layout/IconCircleList"/>
    <dgm:cxn modelId="{2252E601-BE21-484C-A24E-B9F49652D941}" type="presParOf" srcId="{BABA24D4-8F21-4F05-A90B-45DAA39031C4}" destId="{E88C7093-1C70-4F2F-B7D6-A7F2CFC826BC}" srcOrd="12" destOrd="0" presId="urn:microsoft.com/office/officeart/2018/2/layout/IconCircleList"/>
    <dgm:cxn modelId="{30228B51-0B75-4A9E-A62C-7C92F9D7D112}" type="presParOf" srcId="{E88C7093-1C70-4F2F-B7D6-A7F2CFC826BC}" destId="{BCB2BA04-F8A4-491A-8A15-951B9368CAA9}" srcOrd="0" destOrd="0" presId="urn:microsoft.com/office/officeart/2018/2/layout/IconCircleList"/>
    <dgm:cxn modelId="{60368472-3205-48FB-8C4A-215053F60AE7}" type="presParOf" srcId="{E88C7093-1C70-4F2F-B7D6-A7F2CFC826BC}" destId="{D52905BA-2E05-4D52-AC80-6567AB43A389}" srcOrd="1" destOrd="0" presId="urn:microsoft.com/office/officeart/2018/2/layout/IconCircleList"/>
    <dgm:cxn modelId="{64E1FD9C-12FD-4EB1-BDBE-FBC7548868D8}" type="presParOf" srcId="{E88C7093-1C70-4F2F-B7D6-A7F2CFC826BC}" destId="{68C6C388-2354-4B8E-8E44-148B215E15AF}" srcOrd="2" destOrd="0" presId="urn:microsoft.com/office/officeart/2018/2/layout/IconCircleList"/>
    <dgm:cxn modelId="{C70ADD87-C0F3-4FDF-A626-4DE80003F5A2}" type="presParOf" srcId="{E88C7093-1C70-4F2F-B7D6-A7F2CFC826BC}" destId="{C8860D2D-DCA5-4518-A992-38AE569F0D7C}" srcOrd="3" destOrd="0" presId="urn:microsoft.com/office/officeart/2018/2/layout/IconCircleList"/>
    <dgm:cxn modelId="{7658C38D-AEEB-4327-898E-1D96AC436EA3}" type="presParOf" srcId="{BABA24D4-8F21-4F05-A90B-45DAA39031C4}" destId="{5EC3D107-7354-4790-94EA-DD63E55AB543}" srcOrd="13" destOrd="0" presId="urn:microsoft.com/office/officeart/2018/2/layout/IconCircleList"/>
    <dgm:cxn modelId="{A79B6DC4-2AB1-43FE-AA62-1CE6D5B06396}" type="presParOf" srcId="{BABA24D4-8F21-4F05-A90B-45DAA39031C4}" destId="{00260A76-EF58-43AA-BC4B-2B5C61EA00AE}" srcOrd="14" destOrd="0" presId="urn:microsoft.com/office/officeart/2018/2/layout/IconCircleList"/>
    <dgm:cxn modelId="{1BFB2A2F-7F89-4F98-83A9-03E3CA868AD2}" type="presParOf" srcId="{00260A76-EF58-43AA-BC4B-2B5C61EA00AE}" destId="{C6122BC0-73B2-46C6-8035-8BD470A384E4}" srcOrd="0" destOrd="0" presId="urn:microsoft.com/office/officeart/2018/2/layout/IconCircleList"/>
    <dgm:cxn modelId="{B9667876-6B17-4B56-B9FB-D69AD51534BB}" type="presParOf" srcId="{00260A76-EF58-43AA-BC4B-2B5C61EA00AE}" destId="{CB98E8CD-7B3C-4BDF-95B8-8BDF7C4262EA}" srcOrd="1" destOrd="0" presId="urn:microsoft.com/office/officeart/2018/2/layout/IconCircleList"/>
    <dgm:cxn modelId="{68D56A89-97D1-48DC-844B-934F455B1255}" type="presParOf" srcId="{00260A76-EF58-43AA-BC4B-2B5C61EA00AE}" destId="{E5601253-FF01-4506-A972-7F93559947B0}" srcOrd="2" destOrd="0" presId="urn:microsoft.com/office/officeart/2018/2/layout/IconCircleList"/>
    <dgm:cxn modelId="{F9CD854D-D291-4051-A89C-CF7F7D7F939A}" type="presParOf" srcId="{00260A76-EF58-43AA-BC4B-2B5C61EA00AE}" destId="{19C4E399-8C82-4B04-AB98-9B61BF4FC71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0BC35-F89E-4D5A-9ED6-8CE37293C920}">
      <dsp:nvSpPr>
        <dsp:cNvPr id="0" name=""/>
        <dsp:cNvSpPr/>
      </dsp:nvSpPr>
      <dsp:spPr>
        <a:xfrm>
          <a:off x="1367843" y="96923"/>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7C9F7D-2150-4131-81FB-79DDCF8B10D6}">
      <dsp:nvSpPr>
        <dsp:cNvPr id="0" name=""/>
        <dsp:cNvSpPr/>
      </dsp:nvSpPr>
      <dsp:spPr>
        <a:xfrm>
          <a:off x="1529626" y="258706"/>
          <a:ext cx="446831" cy="4468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21E79-64EA-47F7-9845-CD91D39153F1}">
      <dsp:nvSpPr>
        <dsp:cNvPr id="0" name=""/>
        <dsp:cNvSpPr/>
      </dsp:nvSpPr>
      <dsp:spPr>
        <a:xfrm>
          <a:off x="2303327" y="96923"/>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Culture</a:t>
          </a:r>
          <a:endParaRPr lang="en-US" sz="2000" b="1" kern="1200" dirty="0"/>
        </a:p>
      </dsp:txBody>
      <dsp:txXfrm>
        <a:off x="2303327" y="96923"/>
        <a:ext cx="1815939" cy="770398"/>
      </dsp:txXfrm>
    </dsp:sp>
    <dsp:sp modelId="{EFD57C21-A225-4A18-9B86-6FE373D576C7}">
      <dsp:nvSpPr>
        <dsp:cNvPr id="0" name=""/>
        <dsp:cNvSpPr/>
      </dsp:nvSpPr>
      <dsp:spPr>
        <a:xfrm>
          <a:off x="4435680" y="96923"/>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88189-331C-4350-AA68-8B802432038D}">
      <dsp:nvSpPr>
        <dsp:cNvPr id="0" name=""/>
        <dsp:cNvSpPr/>
      </dsp:nvSpPr>
      <dsp:spPr>
        <a:xfrm>
          <a:off x="4597464" y="258706"/>
          <a:ext cx="446831" cy="4468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2FA371-19DF-4E86-9BA9-8F654A37A02F}">
      <dsp:nvSpPr>
        <dsp:cNvPr id="0" name=""/>
        <dsp:cNvSpPr/>
      </dsp:nvSpPr>
      <dsp:spPr>
        <a:xfrm>
          <a:off x="5371165" y="96923"/>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National politics</a:t>
          </a:r>
          <a:endParaRPr lang="en-US" sz="2000" b="1" kern="1200" dirty="0"/>
        </a:p>
      </dsp:txBody>
      <dsp:txXfrm>
        <a:off x="5371165" y="96923"/>
        <a:ext cx="1815939" cy="770398"/>
      </dsp:txXfrm>
    </dsp:sp>
    <dsp:sp modelId="{2DA10758-04A6-4E50-98A8-BFF9EF6A1692}">
      <dsp:nvSpPr>
        <dsp:cNvPr id="0" name=""/>
        <dsp:cNvSpPr/>
      </dsp:nvSpPr>
      <dsp:spPr>
        <a:xfrm>
          <a:off x="7503518" y="96923"/>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C7BED-BC2D-4976-B8DD-2A40D8064119}">
      <dsp:nvSpPr>
        <dsp:cNvPr id="0" name=""/>
        <dsp:cNvSpPr/>
      </dsp:nvSpPr>
      <dsp:spPr>
        <a:xfrm>
          <a:off x="7665302" y="258706"/>
          <a:ext cx="446831" cy="4468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75E5DD-DB30-486C-8937-9A61F3572B62}">
      <dsp:nvSpPr>
        <dsp:cNvPr id="0" name=""/>
        <dsp:cNvSpPr/>
      </dsp:nvSpPr>
      <dsp:spPr>
        <a:xfrm>
          <a:off x="8439003" y="96923"/>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European policies</a:t>
          </a:r>
          <a:endParaRPr lang="en-US" sz="2000" b="1" kern="1200" dirty="0"/>
        </a:p>
      </dsp:txBody>
      <dsp:txXfrm>
        <a:off x="8439003" y="96923"/>
        <a:ext cx="1815939" cy="770398"/>
      </dsp:txXfrm>
    </dsp:sp>
    <dsp:sp modelId="{EE48B722-2023-4347-9EDA-286695913A61}">
      <dsp:nvSpPr>
        <dsp:cNvPr id="0" name=""/>
        <dsp:cNvSpPr/>
      </dsp:nvSpPr>
      <dsp:spPr>
        <a:xfrm>
          <a:off x="1367843" y="1512560"/>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49C6B0-B322-4717-A759-85F75349E7BC}">
      <dsp:nvSpPr>
        <dsp:cNvPr id="0" name=""/>
        <dsp:cNvSpPr/>
      </dsp:nvSpPr>
      <dsp:spPr>
        <a:xfrm>
          <a:off x="1529626" y="1674343"/>
          <a:ext cx="446831" cy="4468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A0C85A-F534-4DA1-AA63-42BDC1112817}">
      <dsp:nvSpPr>
        <dsp:cNvPr id="0" name=""/>
        <dsp:cNvSpPr/>
      </dsp:nvSpPr>
      <dsp:spPr>
        <a:xfrm>
          <a:off x="2303327" y="1512560"/>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Economic development</a:t>
          </a:r>
          <a:endParaRPr lang="en-US" sz="2000" b="1" kern="1200" dirty="0"/>
        </a:p>
      </dsp:txBody>
      <dsp:txXfrm>
        <a:off x="2303327" y="1512560"/>
        <a:ext cx="1815939" cy="770398"/>
      </dsp:txXfrm>
    </dsp:sp>
    <dsp:sp modelId="{838D5C87-38A2-413E-A79D-1CEC284482B4}">
      <dsp:nvSpPr>
        <dsp:cNvPr id="0" name=""/>
        <dsp:cNvSpPr/>
      </dsp:nvSpPr>
      <dsp:spPr>
        <a:xfrm>
          <a:off x="4435680" y="1512560"/>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D729C8-CE8A-4311-8659-D4AB3AC46C08}">
      <dsp:nvSpPr>
        <dsp:cNvPr id="0" name=""/>
        <dsp:cNvSpPr/>
      </dsp:nvSpPr>
      <dsp:spPr>
        <a:xfrm>
          <a:off x="4597464" y="1674343"/>
          <a:ext cx="446831" cy="4468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60A085-341C-4005-B86E-241F0A9356E4}">
      <dsp:nvSpPr>
        <dsp:cNvPr id="0" name=""/>
        <dsp:cNvSpPr/>
      </dsp:nvSpPr>
      <dsp:spPr>
        <a:xfrm>
          <a:off x="5371165" y="1512560"/>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International trends</a:t>
          </a:r>
          <a:endParaRPr lang="en-US" sz="2000" b="1" kern="1200" dirty="0"/>
        </a:p>
      </dsp:txBody>
      <dsp:txXfrm>
        <a:off x="5371165" y="1512560"/>
        <a:ext cx="1815939" cy="770398"/>
      </dsp:txXfrm>
    </dsp:sp>
    <dsp:sp modelId="{0BF46E08-6A5C-47D0-99A2-21EF0D9862F8}">
      <dsp:nvSpPr>
        <dsp:cNvPr id="0" name=""/>
        <dsp:cNvSpPr/>
      </dsp:nvSpPr>
      <dsp:spPr>
        <a:xfrm>
          <a:off x="7503518" y="1512560"/>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B14E8-567C-4ABD-B6EC-4DC1C61C7223}">
      <dsp:nvSpPr>
        <dsp:cNvPr id="0" name=""/>
        <dsp:cNvSpPr/>
      </dsp:nvSpPr>
      <dsp:spPr>
        <a:xfrm>
          <a:off x="7665302" y="1674343"/>
          <a:ext cx="446831" cy="44683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FFC758-6812-4340-8BB2-56F2C26ACCDB}">
      <dsp:nvSpPr>
        <dsp:cNvPr id="0" name=""/>
        <dsp:cNvSpPr/>
      </dsp:nvSpPr>
      <dsp:spPr>
        <a:xfrm>
          <a:off x="8439003" y="1512560"/>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Peer learning</a:t>
          </a:r>
          <a:endParaRPr lang="en-US" sz="2000" b="1" kern="1200" dirty="0"/>
        </a:p>
      </dsp:txBody>
      <dsp:txXfrm>
        <a:off x="8439003" y="1512560"/>
        <a:ext cx="1815939" cy="770398"/>
      </dsp:txXfrm>
    </dsp:sp>
    <dsp:sp modelId="{BCB2BA04-F8A4-491A-8A15-951B9368CAA9}">
      <dsp:nvSpPr>
        <dsp:cNvPr id="0" name=""/>
        <dsp:cNvSpPr/>
      </dsp:nvSpPr>
      <dsp:spPr>
        <a:xfrm>
          <a:off x="1367843" y="2928197"/>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905BA-2E05-4D52-AC80-6567AB43A389}">
      <dsp:nvSpPr>
        <dsp:cNvPr id="0" name=""/>
        <dsp:cNvSpPr/>
      </dsp:nvSpPr>
      <dsp:spPr>
        <a:xfrm>
          <a:off x="1529626" y="3089980"/>
          <a:ext cx="446831" cy="446831"/>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60D2D-DCA5-4518-A992-38AE569F0D7C}">
      <dsp:nvSpPr>
        <dsp:cNvPr id="0" name=""/>
        <dsp:cNvSpPr/>
      </dsp:nvSpPr>
      <dsp:spPr>
        <a:xfrm>
          <a:off x="2303327" y="2928197"/>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Higher education research</a:t>
          </a:r>
          <a:endParaRPr lang="en-US" sz="2000" b="1" kern="1200" dirty="0"/>
        </a:p>
      </dsp:txBody>
      <dsp:txXfrm>
        <a:off x="2303327" y="2928197"/>
        <a:ext cx="1815939" cy="770398"/>
      </dsp:txXfrm>
    </dsp:sp>
    <dsp:sp modelId="{C6122BC0-73B2-46C6-8035-8BD470A384E4}">
      <dsp:nvSpPr>
        <dsp:cNvPr id="0" name=""/>
        <dsp:cNvSpPr/>
      </dsp:nvSpPr>
      <dsp:spPr>
        <a:xfrm>
          <a:off x="4435680" y="2928197"/>
          <a:ext cx="770398" cy="77039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98E8CD-7B3C-4BDF-95B8-8BDF7C4262EA}">
      <dsp:nvSpPr>
        <dsp:cNvPr id="0" name=""/>
        <dsp:cNvSpPr/>
      </dsp:nvSpPr>
      <dsp:spPr>
        <a:xfrm>
          <a:off x="4597464" y="3089980"/>
          <a:ext cx="446831" cy="446831"/>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C4E399-8C82-4B04-AB98-9B61BF4FC71C}">
      <dsp:nvSpPr>
        <dsp:cNvPr id="0" name=""/>
        <dsp:cNvSpPr/>
      </dsp:nvSpPr>
      <dsp:spPr>
        <a:xfrm>
          <a:off x="5371165" y="2928197"/>
          <a:ext cx="1815939" cy="77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GB" sz="2000" b="1" kern="1200" dirty="0"/>
            <a:t>Stakeholder organisations</a:t>
          </a:r>
          <a:endParaRPr lang="en-US" sz="2000" b="1" kern="1200" dirty="0"/>
        </a:p>
      </dsp:txBody>
      <dsp:txXfrm>
        <a:off x="5371165" y="2928197"/>
        <a:ext cx="1815939" cy="77039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15B1044A-7543-3C48-B980-4AB14977EBC3}" type="datetimeFigureOut">
              <a:rPr lang="en-US" smtClean="0"/>
              <a:t>5/15/2025</a:t>
            </a:fld>
            <a:endParaRPr lang="en-US"/>
          </a:p>
        </p:txBody>
      </p:sp>
      <p:sp>
        <p:nvSpPr>
          <p:cNvPr id="4" name="Footer Placeholder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5" name="Slide Number Placeholder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FA474587-E501-6946-895B-36A095D353C7}" type="slidenum">
              <a:rPr lang="en-US" smtClean="0"/>
              <a:t>‹#›</a:t>
            </a:fld>
            <a:endParaRPr lang="en-US"/>
          </a:p>
        </p:txBody>
      </p:sp>
    </p:spTree>
    <p:extLst>
      <p:ext uri="{BB962C8B-B14F-4D97-AF65-F5344CB8AC3E}">
        <p14:creationId xmlns:p14="http://schemas.microsoft.com/office/powerpoint/2010/main" val="182639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00EC039F-C2BE-5E4E-A05E-85F96C7E551A}" type="datetimeFigureOut">
              <a:rPr lang="en-US" smtClean="0"/>
              <a:t>5/15/2025</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9763207-9AB5-BA43-B543-28A2276420EE}" type="slidenum">
              <a:rPr lang="en-US" smtClean="0"/>
              <a:t>‹#›</a:t>
            </a:fld>
            <a:endParaRPr lang="en-US"/>
          </a:p>
        </p:txBody>
      </p:sp>
    </p:spTree>
    <p:extLst>
      <p:ext uri="{BB962C8B-B14F-4D97-AF65-F5344CB8AC3E}">
        <p14:creationId xmlns:p14="http://schemas.microsoft.com/office/powerpoint/2010/main" val="2050588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763207-9AB5-BA43-B543-28A2276420EE}" type="slidenum">
              <a:rPr lang="en-US" smtClean="0"/>
              <a:t>2</a:t>
            </a:fld>
            <a:endParaRPr lang="en-US" dirty="0"/>
          </a:p>
        </p:txBody>
      </p:sp>
    </p:spTree>
    <p:extLst>
      <p:ext uri="{BB962C8B-B14F-4D97-AF65-F5344CB8AC3E}">
        <p14:creationId xmlns:p14="http://schemas.microsoft.com/office/powerpoint/2010/main" val="2635721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CC5D-7012-93BD-EBE1-29D1FC5D9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3BDE1-E9D0-21F3-25B9-BD6278402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0DFFEA-1166-998F-0AD7-AF68006E07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3357C26-6B2D-4402-5B60-E5873C7ABEAB}"/>
              </a:ext>
            </a:extLst>
          </p:cNvPr>
          <p:cNvSpPr>
            <a:spLocks noGrp="1"/>
          </p:cNvSpPr>
          <p:nvPr>
            <p:ph type="sldNum" sz="quarter" idx="5"/>
          </p:nvPr>
        </p:nvSpPr>
        <p:spPr/>
        <p:txBody>
          <a:bodyPr/>
          <a:lstStyle/>
          <a:p>
            <a:fld id="{69763207-9AB5-BA43-B543-28A2276420EE}" type="slidenum">
              <a:rPr lang="en-US" smtClean="0"/>
              <a:t>11</a:t>
            </a:fld>
            <a:endParaRPr lang="en-US"/>
          </a:p>
        </p:txBody>
      </p:sp>
    </p:spTree>
    <p:extLst>
      <p:ext uri="{BB962C8B-B14F-4D97-AF65-F5344CB8AC3E}">
        <p14:creationId xmlns:p14="http://schemas.microsoft.com/office/powerpoint/2010/main" val="755938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12</a:t>
            </a:fld>
            <a:endParaRPr lang="en-US"/>
          </a:p>
        </p:txBody>
      </p:sp>
    </p:spTree>
    <p:extLst>
      <p:ext uri="{BB962C8B-B14F-4D97-AF65-F5344CB8AC3E}">
        <p14:creationId xmlns:p14="http://schemas.microsoft.com/office/powerpoint/2010/main" val="3305513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Modernisation agenda 2006:</a:t>
            </a:r>
          </a:p>
          <a:p>
            <a:pPr>
              <a:buNone/>
            </a:pPr>
            <a:r>
              <a:rPr lang="en-GB" dirty="0"/>
              <a:t>Universities should be funded more for what they do than for what they are, by focusing funding on relevant outputs rather than on inputs, and by adapting funding to the diversity of institutional profiles.”</a:t>
            </a:r>
          </a:p>
          <a:p>
            <a:r>
              <a:rPr lang="en-GB" dirty="0"/>
              <a:t>“Each country should therefore strike the right balance between core, competitive and outcome-based funding (underpinned by robust quality assurance) for higher education and university-based research.</a:t>
            </a:r>
          </a:p>
          <a:p>
            <a:r>
              <a:rPr lang="en-GB" dirty="0"/>
              <a:t>Renewed EU Agenda for Higher Education (2017)</a:t>
            </a:r>
          </a:p>
          <a:p>
            <a:endParaRPr lang="en-GB" dirty="0"/>
          </a:p>
          <a:p>
            <a:r>
              <a:rPr lang="en-GB" dirty="0"/>
              <a:t>European strategy for Universities in 2022</a:t>
            </a:r>
          </a:p>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13</a:t>
            </a:fld>
            <a:endParaRPr lang="en-US"/>
          </a:p>
        </p:txBody>
      </p:sp>
    </p:spTree>
    <p:extLst>
      <p:ext uri="{BB962C8B-B14F-4D97-AF65-F5344CB8AC3E}">
        <p14:creationId xmlns:p14="http://schemas.microsoft.com/office/powerpoint/2010/main" val="781693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14</a:t>
            </a:fld>
            <a:endParaRPr lang="en-US"/>
          </a:p>
        </p:txBody>
      </p:sp>
    </p:spTree>
    <p:extLst>
      <p:ext uri="{BB962C8B-B14F-4D97-AF65-F5344CB8AC3E}">
        <p14:creationId xmlns:p14="http://schemas.microsoft.com/office/powerpoint/2010/main" val="408099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15</a:t>
            </a:fld>
            <a:endParaRPr lang="en-US"/>
          </a:p>
        </p:txBody>
      </p:sp>
    </p:spTree>
    <p:extLst>
      <p:ext uri="{BB962C8B-B14F-4D97-AF65-F5344CB8AC3E}">
        <p14:creationId xmlns:p14="http://schemas.microsoft.com/office/powerpoint/2010/main" val="1388892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16</a:t>
            </a:fld>
            <a:endParaRPr lang="en-US"/>
          </a:p>
        </p:txBody>
      </p:sp>
    </p:spTree>
    <p:extLst>
      <p:ext uri="{BB962C8B-B14F-4D97-AF65-F5344CB8AC3E}">
        <p14:creationId xmlns:p14="http://schemas.microsoft.com/office/powerpoint/2010/main" val="3092947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ATHENA: </a:t>
            </a:r>
            <a:r>
              <a:rPr lang="en-GB" b="0" i="0" dirty="0">
                <a:solidFill>
                  <a:srgbClr val="002B4A"/>
                </a:solidFill>
                <a:effectLst/>
                <a:latin typeface="Poppins" panose="00000500000000000000" pitchFamily="2" charset="0"/>
              </a:rPr>
              <a:t>Foster the transfer of good practices in order to promote efficient and effective governance and funding reforms</a:t>
            </a:r>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18</a:t>
            </a:fld>
            <a:endParaRPr lang="en-US"/>
          </a:p>
        </p:txBody>
      </p:sp>
    </p:spTree>
    <p:extLst>
      <p:ext uri="{BB962C8B-B14F-4D97-AF65-F5344CB8AC3E}">
        <p14:creationId xmlns:p14="http://schemas.microsoft.com/office/powerpoint/2010/main" val="3821176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defTabSz="914400" rtl="0" eaLnBrk="1" latinLnBrk="0" hangingPunct="1">
              <a:lnSpc>
                <a:spcPct val="150000"/>
              </a:lnSpc>
              <a:buFont typeface="Arial" panose="020B0604020202020204" pitchFamily="34" charset="0"/>
              <a:buChar char="•"/>
            </a:pPr>
            <a:r>
              <a:rPr lang="en-GB" sz="1800" kern="1200" dirty="0">
                <a:solidFill>
                  <a:schemeClr val="accent3">
                    <a:lumMod val="50000"/>
                  </a:schemeClr>
                </a:solidFill>
                <a:latin typeface="Arial" panose="020B0604020202020204" pitchFamily="34" charset="0"/>
                <a:ea typeface="+mn-ea"/>
                <a:cs typeface="Arial" panose="020B0604020202020204" pitchFamily="34" charset="0"/>
              </a:rPr>
              <a:t>Variety of </a:t>
            </a:r>
            <a:r>
              <a:rPr lang="en-GB" sz="1800" b="1" kern="1200" dirty="0">
                <a:solidFill>
                  <a:schemeClr val="accent3">
                    <a:lumMod val="50000"/>
                  </a:schemeClr>
                </a:solidFill>
                <a:latin typeface="Arial" panose="020B0604020202020204" pitchFamily="34" charset="0"/>
                <a:ea typeface="+mn-ea"/>
                <a:cs typeface="Arial" panose="020B0604020202020204" pitchFamily="34" charset="0"/>
              </a:rPr>
              <a:t>objectives</a:t>
            </a:r>
            <a:r>
              <a:rPr lang="en-GB" sz="1800" kern="1200" dirty="0">
                <a:solidFill>
                  <a:schemeClr val="accent3">
                    <a:lumMod val="50000"/>
                  </a:schemeClr>
                </a:solidFill>
                <a:latin typeface="Arial" panose="020B0604020202020204" pitchFamily="34" charset="0"/>
                <a:ea typeface="+mn-ea"/>
                <a:cs typeface="Arial" panose="020B0604020202020204" pitchFamily="34" charset="0"/>
              </a:rPr>
              <a:t>:</a:t>
            </a:r>
          </a:p>
          <a:p>
            <a:pPr marL="742950" lvl="1" indent="-285750" algn="l" defTabSz="914400" rtl="0" eaLnBrk="1" latinLnBrk="0" hangingPunct="1">
              <a:lnSpc>
                <a:spcPct val="150000"/>
              </a:lnSpc>
              <a:buFont typeface="Arial" panose="020B0604020202020204" pitchFamily="34" charset="0"/>
              <a:buChar char="•"/>
            </a:pPr>
            <a:r>
              <a:rPr lang="en-GB" sz="1800" kern="1200" dirty="0">
                <a:solidFill>
                  <a:schemeClr val="accent3">
                    <a:lumMod val="50000"/>
                  </a:schemeClr>
                </a:solidFill>
                <a:latin typeface="Arial" panose="020B0604020202020204" pitchFamily="34" charset="0"/>
                <a:ea typeface="+mn-ea"/>
                <a:cs typeface="Arial" panose="020B0604020202020204" pitchFamily="34" charset="0"/>
              </a:rPr>
              <a:t>Ensuring transparency of resource allocation.</a:t>
            </a:r>
          </a:p>
          <a:p>
            <a:pPr marL="742950" lvl="1" indent="-285750" algn="l" defTabSz="914400" rtl="0" eaLnBrk="1" latinLnBrk="0" hangingPunct="1">
              <a:lnSpc>
                <a:spcPct val="150000"/>
              </a:lnSpc>
              <a:buFont typeface="Arial" panose="020B0604020202020204" pitchFamily="34" charset="0"/>
              <a:buChar char="•"/>
            </a:pPr>
            <a:r>
              <a:rPr lang="en-GB" sz="1800" kern="1200" dirty="0">
                <a:solidFill>
                  <a:schemeClr val="accent3">
                    <a:lumMod val="50000"/>
                  </a:schemeClr>
                </a:solidFill>
                <a:latin typeface="Arial" panose="020B0604020202020204" pitchFamily="34" charset="0"/>
                <a:ea typeface="+mn-ea"/>
                <a:cs typeface="Arial" panose="020B0604020202020204" pitchFamily="34" charset="0"/>
              </a:rPr>
              <a:t>Steering effect towards completion of defined policy objectives.</a:t>
            </a:r>
          </a:p>
          <a:p>
            <a:pPr marL="742950" lvl="1" indent="-285750" algn="l" defTabSz="914400" rtl="0" eaLnBrk="1" latinLnBrk="0" hangingPunct="1">
              <a:lnSpc>
                <a:spcPct val="150000"/>
              </a:lnSpc>
              <a:buFont typeface="Arial" panose="020B0604020202020204" pitchFamily="34" charset="0"/>
              <a:buChar char="•"/>
            </a:pPr>
            <a:r>
              <a:rPr lang="en-GB" sz="1800" kern="1200" dirty="0">
                <a:solidFill>
                  <a:schemeClr val="accent3">
                    <a:lumMod val="50000"/>
                  </a:schemeClr>
                </a:solidFill>
                <a:latin typeface="Arial" panose="020B0604020202020204" pitchFamily="34" charset="0"/>
                <a:ea typeface="+mn-ea"/>
                <a:cs typeface="Arial" panose="020B0604020202020204" pitchFamily="34" charset="0"/>
              </a:rPr>
              <a:t>Incentivising goals deemed desirable by funders.</a:t>
            </a:r>
          </a:p>
          <a:p>
            <a:pPr marL="742950" lvl="1" indent="-285750" algn="l" defTabSz="914400" rtl="0" eaLnBrk="1" latinLnBrk="0" hangingPunct="1">
              <a:lnSpc>
                <a:spcPct val="150000"/>
              </a:lnSpc>
              <a:buFont typeface="Arial" panose="020B0604020202020204" pitchFamily="34" charset="0"/>
              <a:buChar char="•"/>
            </a:pPr>
            <a:r>
              <a:rPr lang="en-GB" sz="1800" kern="1200" dirty="0">
                <a:solidFill>
                  <a:schemeClr val="accent3">
                    <a:lumMod val="50000"/>
                  </a:schemeClr>
                </a:solidFill>
                <a:latin typeface="Arial" panose="020B0604020202020204" pitchFamily="34" charset="0"/>
                <a:ea typeface="+mn-ea"/>
                <a:cs typeface="Arial" panose="020B0604020202020204" pitchFamily="34" charset="0"/>
              </a:rPr>
              <a:t>Engaging institutional-government dialogue.</a:t>
            </a:r>
          </a:p>
          <a:p>
            <a:pPr marL="742950" lvl="1" indent="-285750" algn="l" defTabSz="914400" rtl="0" eaLnBrk="1" latinLnBrk="0" hangingPunct="1">
              <a:lnSpc>
                <a:spcPct val="150000"/>
              </a:lnSpc>
              <a:buFont typeface="Arial" panose="020B0604020202020204" pitchFamily="34" charset="0"/>
              <a:buChar char="•"/>
            </a:pPr>
            <a:r>
              <a:rPr lang="en-GB" sz="1800" kern="1200" dirty="0">
                <a:solidFill>
                  <a:schemeClr val="accent3">
                    <a:lumMod val="50000"/>
                  </a:schemeClr>
                </a:solidFill>
                <a:latin typeface="Arial" panose="020B0604020202020204" pitchFamily="34" charset="0"/>
                <a:ea typeface="+mn-ea"/>
                <a:cs typeface="Arial" panose="020B0604020202020204" pitchFamily="34" charset="0"/>
              </a:rPr>
              <a:t>Driving performance.</a:t>
            </a:r>
          </a:p>
          <a:p>
            <a:endParaRPr lang="en-GB" dirty="0"/>
          </a:p>
        </p:txBody>
      </p:sp>
      <p:sp>
        <p:nvSpPr>
          <p:cNvPr id="4" name="Slide Number Placeholder 3"/>
          <p:cNvSpPr>
            <a:spLocks noGrp="1"/>
          </p:cNvSpPr>
          <p:nvPr>
            <p:ph type="sldNum" sz="quarter" idx="10"/>
          </p:nvPr>
        </p:nvSpPr>
        <p:spPr/>
        <p:txBody>
          <a:bodyPr/>
          <a:lstStyle/>
          <a:p>
            <a:fld id="{69763207-9AB5-BA43-B543-28A2276420EE}" type="slidenum">
              <a:rPr lang="en-US" smtClean="0"/>
              <a:t>19</a:t>
            </a:fld>
            <a:endParaRPr lang="en-US" dirty="0"/>
          </a:p>
        </p:txBody>
      </p:sp>
    </p:spTree>
    <p:extLst>
      <p:ext uri="{BB962C8B-B14F-4D97-AF65-F5344CB8AC3E}">
        <p14:creationId xmlns:p14="http://schemas.microsoft.com/office/powerpoint/2010/main" val="3002084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Only the first two pillars are calculated by using indicators. The most important component of the teaching budget is the examination activity, which is given if at least 16 ECTS credits are earned per academic year. There are seven subject groups with different funding rates (humanities, social sciences and law with €9,900 on the one end and art and music with €49,500 on the other end of the spectrum). 96% of the teaching pillar is provided through this indicator in the funding period 2022-2024. The most important indicator for research (and development of the arts) is the number of academic (or artistic) staff. The amount is calculated through the value of the subject group. 91% of the research pillar is provided through this indicator. </a:t>
            </a:r>
          </a:p>
          <a:p>
            <a:r>
              <a:rPr lang="en-GB" sz="1200" dirty="0"/>
              <a:t>A specific feature of the first two pillars is that the funding allocation works with target values (for example a target for academic staff). </a:t>
            </a:r>
          </a:p>
          <a:p>
            <a:r>
              <a:rPr lang="en-GB" sz="1200" dirty="0"/>
              <a:t>In teaching, 2% is awarded via the number of degrees and 2% via students who are particularly active (40 ECTS credits/year). In research, 8% is awarded through an indicator taking into account external funding and 1% through doctoral studies.</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While the legal framework provides a reasonable degree of autonomy, the sector expressed concerns about a strong trend towards micro-management. This has been evident through detailed prescriptions in performance agreements and direct interventions that are very prescriptive. The ministry is seen to interfere in staffing matters through the performance agreements, specifying the number and fields of professors that universities may hire. Moreover, the prescriptive agreements result in a burdensome reporting cycle, adding to the complexity of administrative processes and draining institutional resources.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Slide Number Placeholder 3"/>
          <p:cNvSpPr>
            <a:spLocks noGrp="1"/>
          </p:cNvSpPr>
          <p:nvPr>
            <p:ph type="sldNum" sz="quarter" idx="5"/>
          </p:nvPr>
        </p:nvSpPr>
        <p:spPr/>
        <p:txBody>
          <a:bodyPr/>
          <a:lstStyle/>
          <a:p>
            <a:fld id="{69763207-9AB5-BA43-B543-28A2276420EE}" type="slidenum">
              <a:rPr lang="en-US" smtClean="0"/>
              <a:t>20</a:t>
            </a:fld>
            <a:endParaRPr lang="en-US"/>
          </a:p>
        </p:txBody>
      </p:sp>
    </p:spTree>
    <p:extLst>
      <p:ext uri="{BB962C8B-B14F-4D97-AF65-F5344CB8AC3E}">
        <p14:creationId xmlns:p14="http://schemas.microsoft.com/office/powerpoint/2010/main" val="4272789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69763207-9AB5-BA43-B543-28A2276420EE}" type="slidenum">
              <a:rPr lang="en-US" smtClean="0"/>
              <a:t>22</a:t>
            </a:fld>
            <a:endParaRPr lang="en-US"/>
          </a:p>
        </p:txBody>
      </p:sp>
    </p:spTree>
    <p:extLst>
      <p:ext uri="{BB962C8B-B14F-4D97-AF65-F5344CB8AC3E}">
        <p14:creationId xmlns:p14="http://schemas.microsoft.com/office/powerpoint/2010/main" val="34632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3</a:t>
            </a:fld>
            <a:endParaRPr lang="en-US"/>
          </a:p>
        </p:txBody>
      </p:sp>
    </p:spTree>
    <p:extLst>
      <p:ext uri="{BB962C8B-B14F-4D97-AF65-F5344CB8AC3E}">
        <p14:creationId xmlns:p14="http://schemas.microsoft.com/office/powerpoint/2010/main" val="404849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A funding model is not a single mechanism but a </a:t>
            </a:r>
            <a:r>
              <a:rPr lang="en-GB" b="1" dirty="0"/>
              <a:t>combination of instruments</a:t>
            </a:r>
            <a:r>
              <a:rPr lang="en-GB" dirty="0"/>
              <a:t>, rules, and financial flows.</a:t>
            </a:r>
          </a:p>
          <a:p>
            <a:pPr>
              <a:buNone/>
            </a:pPr>
            <a:r>
              <a:rPr lang="en-GB" dirty="0"/>
              <a:t>Main components: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Sources of income</a:t>
            </a:r>
            <a:r>
              <a:rPr lang="en-GB" dirty="0"/>
              <a:t> (public funding, tuition fees, third-party income, philanthropy, etc.)</a:t>
            </a:r>
          </a:p>
          <a:p>
            <a:pPr>
              <a:buFont typeface="Arial" panose="020B0604020202020204" pitchFamily="34" charset="0"/>
              <a:buChar char="•"/>
            </a:pPr>
            <a:r>
              <a:rPr lang="en-GB" b="1" dirty="0"/>
              <a:t>Types of funding</a:t>
            </a:r>
            <a:r>
              <a:rPr lang="en-GB" dirty="0"/>
              <a:t> (block grants, competitive funding, targeted funding)</a:t>
            </a:r>
          </a:p>
          <a:p>
            <a:pPr>
              <a:buFont typeface="Arial" panose="020B0604020202020204" pitchFamily="34" charset="0"/>
              <a:buChar char="•"/>
            </a:pPr>
            <a:r>
              <a:rPr lang="en-GB" b="1" dirty="0"/>
              <a:t>Allocation mechanisms</a:t>
            </a:r>
            <a:r>
              <a:rPr lang="en-GB" dirty="0"/>
              <a:t> (formula-based, performance-based, negotiated)</a:t>
            </a:r>
          </a:p>
          <a:p>
            <a:pPr>
              <a:buFont typeface="Arial" panose="020B0604020202020204" pitchFamily="34" charset="0"/>
              <a:buChar char="•"/>
            </a:pPr>
            <a:r>
              <a:rPr lang="en-GB" b="1" dirty="0"/>
              <a:t>Governance of funding</a:t>
            </a:r>
            <a:r>
              <a:rPr lang="en-GB" dirty="0"/>
              <a:t> (who decides, under what conditions, with how much transparency or flexibility)</a:t>
            </a:r>
          </a:p>
          <a:p>
            <a:endParaRPr lang="en-GB" dirty="0"/>
          </a:p>
        </p:txBody>
      </p:sp>
      <p:sp>
        <p:nvSpPr>
          <p:cNvPr id="4" name="Slide Number Placeholder 3"/>
          <p:cNvSpPr>
            <a:spLocks noGrp="1"/>
          </p:cNvSpPr>
          <p:nvPr>
            <p:ph type="sldNum" sz="quarter" idx="10"/>
          </p:nvPr>
        </p:nvSpPr>
        <p:spPr/>
        <p:txBody>
          <a:bodyPr/>
          <a:lstStyle/>
          <a:p>
            <a:fld id="{69763207-9AB5-BA43-B543-28A2276420EE}" type="slidenum">
              <a:rPr lang="en-US" smtClean="0"/>
              <a:t>4</a:t>
            </a:fld>
            <a:endParaRPr lang="en-US" dirty="0"/>
          </a:p>
        </p:txBody>
      </p:sp>
    </p:spTree>
    <p:extLst>
      <p:ext uri="{BB962C8B-B14F-4D97-AF65-F5344CB8AC3E}">
        <p14:creationId xmlns:p14="http://schemas.microsoft.com/office/powerpoint/2010/main" val="4087861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5</a:t>
            </a:fld>
            <a:endParaRPr lang="en-US"/>
          </a:p>
        </p:txBody>
      </p:sp>
    </p:spTree>
    <p:extLst>
      <p:ext uri="{BB962C8B-B14F-4D97-AF65-F5344CB8AC3E}">
        <p14:creationId xmlns:p14="http://schemas.microsoft.com/office/powerpoint/2010/main" val="1838267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GB" sz="1700" dirty="0">
                <a:solidFill>
                  <a:schemeClr val="accent3">
                    <a:lumMod val="50000"/>
                  </a:schemeClr>
                </a:solidFill>
                <a:latin typeface="Arial" panose="020B0604020202020204" pitchFamily="34" charset="0"/>
                <a:cs typeface="Arial" panose="020B0604020202020204" pitchFamily="34" charset="0"/>
              </a:rPr>
              <a:t>Understood very </a:t>
            </a:r>
            <a:r>
              <a:rPr lang="en-GB" sz="1700" b="1" dirty="0">
                <a:solidFill>
                  <a:schemeClr val="accent3">
                    <a:lumMod val="50000"/>
                  </a:schemeClr>
                </a:solidFill>
                <a:latin typeface="Arial" panose="020B0604020202020204" pitchFamily="34" charset="0"/>
                <a:cs typeface="Arial" panose="020B0604020202020204" pitchFamily="34" charset="0"/>
              </a:rPr>
              <a:t>differently</a:t>
            </a:r>
            <a:r>
              <a:rPr lang="en-GB" sz="1700" dirty="0">
                <a:solidFill>
                  <a:schemeClr val="accent3">
                    <a:lumMod val="50000"/>
                  </a:schemeClr>
                </a:solidFill>
                <a:latin typeface="Arial" panose="020B0604020202020204" pitchFamily="34" charset="0"/>
                <a:cs typeface="Arial" panose="020B0604020202020204" pitchFamily="34" charset="0"/>
              </a:rPr>
              <a:t> across systems</a:t>
            </a:r>
            <a:endParaRPr lang="de-DE" sz="1700" dirty="0">
              <a:solidFill>
                <a:schemeClr val="accent3">
                  <a:lumMod val="50000"/>
                </a:schemeClr>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de-DE" sz="1700" dirty="0">
                <a:solidFill>
                  <a:schemeClr val="accent3">
                    <a:lumMod val="50000"/>
                  </a:schemeClr>
                </a:solidFill>
                <a:latin typeface="Arial" panose="020B0604020202020204" pitchFamily="34" charset="0"/>
                <a:cs typeface="Arial" panose="020B0604020202020204" pitchFamily="34" charset="0"/>
              </a:rPr>
              <a:t>Distributed </a:t>
            </a:r>
            <a:r>
              <a:rPr lang="de-DE" sz="1700" dirty="0" err="1">
                <a:solidFill>
                  <a:schemeClr val="accent3">
                    <a:lumMod val="50000"/>
                  </a:schemeClr>
                </a:solidFill>
                <a:latin typeface="Arial" panose="020B0604020202020204" pitchFamily="34" charset="0"/>
                <a:cs typeface="Arial" panose="020B0604020202020204" pitchFamily="34" charset="0"/>
              </a:rPr>
              <a:t>as</a:t>
            </a:r>
            <a:r>
              <a:rPr lang="de-DE" sz="1700" dirty="0">
                <a:solidFill>
                  <a:schemeClr val="accent3">
                    <a:lumMod val="50000"/>
                  </a:schemeClr>
                </a:solidFill>
                <a:latin typeface="Arial" panose="020B0604020202020204" pitchFamily="34" charset="0"/>
                <a:cs typeface="Arial" panose="020B0604020202020204" pitchFamily="34" charset="0"/>
              </a:rPr>
              <a:t> </a:t>
            </a:r>
            <a:r>
              <a:rPr lang="de-DE" sz="1700" b="1" dirty="0" err="1">
                <a:solidFill>
                  <a:schemeClr val="accent3">
                    <a:lumMod val="50000"/>
                  </a:schemeClr>
                </a:solidFill>
                <a:latin typeface="Arial" panose="020B0604020202020204" pitchFamily="34" charset="0"/>
                <a:cs typeface="Arial" panose="020B0604020202020204" pitchFamily="34" charset="0"/>
              </a:rPr>
              <a:t>core</a:t>
            </a:r>
            <a:r>
              <a:rPr lang="de-DE" sz="1700" b="1" dirty="0">
                <a:solidFill>
                  <a:schemeClr val="accent3">
                    <a:lumMod val="50000"/>
                  </a:schemeClr>
                </a:solidFill>
                <a:latin typeface="Arial" panose="020B0604020202020204" pitchFamily="34" charset="0"/>
                <a:cs typeface="Arial" panose="020B0604020202020204" pitchFamily="34" charset="0"/>
              </a:rPr>
              <a:t> </a:t>
            </a:r>
            <a:r>
              <a:rPr lang="de-DE" sz="1700" b="1" dirty="0" err="1">
                <a:solidFill>
                  <a:schemeClr val="accent3">
                    <a:lumMod val="50000"/>
                  </a:schemeClr>
                </a:solidFill>
                <a:latin typeface="Arial" panose="020B0604020202020204" pitchFamily="34" charset="0"/>
                <a:cs typeface="Arial" panose="020B0604020202020204" pitchFamily="34" charset="0"/>
              </a:rPr>
              <a:t>funding</a:t>
            </a:r>
            <a:r>
              <a:rPr lang="de-DE" sz="1700" b="1" dirty="0">
                <a:solidFill>
                  <a:schemeClr val="accent3">
                    <a:lumMod val="50000"/>
                  </a:schemeClr>
                </a:solidFill>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GB" sz="1700" dirty="0">
                <a:solidFill>
                  <a:schemeClr val="accent3">
                    <a:lumMod val="50000"/>
                  </a:schemeClr>
                </a:solidFill>
                <a:latin typeface="Arial" panose="020B0604020202020204" pitchFamily="34" charset="0"/>
                <a:cs typeface="Arial" panose="020B0604020202020204" pitchFamily="34" charset="0"/>
              </a:rPr>
              <a:t>Parameters related to </a:t>
            </a:r>
            <a:r>
              <a:rPr lang="en-GB" sz="1700" b="1" dirty="0">
                <a:solidFill>
                  <a:schemeClr val="accent3">
                    <a:lumMod val="50000"/>
                  </a:schemeClr>
                </a:solidFill>
                <a:latin typeface="Arial" panose="020B0604020202020204" pitchFamily="34" charset="0"/>
                <a:cs typeface="Arial" panose="020B0604020202020204" pitchFamily="34" charset="0"/>
              </a:rPr>
              <a:t>performance - output </a:t>
            </a:r>
            <a:r>
              <a:rPr lang="en-GB" sz="1700" dirty="0">
                <a:solidFill>
                  <a:schemeClr val="accent3">
                    <a:lumMod val="50000"/>
                  </a:schemeClr>
                </a:solidFill>
                <a:latin typeface="Arial" panose="020B0604020202020204" pitchFamily="34" charset="0"/>
                <a:cs typeface="Arial" panose="020B0604020202020204" pitchFamily="34" charset="0"/>
              </a:rPr>
              <a:t>(at different stages) of a process of learning/teaching, research or interaction with external stakeholders.</a:t>
            </a:r>
          </a:p>
          <a:p>
            <a:pPr marL="342900" indent="-342900">
              <a:lnSpc>
                <a:spcPct val="150000"/>
              </a:lnSpc>
              <a:buFont typeface="Arial" panose="020B0604020202020204" pitchFamily="34" charset="0"/>
              <a:buChar char="•"/>
            </a:pPr>
            <a:r>
              <a:rPr lang="en-GB" sz="1700" dirty="0">
                <a:solidFill>
                  <a:schemeClr val="accent3">
                    <a:lumMod val="50000"/>
                  </a:schemeClr>
                </a:solidFill>
                <a:latin typeface="Arial" panose="020B0604020202020204" pitchFamily="34" charset="0"/>
                <a:cs typeface="Arial" panose="020B0604020202020204" pitchFamily="34" charset="0"/>
              </a:rPr>
              <a:t>Two ways:</a:t>
            </a:r>
          </a:p>
          <a:p>
            <a:pPr marL="800100" lvl="1" indent="-342900">
              <a:lnSpc>
                <a:spcPct val="150000"/>
              </a:lnSpc>
              <a:buFont typeface="Arial" panose="020B0604020202020204" pitchFamily="34" charset="0"/>
              <a:buChar char="•"/>
            </a:pPr>
            <a:r>
              <a:rPr lang="en-GB" sz="1700" b="1" dirty="0">
                <a:solidFill>
                  <a:schemeClr val="accent3">
                    <a:lumMod val="50000"/>
                  </a:schemeClr>
                </a:solidFill>
                <a:latin typeface="Arial" panose="020B0604020202020204" pitchFamily="34" charset="0"/>
                <a:cs typeface="Arial" panose="020B0604020202020204" pitchFamily="34" charset="0"/>
              </a:rPr>
              <a:t>Funding formula.</a:t>
            </a:r>
          </a:p>
          <a:p>
            <a:pPr marL="800100" lvl="1" indent="-342900">
              <a:lnSpc>
                <a:spcPct val="150000"/>
              </a:lnSpc>
              <a:buFont typeface="Arial" panose="020B0604020202020204" pitchFamily="34" charset="0"/>
              <a:buChar char="•"/>
            </a:pPr>
            <a:r>
              <a:rPr lang="en-GB" sz="1700" b="1" dirty="0">
                <a:solidFill>
                  <a:schemeClr val="accent3">
                    <a:lumMod val="50000"/>
                  </a:schemeClr>
                </a:solidFill>
                <a:latin typeface="Arial" panose="020B0604020202020204" pitchFamily="34" charset="0"/>
                <a:cs typeface="Arial" panose="020B0604020202020204" pitchFamily="34" charset="0"/>
              </a:rPr>
              <a:t>Contracts/agreements</a:t>
            </a:r>
            <a:r>
              <a:rPr lang="en-GB" sz="1700" b="0" dirty="0">
                <a:solidFill>
                  <a:schemeClr val="accent3">
                    <a:lumMod val="50000"/>
                  </a:schemeClr>
                </a:solidFill>
                <a:latin typeface="Arial" panose="020B0604020202020204" pitchFamily="34" charset="0"/>
                <a:cs typeface="Arial" panose="020B0604020202020204" pitchFamily="34" charset="0"/>
              </a:rPr>
              <a:t>: </a:t>
            </a:r>
            <a:r>
              <a:rPr lang="en-GB" sz="1700" dirty="0">
                <a:solidFill>
                  <a:schemeClr val="accent3">
                    <a:lumMod val="50000"/>
                  </a:schemeClr>
                </a:solidFill>
                <a:latin typeface="Arial" panose="020B0604020202020204" pitchFamily="34" charset="0"/>
                <a:cs typeface="Arial" panose="020B0604020202020204" pitchFamily="34" charset="0"/>
              </a:rPr>
              <a:t>goals/targets agreed between funder and universities, the (non-) completion of which may have an impact on the level of funding.</a:t>
            </a:r>
            <a:endParaRPr lang="de-DE" sz="1700" dirty="0">
              <a:solidFill>
                <a:schemeClr val="accent3">
                  <a:lumMod val="50000"/>
                </a:schemeClr>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de-DE" sz="1700" dirty="0" err="1">
                <a:solidFill>
                  <a:schemeClr val="accent3">
                    <a:lumMod val="50000"/>
                  </a:schemeClr>
                </a:solidFill>
                <a:latin typeface="Arial" panose="020B0604020202020204" pitchFamily="34" charset="0"/>
                <a:cs typeface="Arial" panose="020B0604020202020204" pitchFamily="34" charset="0"/>
              </a:rPr>
              <a:t>Used</a:t>
            </a:r>
            <a:r>
              <a:rPr lang="de-DE" sz="1700" dirty="0">
                <a:solidFill>
                  <a:schemeClr val="accent3">
                    <a:lumMod val="50000"/>
                  </a:schemeClr>
                </a:solidFill>
                <a:latin typeface="Arial" panose="020B0604020202020204" pitchFamily="34" charset="0"/>
                <a:cs typeface="Arial" panose="020B0604020202020204" pitchFamily="34" charset="0"/>
              </a:rPr>
              <a:t> </a:t>
            </a:r>
            <a:r>
              <a:rPr lang="de-DE" sz="1700" b="1" dirty="0" err="1">
                <a:solidFill>
                  <a:schemeClr val="accent3">
                    <a:lumMod val="50000"/>
                  </a:schemeClr>
                </a:solidFill>
                <a:latin typeface="Arial" panose="020B0604020202020204" pitchFamily="34" charset="0"/>
                <a:cs typeface="Arial" panose="020B0604020202020204" pitchFamily="34" charset="0"/>
              </a:rPr>
              <a:t>interchangeably</a:t>
            </a:r>
            <a:r>
              <a:rPr lang="de-DE" sz="1700" dirty="0">
                <a:solidFill>
                  <a:schemeClr val="accent3">
                    <a:lumMod val="50000"/>
                  </a:schemeClr>
                </a:solidFill>
                <a:latin typeface="Arial" panose="020B0604020202020204" pitchFamily="34" charset="0"/>
                <a:cs typeface="Arial" panose="020B0604020202020204" pitchFamily="34" charset="0"/>
              </a:rPr>
              <a:t> </a:t>
            </a:r>
            <a:r>
              <a:rPr lang="de-DE" sz="1700" dirty="0" err="1">
                <a:solidFill>
                  <a:schemeClr val="accent3">
                    <a:lumMod val="50000"/>
                  </a:schemeClr>
                </a:solidFill>
                <a:latin typeface="Arial" panose="020B0604020202020204" pitchFamily="34" charset="0"/>
                <a:cs typeface="Arial" panose="020B0604020202020204" pitchFamily="34" charset="0"/>
              </a:rPr>
              <a:t>with</a:t>
            </a:r>
            <a:r>
              <a:rPr lang="de-DE" sz="1700" dirty="0">
                <a:solidFill>
                  <a:schemeClr val="accent3">
                    <a:lumMod val="50000"/>
                  </a:schemeClr>
                </a:solidFill>
                <a:latin typeface="Arial" panose="020B0604020202020204" pitchFamily="34" charset="0"/>
                <a:cs typeface="Arial" panose="020B0604020202020204" pitchFamily="34" charset="0"/>
              </a:rPr>
              <a:t> </a:t>
            </a:r>
            <a:r>
              <a:rPr lang="de-DE" sz="1700" dirty="0" err="1">
                <a:solidFill>
                  <a:schemeClr val="accent3">
                    <a:lumMod val="50000"/>
                  </a:schemeClr>
                </a:solidFill>
                <a:latin typeface="Arial" panose="020B0604020202020204" pitchFamily="34" charset="0"/>
                <a:cs typeface="Arial" panose="020B0604020202020204" pitchFamily="34" charset="0"/>
              </a:rPr>
              <a:t>other</a:t>
            </a:r>
            <a:r>
              <a:rPr lang="de-DE" sz="1700" dirty="0">
                <a:solidFill>
                  <a:schemeClr val="accent3">
                    <a:lumMod val="50000"/>
                  </a:schemeClr>
                </a:solidFill>
                <a:latin typeface="Arial" panose="020B0604020202020204" pitchFamily="34" charset="0"/>
                <a:cs typeface="Arial" panose="020B0604020202020204" pitchFamily="34" charset="0"/>
              </a:rPr>
              <a:t> </a:t>
            </a:r>
            <a:r>
              <a:rPr lang="de-DE" sz="1700" dirty="0" err="1">
                <a:solidFill>
                  <a:schemeClr val="accent3">
                    <a:lumMod val="50000"/>
                  </a:schemeClr>
                </a:solidFill>
                <a:latin typeface="Arial" panose="020B0604020202020204" pitchFamily="34" charset="0"/>
                <a:cs typeface="Arial" panose="020B0604020202020204" pitchFamily="34" charset="0"/>
              </a:rPr>
              <a:t>mechanisms</a:t>
            </a:r>
            <a:r>
              <a:rPr lang="de-DE" sz="1700" dirty="0">
                <a:solidFill>
                  <a:schemeClr val="accent3">
                    <a:lumMod val="50000"/>
                  </a:schemeClr>
                </a:solidFill>
                <a:latin typeface="Arial" panose="020B0604020202020204" pitchFamily="34" charset="0"/>
                <a:cs typeface="Arial" panose="020B0604020202020204" pitchFamily="34" charset="0"/>
              </a:rPr>
              <a:t>:</a:t>
            </a:r>
          </a:p>
          <a:p>
            <a:pPr marL="1149300" lvl="2" indent="-342900">
              <a:lnSpc>
                <a:spcPct val="150000"/>
              </a:lnSpc>
              <a:buFont typeface="Arial" panose="020B0604020202020204" pitchFamily="34" charset="0"/>
              <a:buChar char="•"/>
            </a:pPr>
            <a:r>
              <a:rPr lang="en-GB" sz="1700" dirty="0">
                <a:solidFill>
                  <a:schemeClr val="accent3">
                    <a:lumMod val="50000"/>
                  </a:schemeClr>
                </a:solidFill>
                <a:latin typeface="Arial" panose="020B0604020202020204" pitchFamily="34" charset="0"/>
                <a:cs typeface="Arial" panose="020B0604020202020204" pitchFamily="34" charset="0"/>
              </a:rPr>
              <a:t>“Formula-based funding”</a:t>
            </a:r>
          </a:p>
          <a:p>
            <a:pPr marL="1149300" lvl="2" indent="-342900">
              <a:lnSpc>
                <a:spcPct val="150000"/>
              </a:lnSpc>
              <a:buFont typeface="Arial" panose="020B0604020202020204" pitchFamily="34" charset="0"/>
              <a:buChar char="•"/>
            </a:pPr>
            <a:r>
              <a:rPr lang="en-GB" sz="1700" dirty="0">
                <a:solidFill>
                  <a:schemeClr val="accent3">
                    <a:lumMod val="50000"/>
                  </a:schemeClr>
                </a:solidFill>
                <a:latin typeface="Arial" panose="020B0604020202020204" pitchFamily="34" charset="0"/>
                <a:cs typeface="Arial" panose="020B0604020202020204" pitchFamily="34" charset="0"/>
              </a:rPr>
              <a:t>“Competitive-funding”</a:t>
            </a:r>
          </a:p>
          <a:p>
            <a:pPr marL="1149300" lvl="2" indent="-342900">
              <a:lnSpc>
                <a:spcPct val="150000"/>
              </a:lnSpc>
              <a:buFont typeface="Arial" panose="020B0604020202020204" pitchFamily="34" charset="0"/>
              <a:buChar char="•"/>
            </a:pPr>
            <a:r>
              <a:rPr lang="en-GB" sz="1700" dirty="0">
                <a:solidFill>
                  <a:schemeClr val="accent3">
                    <a:lumMod val="50000"/>
                  </a:schemeClr>
                </a:solidFill>
                <a:latin typeface="Arial" panose="020B0604020202020204" pitchFamily="34" charset="0"/>
                <a:cs typeface="Arial" panose="020B0604020202020204" pitchFamily="34" charset="0"/>
              </a:rPr>
              <a:t>“Contracts” </a:t>
            </a:r>
            <a:endParaRPr lang="de-DE" sz="1700" dirty="0">
              <a:solidFill>
                <a:schemeClr val="accent3">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3">
                    <a:lumMod val="50000"/>
                  </a:schemeClr>
                </a:solidFill>
                <a:latin typeface="Arial" panose="020B0604020202020204" pitchFamily="34" charset="0"/>
                <a:cs typeface="Arial" panose="020B0604020202020204" pitchFamily="34" charset="0"/>
              </a:rPr>
              <a:t>Variables refer to the past, while targets refer to future achievement, for instance regarding enrolment. </a:t>
            </a:r>
          </a:p>
          <a:p>
            <a:endParaRPr lang="en-GB" dirty="0"/>
          </a:p>
        </p:txBody>
      </p:sp>
      <p:sp>
        <p:nvSpPr>
          <p:cNvPr id="4" name="Slide Number Placeholder 3"/>
          <p:cNvSpPr>
            <a:spLocks noGrp="1"/>
          </p:cNvSpPr>
          <p:nvPr>
            <p:ph type="sldNum" sz="quarter" idx="10"/>
          </p:nvPr>
        </p:nvSpPr>
        <p:spPr/>
        <p:txBody>
          <a:bodyPr/>
          <a:lstStyle/>
          <a:p>
            <a:fld id="{69763207-9AB5-BA43-B543-28A2276420EE}" type="slidenum">
              <a:rPr lang="en-US" smtClean="0"/>
              <a:t>6</a:t>
            </a:fld>
            <a:endParaRPr lang="en-US" dirty="0"/>
          </a:p>
        </p:txBody>
      </p:sp>
    </p:spTree>
    <p:extLst>
      <p:ext uri="{BB962C8B-B14F-4D97-AF65-F5344CB8AC3E}">
        <p14:creationId xmlns:p14="http://schemas.microsoft.com/office/powerpoint/2010/main" val="270733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 mechanisms that fund exclusively teaching activities or research (r) activities.</a:t>
            </a:r>
          </a:p>
        </p:txBody>
      </p:sp>
      <p:sp>
        <p:nvSpPr>
          <p:cNvPr id="4" name="Slide Number Placeholder 3"/>
          <p:cNvSpPr>
            <a:spLocks noGrp="1"/>
          </p:cNvSpPr>
          <p:nvPr>
            <p:ph type="sldNum" sz="quarter" idx="5"/>
          </p:nvPr>
        </p:nvSpPr>
        <p:spPr/>
        <p:txBody>
          <a:bodyPr/>
          <a:lstStyle/>
          <a:p>
            <a:fld id="{69763207-9AB5-BA43-B543-28A2276420EE}" type="slidenum">
              <a:rPr lang="en-US" smtClean="0"/>
              <a:t>7</a:t>
            </a:fld>
            <a:endParaRPr lang="en-US"/>
          </a:p>
        </p:txBody>
      </p:sp>
    </p:spTree>
    <p:extLst>
      <p:ext uri="{BB962C8B-B14F-4D97-AF65-F5344CB8AC3E}">
        <p14:creationId xmlns:p14="http://schemas.microsoft.com/office/powerpoint/2010/main" val="370983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763207-9AB5-BA43-B543-28A2276420EE}" type="slidenum">
              <a:rPr lang="en-US" smtClean="0"/>
              <a:t>8</a:t>
            </a:fld>
            <a:endParaRPr lang="en-US" dirty="0"/>
          </a:p>
        </p:txBody>
      </p:sp>
    </p:spTree>
    <p:extLst>
      <p:ext uri="{BB962C8B-B14F-4D97-AF65-F5344CB8AC3E}">
        <p14:creationId xmlns:p14="http://schemas.microsoft.com/office/powerpoint/2010/main" val="482241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9</a:t>
            </a:fld>
            <a:endParaRPr lang="en-US"/>
          </a:p>
        </p:txBody>
      </p:sp>
    </p:spTree>
    <p:extLst>
      <p:ext uri="{BB962C8B-B14F-4D97-AF65-F5344CB8AC3E}">
        <p14:creationId xmlns:p14="http://schemas.microsoft.com/office/powerpoint/2010/main" val="356368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https://www.menti.com/altg6o8m4nak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audience needs to rate the impact of the different drivers on the development of models/instruments in their system, using a total of 100 points</a:t>
            </a:r>
          </a:p>
          <a:p>
            <a:endParaRPr lang="en-GB" dirty="0"/>
          </a:p>
        </p:txBody>
      </p:sp>
      <p:sp>
        <p:nvSpPr>
          <p:cNvPr id="4" name="Slide Number Placeholder 3"/>
          <p:cNvSpPr>
            <a:spLocks noGrp="1"/>
          </p:cNvSpPr>
          <p:nvPr>
            <p:ph type="sldNum" sz="quarter" idx="5"/>
          </p:nvPr>
        </p:nvSpPr>
        <p:spPr/>
        <p:txBody>
          <a:bodyPr/>
          <a:lstStyle/>
          <a:p>
            <a:fld id="{69763207-9AB5-BA43-B543-28A2276420EE}" type="slidenum">
              <a:rPr lang="en-US" smtClean="0"/>
              <a:t>10</a:t>
            </a:fld>
            <a:endParaRPr lang="en-US"/>
          </a:p>
        </p:txBody>
      </p:sp>
    </p:spTree>
    <p:extLst>
      <p:ext uri="{BB962C8B-B14F-4D97-AF65-F5344CB8AC3E}">
        <p14:creationId xmlns:p14="http://schemas.microsoft.com/office/powerpoint/2010/main" val="228041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https://www.youtube.com/c/EuropeanUniversityAssociationEUA" TargetMode="External"/><Relationship Id="rId2" Type="http://schemas.openxmlformats.org/officeDocument/2006/relationships/image" Target="../media/image4.emf"/><Relationship Id="rId1" Type="http://schemas.openxmlformats.org/officeDocument/2006/relationships/slideMaster" Target="../slideMasters/slideMaster3.xml"/><Relationship Id="rId6" Type="http://schemas.openxmlformats.org/officeDocument/2006/relationships/hyperlink" Target="https://www.facebook.com/EuropeanUniversityAssociation" TargetMode="External"/><Relationship Id="rId5" Type="http://schemas.openxmlformats.org/officeDocument/2006/relationships/hyperlink" Target="https://twitter.com/intent/follow?source=followbutton&amp;variant=1.0&amp;screen_name=euatweets" TargetMode="Externa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hyperlink" Target="https://www.youtube.com/c/EuropeanUniversityAssociationEUA" TargetMode="External"/><Relationship Id="rId2" Type="http://schemas.openxmlformats.org/officeDocument/2006/relationships/image" Target="../media/image6.emf"/><Relationship Id="rId1" Type="http://schemas.openxmlformats.org/officeDocument/2006/relationships/slideMaster" Target="../slideMasters/slideMaster3.xml"/><Relationship Id="rId6" Type="http://schemas.openxmlformats.org/officeDocument/2006/relationships/hyperlink" Target="https://www.facebook.com/EuropeanUniversityAssociation" TargetMode="External"/><Relationship Id="rId5" Type="http://schemas.openxmlformats.org/officeDocument/2006/relationships/hyperlink" Target="https://twitter.com/intent/follow?source=followbutton&amp;variant=1.0&amp;screen_name=euatweets" TargetMode="External"/><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3970" y="2794304"/>
            <a:ext cx="9299778" cy="1764996"/>
          </a:xfrm>
          <a:prstGeom prst="rect">
            <a:avLst/>
          </a:prstGeom>
        </p:spPr>
        <p:txBody>
          <a:bodyPr anchor="t">
            <a:normAutofit/>
          </a:bodyPr>
          <a:lstStyle>
            <a:lvl1pPr algn="l">
              <a:defRPr sz="5500" b="0" i="0" baseline="0">
                <a:solidFill>
                  <a:schemeClr val="accent3"/>
                </a:solidFill>
                <a:latin typeface="Arial" charset="0"/>
                <a:cs typeface="Calibri Light"/>
              </a:defRPr>
            </a:lvl1pPr>
          </a:lstStyle>
          <a:p>
            <a:r>
              <a:rPr lang="en-US"/>
              <a:t>Click to edit Master title style</a:t>
            </a:r>
            <a:endParaRPr lang="en-US" dirty="0"/>
          </a:p>
        </p:txBody>
      </p:sp>
      <p:sp>
        <p:nvSpPr>
          <p:cNvPr id="3" name="Subtitle 2"/>
          <p:cNvSpPr>
            <a:spLocks noGrp="1"/>
          </p:cNvSpPr>
          <p:nvPr>
            <p:ph type="subTitle" idx="1"/>
          </p:nvPr>
        </p:nvSpPr>
        <p:spPr>
          <a:xfrm>
            <a:off x="770096" y="2322642"/>
            <a:ext cx="9144000" cy="566934"/>
          </a:xfrm>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p:cNvSpPr>
            <a:spLocks noGrp="1"/>
          </p:cNvSpPr>
          <p:nvPr>
            <p:ph type="body" sz="quarter" idx="23" hasCustomPrompt="1"/>
          </p:nvPr>
        </p:nvSpPr>
        <p:spPr>
          <a:xfrm>
            <a:off x="2897517" y="5169544"/>
            <a:ext cx="4989183" cy="855962"/>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BE" dirty="0"/>
              <a:t>Title/Function</a:t>
            </a:r>
            <a:endParaRPr lang="en-US" dirty="0"/>
          </a:p>
        </p:txBody>
      </p:sp>
      <p:sp>
        <p:nvSpPr>
          <p:cNvPr id="9" name="Date Placeholder 4"/>
          <p:cNvSpPr txBox="1">
            <a:spLocks/>
          </p:cNvSpPr>
          <p:nvPr userDrawn="1"/>
        </p:nvSpPr>
        <p:spPr>
          <a:xfrm>
            <a:off x="2905117" y="5938779"/>
            <a:ext cx="337466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BE" sz="1800" b="1" i="0" baseline="0" dirty="0">
                <a:solidFill>
                  <a:schemeClr val="accent3"/>
                </a:solidFill>
                <a:latin typeface="Arial" charset="0"/>
              </a:rPr>
              <a:t>B</a:t>
            </a:r>
            <a:r>
              <a:rPr lang="fr-FR" sz="1800" b="1" i="0" baseline="0" dirty="0">
                <a:solidFill>
                  <a:schemeClr val="accent3"/>
                </a:solidFill>
                <a:latin typeface="Arial" charset="0"/>
              </a:rPr>
              <a:t>a</a:t>
            </a:r>
            <a:r>
              <a:rPr lang="en-BE" sz="1800" b="1" i="0" baseline="0" dirty="0">
                <a:solidFill>
                  <a:schemeClr val="accent3"/>
                </a:solidFill>
                <a:latin typeface="Arial" charset="0"/>
              </a:rPr>
              <a:t>r</a:t>
            </a:r>
            <a:r>
              <a:rPr lang="fr-FR" sz="1800" b="1" i="0" baseline="0" dirty="0">
                <a:solidFill>
                  <a:schemeClr val="accent3"/>
                </a:solidFill>
                <a:latin typeface="Arial" charset="0"/>
              </a:rPr>
              <a:t>c</a:t>
            </a:r>
            <a:r>
              <a:rPr lang="en-BE" sz="1800" b="1" i="0" baseline="0" dirty="0">
                <a:solidFill>
                  <a:schemeClr val="accent3"/>
                </a:solidFill>
                <a:latin typeface="Arial" charset="0"/>
              </a:rPr>
              <a:t>e</a:t>
            </a:r>
            <a:r>
              <a:rPr lang="fr-FR" sz="1800" b="1" i="0" baseline="0" dirty="0">
                <a:solidFill>
                  <a:schemeClr val="accent3"/>
                </a:solidFill>
                <a:latin typeface="Arial" charset="0"/>
              </a:rPr>
              <a:t>l</a:t>
            </a:r>
            <a:r>
              <a:rPr lang="en-BE" sz="1800" b="1" i="0" baseline="0" dirty="0">
                <a:solidFill>
                  <a:schemeClr val="accent3"/>
                </a:solidFill>
                <a:latin typeface="Arial" charset="0"/>
              </a:rPr>
              <a:t>o</a:t>
            </a:r>
            <a:r>
              <a:rPr lang="fr-FR" sz="1800" b="1" i="0" baseline="0" dirty="0">
                <a:solidFill>
                  <a:schemeClr val="accent3"/>
                </a:solidFill>
                <a:latin typeface="Arial" charset="0"/>
              </a:rPr>
              <a:t>n</a:t>
            </a:r>
            <a:r>
              <a:rPr lang="en-BE" sz="1800" b="1" i="0" baseline="0" dirty="0">
                <a:solidFill>
                  <a:schemeClr val="accent3"/>
                </a:solidFill>
                <a:latin typeface="Arial" charset="0"/>
              </a:rPr>
              <a:t>a, 18 </a:t>
            </a:r>
            <a:r>
              <a:rPr lang="fr-FR" sz="1800" b="1" i="0" baseline="0" dirty="0">
                <a:solidFill>
                  <a:schemeClr val="accent3"/>
                </a:solidFill>
                <a:latin typeface="Arial" charset="0"/>
              </a:rPr>
              <a:t>O</a:t>
            </a:r>
            <a:r>
              <a:rPr lang="en-BE" sz="1800" b="1" i="0" baseline="0" dirty="0">
                <a:solidFill>
                  <a:schemeClr val="accent3"/>
                </a:solidFill>
                <a:latin typeface="Arial" charset="0"/>
              </a:rPr>
              <a:t>c</a:t>
            </a:r>
            <a:r>
              <a:rPr lang="fr-FR" sz="1800" b="1" i="0" baseline="0" dirty="0">
                <a:solidFill>
                  <a:schemeClr val="accent3"/>
                </a:solidFill>
                <a:latin typeface="Arial" charset="0"/>
              </a:rPr>
              <a:t>t</a:t>
            </a:r>
            <a:r>
              <a:rPr lang="en-BE" sz="1800" b="1" i="0" baseline="0" dirty="0">
                <a:solidFill>
                  <a:schemeClr val="accent3"/>
                </a:solidFill>
                <a:latin typeface="Arial" charset="0"/>
              </a:rPr>
              <a:t>o</a:t>
            </a:r>
            <a:r>
              <a:rPr lang="fr-FR" sz="1800" b="1" i="0" baseline="0" dirty="0">
                <a:solidFill>
                  <a:schemeClr val="accent3"/>
                </a:solidFill>
                <a:latin typeface="Arial" charset="0"/>
              </a:rPr>
              <a:t>b</a:t>
            </a:r>
            <a:r>
              <a:rPr lang="en-BE" sz="1800" b="1" i="0" baseline="0" dirty="0">
                <a:solidFill>
                  <a:schemeClr val="accent3"/>
                </a:solidFill>
                <a:latin typeface="Arial" charset="0"/>
              </a:rPr>
              <a:t>e</a:t>
            </a:r>
            <a:r>
              <a:rPr lang="fr-FR" sz="1800" b="1" i="0" baseline="0" dirty="0">
                <a:solidFill>
                  <a:schemeClr val="accent3"/>
                </a:solidFill>
                <a:latin typeface="Arial" charset="0"/>
              </a:rPr>
              <a:t>r</a:t>
            </a:r>
            <a:r>
              <a:rPr lang="en-BE" sz="1800" b="1" i="0" baseline="0" dirty="0">
                <a:solidFill>
                  <a:schemeClr val="accent3"/>
                </a:solidFill>
                <a:latin typeface="Arial" charset="0"/>
              </a:rPr>
              <a:t> </a:t>
            </a:r>
            <a:r>
              <a:rPr lang="en-GB" sz="1800" b="1" i="0" baseline="0" dirty="0">
                <a:solidFill>
                  <a:schemeClr val="accent3"/>
                </a:solidFill>
                <a:latin typeface="Arial" charset="0"/>
              </a:rPr>
              <a:t>2018</a:t>
            </a:r>
          </a:p>
        </p:txBody>
      </p:sp>
      <p:sp>
        <p:nvSpPr>
          <p:cNvPr id="10" name="Text Placeholder 12"/>
          <p:cNvSpPr>
            <a:spLocks noGrp="1"/>
          </p:cNvSpPr>
          <p:nvPr>
            <p:ph type="body" sz="quarter" idx="25" hasCustomPrompt="1"/>
          </p:nvPr>
        </p:nvSpPr>
        <p:spPr>
          <a:xfrm>
            <a:off x="8425737" y="5169544"/>
            <a:ext cx="3131680" cy="855962"/>
          </a:xfrm>
        </p:spPr>
        <p:txBody>
          <a:bodyPr>
            <a:normAutofit/>
          </a:bodyPr>
          <a:lstStyle>
            <a:lvl1pPr marL="0" indent="0">
              <a:lnSpc>
                <a:spcPct val="100000"/>
              </a:lnSpc>
              <a:spcBef>
                <a:spcPts val="0"/>
              </a:spcBef>
              <a:buNone/>
              <a:defRPr sz="1600" b="1" baseline="0">
                <a:solidFill>
                  <a:schemeClr val="accent3"/>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a:t>
            </a:r>
            <a:r>
              <a:rPr lang="en-BE" dirty="0" err="1"/>
              <a:t>FundingForum</a:t>
            </a:r>
            <a:endParaRPr lang="en-BE" dirty="0"/>
          </a:p>
          <a:p>
            <a:pPr lvl="0"/>
            <a:r>
              <a:rPr lang="en-BE" dirty="0"/>
              <a:t>@</a:t>
            </a:r>
            <a:r>
              <a:rPr lang="en-BE" dirty="0" err="1"/>
              <a:t>euatweets</a:t>
            </a:r>
            <a:endParaRPr lang="en-US" dirty="0"/>
          </a:p>
        </p:txBody>
      </p:sp>
    </p:spTree>
    <p:extLst>
      <p:ext uri="{BB962C8B-B14F-4D97-AF65-F5344CB8AC3E}">
        <p14:creationId xmlns:p14="http://schemas.microsoft.com/office/powerpoint/2010/main" val="1734635977"/>
      </p:ext>
    </p:extLst>
  </p:cSld>
  <p:clrMapOvr>
    <a:masterClrMapping/>
  </p:clrMapOvr>
  <p:extLst>
    <p:ext uri="{DCECCB84-F9BA-43D5-87BE-67443E8EF086}">
      <p15:sldGuideLst xmlns:p15="http://schemas.microsoft.com/office/powerpoint/2012/main">
        <p15:guide id="2" pos="6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2E0261E-4097-7C4A-BEE1-FDC35D23402C}" type="datetime2">
              <a:rPr lang="en-US" smtClean="0"/>
              <a:t>Thursday, May 15, 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21335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A7B6B6-CA58-8348-8E6A-6A9334386977}" type="datetime2">
              <a:rPr lang="en-US" smtClean="0"/>
              <a:t>Thursday, May 15, 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1739043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DBE6789-7C61-5440-99AC-5347F6DB2C4F}" type="datetime2">
              <a:rPr lang="en-US" smtClean="0"/>
              <a:t>Thursday, May 15, 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849769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9357B8-0EAA-9B4F-B35D-E8860D43E4B8}" type="datetime2">
              <a:rPr lang="en-US" smtClean="0"/>
              <a:t>Thursday, May 15, 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1312070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7C14EA-BEAA-DB4C-BC72-0E5C25878C06}" type="datetime2">
              <a:rPr lang="en-US" smtClean="0"/>
              <a:t>Thursday, May 15, 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1600469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2" name="Date Placeholder 3"/>
          <p:cNvSpPr>
            <a:spLocks noGrp="1"/>
          </p:cNvSpPr>
          <p:nvPr>
            <p:ph type="dt" sz="half" idx="10"/>
          </p:nvPr>
        </p:nvSpPr>
        <p:spPr>
          <a:xfrm>
            <a:off x="389037" y="6356350"/>
            <a:ext cx="2489200" cy="365125"/>
          </a:xfrm>
        </p:spPr>
        <p:txBody>
          <a:bodyPr/>
          <a:lstStyle/>
          <a:p>
            <a:r>
              <a:rPr lang="en-US"/>
              <a:t>6/04/2017</a:t>
            </a:r>
          </a:p>
        </p:txBody>
      </p:sp>
      <p:sp>
        <p:nvSpPr>
          <p:cNvPr id="13" name="Footer Placeholder 4"/>
          <p:cNvSpPr>
            <a:spLocks noGrp="1"/>
          </p:cNvSpPr>
          <p:nvPr>
            <p:ph type="ftr" sz="quarter" idx="11"/>
          </p:nvPr>
        </p:nvSpPr>
        <p:spPr>
          <a:xfrm>
            <a:off x="3132237" y="6356350"/>
            <a:ext cx="4114800" cy="365125"/>
          </a:xfrm>
          <a:prstGeom prst="rect">
            <a:avLst/>
          </a:prstGeom>
        </p:spPr>
        <p:txBody>
          <a:bodyPr/>
          <a:lstStyle>
            <a:lvl1pPr algn="l">
              <a:defRPr/>
            </a:lvl1pPr>
          </a:lstStyle>
          <a:p>
            <a:endParaRPr lang="en-US" dirty="0"/>
          </a:p>
        </p:txBody>
      </p:sp>
      <p:sp>
        <p:nvSpPr>
          <p:cNvPr id="14" name="Slide Number Placeholder 5"/>
          <p:cNvSpPr>
            <a:spLocks noGrp="1"/>
          </p:cNvSpPr>
          <p:nvPr>
            <p:ph type="sldNum" sz="quarter" idx="12"/>
          </p:nvPr>
        </p:nvSpPr>
        <p:spPr>
          <a:xfrm>
            <a:off x="9063086" y="6356350"/>
            <a:ext cx="2743200" cy="365125"/>
          </a:xfrm>
        </p:spPr>
        <p:txBody>
          <a:bodyPr/>
          <a:lstStyle/>
          <a:p>
            <a:fld id="{B15F1DB1-D9C2-1046-8BE7-EC5E2F9F1FD0}" type="slidenum">
              <a:rPr lang="en-US" smtClean="0"/>
              <a:t>‹#›</a:t>
            </a:fld>
            <a:endParaRPr lang="en-US"/>
          </a:p>
        </p:txBody>
      </p:sp>
      <p:sp>
        <p:nvSpPr>
          <p:cNvPr id="15" name="Rectangle 14"/>
          <p:cNvSpPr/>
          <p:nvPr userDrawn="1"/>
        </p:nvSpPr>
        <p:spPr>
          <a:xfrm>
            <a:off x="0" y="14761"/>
            <a:ext cx="12192000" cy="1428277"/>
          </a:xfrm>
          <a:prstGeom prst="rect">
            <a:avLst/>
          </a:prstGeom>
          <a:solidFill>
            <a:srgbClr val="F3F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9"/>
          <p:cNvCxnSpPr/>
          <p:nvPr userDrawn="1"/>
        </p:nvCxnSpPr>
        <p:spPr>
          <a:xfrm>
            <a:off x="0" y="1450815"/>
            <a:ext cx="12192000" cy="0"/>
          </a:xfrm>
          <a:prstGeom prst="line">
            <a:avLst/>
          </a:prstGeom>
          <a:ln w="25400">
            <a:solidFill>
              <a:srgbClr val="004D88"/>
            </a:solidFill>
          </a:ln>
        </p:spPr>
        <p:style>
          <a:lnRef idx="1">
            <a:schemeClr val="accent1"/>
          </a:lnRef>
          <a:fillRef idx="0">
            <a:schemeClr val="accent1"/>
          </a:fillRef>
          <a:effectRef idx="0">
            <a:schemeClr val="accent1"/>
          </a:effectRef>
          <a:fontRef idx="minor">
            <a:schemeClr val="tx1"/>
          </a:fontRef>
        </p:style>
      </p:cxnSp>
      <p:sp>
        <p:nvSpPr>
          <p:cNvPr id="19" name="Subtitle 2"/>
          <p:cNvSpPr>
            <a:spLocks noGrp="1"/>
          </p:cNvSpPr>
          <p:nvPr>
            <p:ph type="subTitle" idx="1" hasCustomPrompt="1"/>
          </p:nvPr>
        </p:nvSpPr>
        <p:spPr>
          <a:xfrm>
            <a:off x="389037" y="1678238"/>
            <a:ext cx="2489200" cy="4386640"/>
          </a:xfrm>
        </p:spPr>
        <p:txBody>
          <a:bodyPr/>
          <a:lstStyle>
            <a:lvl1pPr marL="0" indent="0" algn="l">
              <a:buNone/>
              <a:defRPr sz="3000" b="1">
                <a:solidFill>
                  <a:srgbClr val="004D8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a:t>
            </a:r>
          </a:p>
        </p:txBody>
      </p:sp>
      <p:sp>
        <p:nvSpPr>
          <p:cNvPr id="21" name="Content Placeholder 5"/>
          <p:cNvSpPr>
            <a:spLocks noGrp="1"/>
          </p:cNvSpPr>
          <p:nvPr>
            <p:ph sz="quarter" idx="4"/>
          </p:nvPr>
        </p:nvSpPr>
        <p:spPr>
          <a:xfrm>
            <a:off x="3132237" y="1678238"/>
            <a:ext cx="8674049" cy="4386640"/>
          </a:xfrm>
        </p:spPr>
        <p:txBody>
          <a:bodyPr/>
          <a:lstStyle>
            <a:lvl1pPr>
              <a:defRPr sz="2400">
                <a:solidFill>
                  <a:srgbClr val="005193"/>
                </a:solidFill>
              </a:defRPr>
            </a:lvl1pPr>
            <a:lvl2pPr>
              <a:defRPr sz="2200">
                <a:solidFill>
                  <a:srgbClr val="005193"/>
                </a:solidFill>
              </a:defRPr>
            </a:lvl2pPr>
            <a:lvl3pPr>
              <a:defRPr>
                <a:solidFill>
                  <a:srgbClr val="005193"/>
                </a:solidFill>
              </a:defRPr>
            </a:lvl3pPr>
            <a:lvl4pPr>
              <a:defRPr>
                <a:solidFill>
                  <a:srgbClr val="005193"/>
                </a:solidFill>
              </a:defRPr>
            </a:lvl4pPr>
            <a:lvl5pPr>
              <a:defRPr>
                <a:solidFill>
                  <a:srgbClr val="00519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close up of a logo&#10;&#10;Description generated with high confidence">
            <a:extLst>
              <a:ext uri="{FF2B5EF4-FFF2-40B4-BE49-F238E27FC236}">
                <a16:creationId xmlns:a16="http://schemas.microsoft.com/office/drawing/2014/main" id="{1F1B40AC-E897-40D3-A5E1-753F7451B72C}"/>
              </a:ext>
            </a:extLst>
          </p:cNvPr>
          <p:cNvPicPr>
            <a:picLocks noChangeAspect="1"/>
          </p:cNvPicPr>
          <p:nvPr userDrawn="1"/>
        </p:nvPicPr>
        <p:blipFill>
          <a:blip r:embed="rId2"/>
          <a:stretch>
            <a:fillRect/>
          </a:stretch>
        </p:blipFill>
        <p:spPr>
          <a:xfrm>
            <a:off x="389037" y="504870"/>
            <a:ext cx="2276861" cy="448057"/>
          </a:xfrm>
          <a:prstGeom prst="rect">
            <a:avLst/>
          </a:prstGeom>
        </p:spPr>
      </p:pic>
    </p:spTree>
    <p:extLst>
      <p:ext uri="{BB962C8B-B14F-4D97-AF65-F5344CB8AC3E}">
        <p14:creationId xmlns:p14="http://schemas.microsoft.com/office/powerpoint/2010/main" val="264817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2"/>
          <p:cNvSpPr>
            <a:spLocks noGrp="1"/>
          </p:cNvSpPr>
          <p:nvPr>
            <p:ph type="title" hasCustomPrompt="1"/>
          </p:nvPr>
        </p:nvSpPr>
        <p:spPr>
          <a:xfrm>
            <a:off x="766424" y="635000"/>
            <a:ext cx="7281080" cy="365170"/>
          </a:xfrm>
        </p:spPr>
        <p:txBody>
          <a:bodyPr vert="horz" anchor="b" anchorCtr="0">
            <a:noAutofit/>
          </a:bodyPr>
          <a:lstStyle>
            <a:lvl1pPr algn="l">
              <a:defRPr sz="1800" b="0" i="0" baseline="0">
                <a:solidFill>
                  <a:schemeClr val="accent3"/>
                </a:solidFill>
                <a:latin typeface="Arial" charset="0"/>
              </a:defRPr>
            </a:lvl1pPr>
          </a:lstStyle>
          <a:p>
            <a:r>
              <a:rPr lang="en-US" dirty="0"/>
              <a:t>Funding models for universities</a:t>
            </a:r>
          </a:p>
        </p:txBody>
      </p:sp>
      <p:sp>
        <p:nvSpPr>
          <p:cNvPr id="21" name="Content Placeholder 29"/>
          <p:cNvSpPr>
            <a:spLocks noGrp="1"/>
          </p:cNvSpPr>
          <p:nvPr>
            <p:ph sz="quarter" idx="18" hasCustomPrompt="1"/>
          </p:nvPr>
        </p:nvSpPr>
        <p:spPr>
          <a:xfrm>
            <a:off x="766424" y="1855789"/>
            <a:ext cx="2980075" cy="3031898"/>
          </a:xfrm>
        </p:spPr>
        <p:txBody>
          <a:bodyPr>
            <a:normAutofit/>
          </a:bodyPr>
          <a:lstStyle>
            <a:lvl1pPr marL="0" indent="0">
              <a:buNone/>
              <a:defRPr sz="3000" baseline="0">
                <a:solidFill>
                  <a:schemeClr val="accent1"/>
                </a:solidFill>
                <a:latin typeface="Arial" charset="0"/>
              </a:defRPr>
            </a:lvl1pPr>
          </a:lstStyle>
          <a:p>
            <a:pPr lvl="0"/>
            <a:r>
              <a:rPr lang="en-US" dirty="0"/>
              <a:t>headline</a:t>
            </a:r>
          </a:p>
        </p:txBody>
      </p:sp>
      <p:sp>
        <p:nvSpPr>
          <p:cNvPr id="22" name="Content Placeholder 29"/>
          <p:cNvSpPr>
            <a:spLocks noGrp="1"/>
          </p:cNvSpPr>
          <p:nvPr>
            <p:ph sz="quarter" idx="19" hasCustomPrompt="1"/>
          </p:nvPr>
        </p:nvSpPr>
        <p:spPr>
          <a:xfrm>
            <a:off x="4072720" y="1855788"/>
            <a:ext cx="7281080" cy="4244975"/>
          </a:xfrm>
        </p:spPr>
        <p:txBody>
          <a:bodyPr>
            <a:normAutofit/>
          </a:bodyPr>
          <a:lstStyle>
            <a:lvl1pPr marL="0" indent="0">
              <a:buNone/>
              <a:defRPr sz="2000" b="1" baseline="0">
                <a:solidFill>
                  <a:schemeClr val="accent1"/>
                </a:solidFill>
                <a:latin typeface="Arial" charset="0"/>
              </a:defRPr>
            </a:lvl1pPr>
            <a:lvl2pPr marL="349200" indent="-349200">
              <a:buFont typeface="Arial" panose="020B0604020202020204" pitchFamily="34" charset="0"/>
              <a:buChar char="•"/>
              <a:defRPr sz="2000" b="1" baseline="0">
                <a:solidFill>
                  <a:schemeClr val="accent1"/>
                </a:solidFill>
                <a:latin typeface="Arial" charset="0"/>
              </a:defRPr>
            </a:lvl2pPr>
            <a:lvl3pPr marL="0" indent="0">
              <a:buNone/>
              <a:defRPr sz="2000" baseline="0">
                <a:latin typeface="Arial" charset="0"/>
              </a:defRPr>
            </a:lvl3pPr>
            <a:lvl4pPr marL="349200" indent="-349200">
              <a:buFont typeface="Arial" panose="020B0604020202020204" pitchFamily="34" charset="0"/>
              <a:buChar char="•"/>
              <a:defRPr sz="2000" baseline="0">
                <a:latin typeface="Arial" charset="0"/>
              </a:defRPr>
            </a:lvl4pPr>
            <a:lvl5pPr marL="720000" indent="-342900">
              <a:buFont typeface="Wingdings" pitchFamily="2" charset="2"/>
              <a:buChar char="ü"/>
              <a:defRPr sz="2000" baseline="0">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22"/>
          </p:nvPr>
        </p:nvSpPr>
        <p:spPr>
          <a:xfrm>
            <a:off x="11341100" y="6229350"/>
            <a:ext cx="546100" cy="365125"/>
          </a:xfrm>
        </p:spPr>
        <p:txBody>
          <a:bodyPr/>
          <a:lstStyle>
            <a:lvl1pPr>
              <a:defRPr baseline="0">
                <a:solidFill>
                  <a:schemeClr val="tx1"/>
                </a:solidFill>
                <a:latin typeface="Arial" charset="0"/>
              </a:defRPr>
            </a:lvl1pPr>
          </a:lstStyle>
          <a:p>
            <a:fld id="{B15F1DB1-D9C2-1046-8BE7-EC5E2F9F1FD0}" type="slidenum">
              <a:rPr lang="en-US" smtClean="0"/>
              <a:pPr/>
              <a:t>‹#›</a:t>
            </a:fld>
            <a:endParaRPr lang="en-US" dirty="0"/>
          </a:p>
        </p:txBody>
      </p:sp>
      <p:sp>
        <p:nvSpPr>
          <p:cNvPr id="7" name="Text Placeholder 6"/>
          <p:cNvSpPr>
            <a:spLocks noGrp="1"/>
          </p:cNvSpPr>
          <p:nvPr>
            <p:ph type="body" sz="quarter" idx="23" hasCustomPrompt="1"/>
          </p:nvPr>
        </p:nvSpPr>
        <p:spPr>
          <a:xfrm>
            <a:off x="779687" y="5268913"/>
            <a:ext cx="2867025" cy="831850"/>
          </a:xfrm>
          <a:ln>
            <a:solidFill>
              <a:schemeClr val="bg1">
                <a:alpha val="0"/>
              </a:schemeClr>
            </a:solidFill>
          </a:ln>
        </p:spPr>
        <p:txBody>
          <a:bodyPr>
            <a:normAutofit/>
          </a:bodyPr>
          <a:lstStyle>
            <a:lvl1pPr marL="0" indent="0">
              <a:buNone/>
              <a:defRPr sz="1400" baseline="0">
                <a:solidFill>
                  <a:schemeClr val="bg2">
                    <a:lumMod val="50000"/>
                  </a:schemeClr>
                </a:solidFill>
                <a:latin typeface="Arial" charset="0"/>
              </a:defRPr>
            </a:lvl1pPr>
          </a:lstStyle>
          <a:p>
            <a:pPr lvl="0"/>
            <a:r>
              <a:rPr lang="en-US" dirty="0"/>
              <a:t>Source:</a:t>
            </a:r>
          </a:p>
        </p:txBody>
      </p:sp>
      <p:sp>
        <p:nvSpPr>
          <p:cNvPr id="28" name="Text Placeholder 2"/>
          <p:cNvSpPr>
            <a:spLocks noGrp="1"/>
          </p:cNvSpPr>
          <p:nvPr>
            <p:ph type="body" idx="1" hasCustomPrompt="1"/>
          </p:nvPr>
        </p:nvSpPr>
        <p:spPr>
          <a:xfrm>
            <a:off x="779125" y="355600"/>
            <a:ext cx="5157787" cy="279400"/>
          </a:xfrm>
          <a:ln>
            <a:solidFill>
              <a:schemeClr val="bg1">
                <a:alpha val="0"/>
              </a:schemeClr>
            </a:solidFill>
          </a:ln>
        </p:spPr>
        <p:txBody>
          <a:bodyPr anchor="b">
            <a:normAutofit/>
          </a:bodyPr>
          <a:lstStyle>
            <a:lvl1pPr marL="0" indent="0">
              <a:buNone/>
              <a:defRPr sz="1200" b="1" cap="all" baseline="0">
                <a:solidFill>
                  <a:schemeClr val="accent1"/>
                </a:solidFill>
                <a:latin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Trends and elements to consider</a:t>
            </a:r>
          </a:p>
        </p:txBody>
      </p:sp>
      <p:sp>
        <p:nvSpPr>
          <p:cNvPr id="10" name="Date Placeholder 1"/>
          <p:cNvSpPr txBox="1">
            <a:spLocks/>
          </p:cNvSpPr>
          <p:nvPr userDrawn="1"/>
        </p:nvSpPr>
        <p:spPr>
          <a:xfrm>
            <a:off x="10165512" y="6229349"/>
            <a:ext cx="10371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accent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b="1" dirty="0"/>
              <a:t>© EUA 2018</a:t>
            </a:r>
          </a:p>
        </p:txBody>
      </p:sp>
    </p:spTree>
    <p:extLst>
      <p:ext uri="{BB962C8B-B14F-4D97-AF65-F5344CB8AC3E}">
        <p14:creationId xmlns:p14="http://schemas.microsoft.com/office/powerpoint/2010/main" val="30865348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nl-BE" dirty="0"/>
          </a:p>
        </p:txBody>
      </p:sp>
      <p:sp>
        <p:nvSpPr>
          <p:cNvPr id="3" name="Content Placeholder 2"/>
          <p:cNvSpPr>
            <a:spLocks noGrp="1"/>
          </p:cNvSpPr>
          <p:nvPr>
            <p:ph idx="1"/>
          </p:nvPr>
        </p:nvSpPr>
        <p:spPr/>
        <p:txBody>
          <a:bodyPr/>
          <a:lstStyle>
            <a:lvl1pPr>
              <a:defRPr sz="2400" baseline="0"/>
            </a:lvl1pPr>
            <a:lvl2pPr>
              <a:buFont typeface="Wingdings" pitchFamily="2" charset="2"/>
              <a:buChar char="§"/>
              <a:defRPr sz="2200" baseline="0"/>
            </a:lvl2pPr>
            <a:lvl3pPr>
              <a:defRPr sz="2000" baseline="0"/>
            </a:lvl3pPr>
            <a:lvl4pPr>
              <a:defRPr sz="1800" baseline="0"/>
            </a:lvl4pPr>
            <a:lvl5pPr>
              <a:defRPr sz="16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BE" dirty="0"/>
          </a:p>
        </p:txBody>
      </p:sp>
      <p:sp>
        <p:nvSpPr>
          <p:cNvPr id="4" name="Rectangle 6"/>
          <p:cNvSpPr>
            <a:spLocks noGrp="1" noChangeArrowheads="1"/>
          </p:cNvSpPr>
          <p:nvPr>
            <p:ph type="sldNum" sz="quarter" idx="10"/>
          </p:nvPr>
        </p:nvSpPr>
        <p:spPr>
          <a:xfrm>
            <a:off x="624418" y="6454775"/>
            <a:ext cx="10943167" cy="287338"/>
          </a:xfrm>
          <a:prstGeom prst="rect">
            <a:avLst/>
          </a:prstGeom>
          <a:ln/>
        </p:spPr>
        <p:txBody>
          <a:bodyPr/>
          <a:lstStyle>
            <a:lvl1pPr>
              <a:defRPr/>
            </a:lvl1pPr>
          </a:lstStyle>
          <a:p>
            <a:pPr>
              <a:defRPr/>
            </a:pPr>
            <a:r>
              <a:rPr lang="en-GB"/>
              <a:t>…</a:t>
            </a:r>
            <a:fld id="{5A2460FF-C429-44DE-B76F-24356EA81453}" type="slidenum">
              <a:rPr lang="en-GB"/>
              <a:pPr>
                <a:defRPr/>
              </a:pPr>
              <a:t>‹#›</a:t>
            </a:fld>
            <a:r>
              <a:rPr lang="en-GB"/>
              <a:t>…</a:t>
            </a:r>
          </a:p>
        </p:txBody>
      </p:sp>
    </p:spTree>
    <p:extLst>
      <p:ext uri="{BB962C8B-B14F-4D97-AF65-F5344CB8AC3E}">
        <p14:creationId xmlns:p14="http://schemas.microsoft.com/office/powerpoint/2010/main" val="2595826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Date Placeholder 4">
            <a:extLst>
              <a:ext uri="{FF2B5EF4-FFF2-40B4-BE49-F238E27FC236}">
                <a16:creationId xmlns:a16="http://schemas.microsoft.com/office/drawing/2014/main" id="{81247AB8-1709-4D9F-AD3A-0550932CE1F8}"/>
              </a:ext>
            </a:extLst>
          </p:cNvPr>
          <p:cNvSpPr txBox="1">
            <a:spLocks/>
          </p:cNvSpPr>
          <p:nvPr userDrawn="1"/>
        </p:nvSpPr>
        <p:spPr>
          <a:xfrm>
            <a:off x="2905125" y="5938838"/>
            <a:ext cx="3375025" cy="365125"/>
          </a:xfrm>
          <a:prstGeom prst="rect">
            <a:avLst/>
          </a:prstGeom>
        </p:spPr>
        <p:txBody>
          <a:bodyPr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BE" sz="1800" b="1" dirty="0">
                <a:solidFill>
                  <a:schemeClr val="accent3"/>
                </a:solidFill>
                <a:latin typeface="Arial" charset="0"/>
              </a:rPr>
              <a:t>D</a:t>
            </a:r>
            <a:r>
              <a:rPr lang="fr-FR" sz="1800" b="1" dirty="0">
                <a:solidFill>
                  <a:schemeClr val="accent3"/>
                </a:solidFill>
                <a:latin typeface="Arial" charset="0"/>
              </a:rPr>
              <a:t>a</a:t>
            </a:r>
            <a:r>
              <a:rPr lang="en-BE" sz="1800" b="1" dirty="0">
                <a:solidFill>
                  <a:schemeClr val="accent3"/>
                </a:solidFill>
                <a:latin typeface="Arial" charset="0"/>
              </a:rPr>
              <a:t>t</a:t>
            </a:r>
            <a:r>
              <a:rPr lang="fr-FR" sz="1800" b="1" dirty="0">
                <a:solidFill>
                  <a:schemeClr val="accent3"/>
                </a:solidFill>
                <a:latin typeface="Arial" charset="0"/>
              </a:rPr>
              <a:t>e</a:t>
            </a:r>
            <a:endParaRPr lang="en-US" sz="1800" b="1" dirty="0">
              <a:solidFill>
                <a:schemeClr val="accent3"/>
              </a:solidFill>
              <a:latin typeface="Arial" charset="0"/>
            </a:endParaRPr>
          </a:p>
        </p:txBody>
      </p:sp>
      <p:sp>
        <p:nvSpPr>
          <p:cNvPr id="2" name="Title 1"/>
          <p:cNvSpPr>
            <a:spLocks noGrp="1"/>
          </p:cNvSpPr>
          <p:nvPr>
            <p:ph type="ctrTitle"/>
          </p:nvPr>
        </p:nvSpPr>
        <p:spPr>
          <a:xfrm>
            <a:off x="743970" y="2794304"/>
            <a:ext cx="9299778" cy="1764996"/>
          </a:xfrm>
          <a:prstGeom prst="rect">
            <a:avLst/>
          </a:prstGeom>
        </p:spPr>
        <p:txBody>
          <a:bodyPr anchor="t">
            <a:normAutofit/>
          </a:bodyPr>
          <a:lstStyle>
            <a:lvl1pPr algn="l">
              <a:defRPr sz="5500" b="0" i="0" baseline="0">
                <a:solidFill>
                  <a:schemeClr val="accent3"/>
                </a:solidFill>
                <a:latin typeface="Arial" charset="0"/>
                <a:cs typeface="Calibri Light"/>
              </a:defRPr>
            </a:lvl1pPr>
          </a:lstStyle>
          <a:p>
            <a:r>
              <a:rPr lang="en-US" dirty="0"/>
              <a:t>Click to edit Master title style</a:t>
            </a:r>
          </a:p>
        </p:txBody>
      </p:sp>
      <p:sp>
        <p:nvSpPr>
          <p:cNvPr id="3" name="Subtitle 2"/>
          <p:cNvSpPr>
            <a:spLocks noGrp="1"/>
          </p:cNvSpPr>
          <p:nvPr>
            <p:ph type="subTitle" idx="1"/>
          </p:nvPr>
        </p:nvSpPr>
        <p:spPr>
          <a:xfrm>
            <a:off x="770096" y="2322642"/>
            <a:ext cx="9144000" cy="566934"/>
          </a:xfrm>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12"/>
          <p:cNvSpPr>
            <a:spLocks noGrp="1"/>
          </p:cNvSpPr>
          <p:nvPr>
            <p:ph type="body" sz="quarter" idx="23"/>
          </p:nvPr>
        </p:nvSpPr>
        <p:spPr>
          <a:xfrm>
            <a:off x="2897517" y="5169544"/>
            <a:ext cx="4989183" cy="855962"/>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p:txBody>
      </p:sp>
      <p:sp>
        <p:nvSpPr>
          <p:cNvPr id="10" name="Text Placeholder 12"/>
          <p:cNvSpPr>
            <a:spLocks noGrp="1"/>
          </p:cNvSpPr>
          <p:nvPr>
            <p:ph type="body" sz="quarter" idx="25"/>
          </p:nvPr>
        </p:nvSpPr>
        <p:spPr>
          <a:xfrm>
            <a:off x="8425737" y="5169544"/>
            <a:ext cx="3131680" cy="855962"/>
          </a:xfrm>
        </p:spPr>
        <p:txBody>
          <a:bodyPr>
            <a:normAutofit/>
          </a:bodyPr>
          <a:lstStyle>
            <a:lvl1pPr marL="0" indent="0">
              <a:lnSpc>
                <a:spcPct val="100000"/>
              </a:lnSpc>
              <a:spcBef>
                <a:spcPts val="0"/>
              </a:spcBef>
              <a:buNone/>
              <a:defRPr sz="1600" b="1" baseline="0">
                <a:solidFill>
                  <a:schemeClr val="accent3"/>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sp>
        <p:nvSpPr>
          <p:cNvPr id="5" name="Content Placeholder 4">
            <a:extLst>
              <a:ext uri="{FF2B5EF4-FFF2-40B4-BE49-F238E27FC236}">
                <a16:creationId xmlns:a16="http://schemas.microsoft.com/office/drawing/2014/main" id="{751B9B06-286F-4C05-8A61-05D9C55AC83D}"/>
              </a:ext>
            </a:extLst>
          </p:cNvPr>
          <p:cNvSpPr>
            <a:spLocks noGrp="1"/>
          </p:cNvSpPr>
          <p:nvPr>
            <p:ph sz="quarter" idx="26"/>
          </p:nvPr>
        </p:nvSpPr>
        <p:spPr>
          <a:xfrm>
            <a:off x="4610100" y="6130925"/>
            <a:ext cx="914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BE"/>
          </a:p>
        </p:txBody>
      </p:sp>
    </p:spTree>
    <p:extLst>
      <p:ext uri="{BB962C8B-B14F-4D97-AF65-F5344CB8AC3E}">
        <p14:creationId xmlns:p14="http://schemas.microsoft.com/office/powerpoint/2010/main" val="1528209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5"/>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C604C9A0-5BFC-6B49-A100-210E208DFCA9}" type="datetime2">
              <a:rPr lang="en-US" smtClean="0"/>
              <a:t>Thursday, May 15, 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425475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3970" y="2794304"/>
            <a:ext cx="9299778" cy="1764996"/>
          </a:xfrm>
          <a:prstGeom prst="rect">
            <a:avLst/>
          </a:prstGeom>
        </p:spPr>
        <p:txBody>
          <a:bodyPr anchor="t">
            <a:normAutofit/>
          </a:bodyPr>
          <a:lstStyle>
            <a:lvl1pPr algn="l">
              <a:defRPr sz="5500" b="0" i="0" baseline="0">
                <a:solidFill>
                  <a:schemeClr val="accent1"/>
                </a:solidFill>
                <a:latin typeface="Arial" charset="0"/>
                <a:cs typeface="Calibri Light"/>
              </a:defRPr>
            </a:lvl1pPr>
          </a:lstStyle>
          <a:p>
            <a:r>
              <a:rPr lang="en-US"/>
              <a:t>Click to edit Master title style</a:t>
            </a:r>
            <a:endParaRPr lang="en-US" dirty="0"/>
          </a:p>
        </p:txBody>
      </p:sp>
      <p:sp>
        <p:nvSpPr>
          <p:cNvPr id="3" name="Subtitle 2"/>
          <p:cNvSpPr>
            <a:spLocks noGrp="1"/>
          </p:cNvSpPr>
          <p:nvPr>
            <p:ph type="subTitle" idx="1"/>
          </p:nvPr>
        </p:nvSpPr>
        <p:spPr>
          <a:xfrm>
            <a:off x="770096" y="2322642"/>
            <a:ext cx="9144000" cy="566934"/>
          </a:xfrm>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p:cNvSpPr>
            <a:spLocks noGrp="1"/>
          </p:cNvSpPr>
          <p:nvPr>
            <p:ph type="body" sz="quarter" idx="23" hasCustomPrompt="1"/>
          </p:nvPr>
        </p:nvSpPr>
        <p:spPr>
          <a:xfrm>
            <a:off x="2897517" y="5169544"/>
            <a:ext cx="4989183" cy="855962"/>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BE" dirty="0"/>
              <a:t>Title/Function</a:t>
            </a:r>
            <a:endParaRPr lang="en-US" dirty="0"/>
          </a:p>
        </p:txBody>
      </p:sp>
      <p:sp>
        <p:nvSpPr>
          <p:cNvPr id="10" name="Text Placeholder 12"/>
          <p:cNvSpPr>
            <a:spLocks noGrp="1"/>
          </p:cNvSpPr>
          <p:nvPr>
            <p:ph type="body" sz="quarter" idx="25" hasCustomPrompt="1"/>
          </p:nvPr>
        </p:nvSpPr>
        <p:spPr>
          <a:xfrm>
            <a:off x="8425737" y="5169544"/>
            <a:ext cx="3131680" cy="855962"/>
          </a:xfrm>
        </p:spPr>
        <p:txBody>
          <a:bodyPr>
            <a:normAutofit/>
          </a:bodyPr>
          <a:lstStyle>
            <a:lvl1pPr marL="0" indent="0">
              <a:lnSpc>
                <a:spcPct val="100000"/>
              </a:lnSpc>
              <a:spcBef>
                <a:spcPts val="0"/>
              </a:spcBef>
              <a:buNone/>
              <a:defRPr sz="1600" b="1" baseline="0">
                <a:solidFill>
                  <a:schemeClr val="accent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Social media</a:t>
            </a:r>
            <a:br>
              <a:rPr lang="en-US" dirty="0"/>
            </a:br>
            <a:r>
              <a:rPr lang="en-BE" dirty="0"/>
              <a:t>Hashtag</a:t>
            </a:r>
            <a:endParaRPr lang="en-US" dirty="0"/>
          </a:p>
        </p:txBody>
      </p:sp>
    </p:spTree>
  </p:cSld>
  <p:clrMapOvr>
    <a:masterClrMapping/>
  </p:clrMapOvr>
  <p:extLst>
    <p:ext uri="{DCECCB84-F9BA-43D5-87BE-67443E8EF086}">
      <p15:sldGuideLst xmlns:p15="http://schemas.microsoft.com/office/powerpoint/2012/main">
        <p15:guide id="2" pos="6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93EDF9A-B83C-4E43-B317-8F51966CC160}" type="datetime2">
              <a:rPr lang="en-US" smtClean="0"/>
              <a:t>Thursday, May 15, 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2449135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613" y="4406900"/>
            <a:ext cx="103632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4F54FCCD-9568-E84D-AF0C-9E92069263B1}" type="datetime2">
              <a:rPr lang="en-US" smtClean="0"/>
              <a:t>Thursday, May 15, 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190023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3BF77A0-92FF-F842-953C-A49096B61ED9}" type="datetime2">
              <a:rPr lang="en-US" smtClean="0"/>
              <a:t>Thursday, May 15, 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277861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5098601-0E02-5A49-BC41-1124C4042753}" type="datetime2">
              <a:rPr lang="en-US" smtClean="0"/>
              <a:t>Thursday, May 15, 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971711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6AD50848-D882-8544-80D8-F1E2290AC2DD}" type="datetime2">
              <a:rPr lang="en-US" smtClean="0"/>
              <a:t>Thursday, May 15, 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1523574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92603DA-2AA8-DC4B-9839-23173F0D13E7}" type="datetime2">
              <a:rPr lang="en-US" smtClean="0"/>
              <a:t>Thursday, May 15, 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3443386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16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6D354164-D65D-424E-980F-3B0C505DFE7D}" type="datetime2">
              <a:rPr lang="en-US" smtClean="0"/>
              <a:t>Thursday, May 15, 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4082761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188" y="4800600"/>
            <a:ext cx="73152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B8113686-59FE-B04A-9505-C984FE4954FC}" type="datetime2">
              <a:rPr lang="en-US" smtClean="0"/>
              <a:t>Thursday, May 15, 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3978226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DEEB511A-5066-9847-B157-93AFF4FDF0BA}" type="datetime2">
              <a:rPr lang="en-US" smtClean="0"/>
              <a:t>Thursday, May 15, 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166823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50FEDC2-1AA4-1645-AD99-23477D99E62A}" type="datetime2">
              <a:rPr lang="en-US" smtClean="0"/>
              <a:t>Thursday, May 15, 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1613991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Content Placeholder 29"/>
          <p:cNvSpPr>
            <a:spLocks noGrp="1"/>
          </p:cNvSpPr>
          <p:nvPr>
            <p:ph sz="quarter" idx="18" hasCustomPrompt="1"/>
          </p:nvPr>
        </p:nvSpPr>
        <p:spPr>
          <a:xfrm>
            <a:off x="766424" y="1855789"/>
            <a:ext cx="2980075" cy="3031898"/>
          </a:xfrm>
        </p:spPr>
        <p:txBody>
          <a:bodyPr>
            <a:normAutofit/>
          </a:bodyPr>
          <a:lstStyle>
            <a:lvl1pPr marL="0" indent="0">
              <a:buNone/>
              <a:defRPr sz="3000" baseline="0">
                <a:solidFill>
                  <a:schemeClr val="accent1"/>
                </a:solidFill>
                <a:latin typeface="Arial" charset="0"/>
              </a:defRPr>
            </a:lvl1pPr>
          </a:lstStyle>
          <a:p>
            <a:pPr lvl="0"/>
            <a:r>
              <a:rPr lang="en-US" dirty="0"/>
              <a:t>headline</a:t>
            </a:r>
          </a:p>
        </p:txBody>
      </p:sp>
      <p:sp>
        <p:nvSpPr>
          <p:cNvPr id="22" name="Content Placeholder 29"/>
          <p:cNvSpPr>
            <a:spLocks noGrp="1"/>
          </p:cNvSpPr>
          <p:nvPr>
            <p:ph sz="quarter" idx="19" hasCustomPrompt="1"/>
          </p:nvPr>
        </p:nvSpPr>
        <p:spPr>
          <a:xfrm>
            <a:off x="4072720" y="1855788"/>
            <a:ext cx="7281080" cy="4244975"/>
          </a:xfrm>
        </p:spPr>
        <p:txBody>
          <a:bodyPr>
            <a:normAutofit/>
          </a:bodyPr>
          <a:lstStyle>
            <a:lvl1pPr marL="0" indent="0">
              <a:buNone/>
              <a:defRPr sz="2000" b="1" baseline="0">
                <a:solidFill>
                  <a:schemeClr val="accent1"/>
                </a:solidFill>
                <a:latin typeface="Arial" charset="0"/>
              </a:defRPr>
            </a:lvl1pPr>
            <a:lvl2pPr marL="349200" indent="-349200">
              <a:buFont typeface="Arial" panose="020B0604020202020204" pitchFamily="34" charset="0"/>
              <a:buChar char="•"/>
              <a:defRPr sz="2000" b="1" baseline="0">
                <a:solidFill>
                  <a:schemeClr val="accent1"/>
                </a:solidFill>
                <a:latin typeface="Arial" charset="0"/>
              </a:defRPr>
            </a:lvl2pPr>
            <a:lvl3pPr marL="0" indent="0">
              <a:buNone/>
              <a:defRPr sz="2000" baseline="0">
                <a:latin typeface="Arial" charset="0"/>
              </a:defRPr>
            </a:lvl3pPr>
            <a:lvl4pPr marL="349200" indent="-349200">
              <a:buFont typeface="Arial" panose="020B0604020202020204" pitchFamily="34" charset="0"/>
              <a:buChar char="•"/>
              <a:defRPr sz="2000" baseline="0">
                <a:latin typeface="Arial" charset="0"/>
              </a:defRPr>
            </a:lvl4pPr>
            <a:lvl5pPr marL="720000" indent="-342900">
              <a:buFont typeface="Wingdings" pitchFamily="2" charset="2"/>
              <a:buChar char="ü"/>
              <a:defRPr sz="2000" baseline="0">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22"/>
          </p:nvPr>
        </p:nvSpPr>
        <p:spPr>
          <a:xfrm>
            <a:off x="11341100" y="6229350"/>
            <a:ext cx="546100" cy="365125"/>
          </a:xfrm>
        </p:spPr>
        <p:txBody>
          <a:bodyPr/>
          <a:lstStyle>
            <a:lvl1pPr>
              <a:defRPr baseline="0">
                <a:solidFill>
                  <a:schemeClr val="tx1"/>
                </a:solidFill>
                <a:latin typeface="Arial" charset="0"/>
              </a:defRPr>
            </a:lvl1pPr>
          </a:lstStyle>
          <a:p>
            <a:fld id="{B15F1DB1-D9C2-1046-8BE7-EC5E2F9F1FD0}" type="slidenum">
              <a:rPr lang="en-US" smtClean="0"/>
              <a:pPr/>
              <a:t>‹#›</a:t>
            </a:fld>
            <a:endParaRPr lang="en-US" dirty="0"/>
          </a:p>
        </p:txBody>
      </p:sp>
      <p:sp>
        <p:nvSpPr>
          <p:cNvPr id="7" name="Text Placeholder 6"/>
          <p:cNvSpPr>
            <a:spLocks noGrp="1"/>
          </p:cNvSpPr>
          <p:nvPr>
            <p:ph type="body" sz="quarter" idx="23" hasCustomPrompt="1"/>
          </p:nvPr>
        </p:nvSpPr>
        <p:spPr>
          <a:xfrm>
            <a:off x="779687" y="5268913"/>
            <a:ext cx="2867025" cy="831850"/>
          </a:xfrm>
          <a:ln>
            <a:solidFill>
              <a:schemeClr val="bg1">
                <a:alpha val="0"/>
              </a:schemeClr>
            </a:solidFill>
          </a:ln>
        </p:spPr>
        <p:txBody>
          <a:bodyPr>
            <a:normAutofit/>
          </a:bodyPr>
          <a:lstStyle>
            <a:lvl1pPr marL="0" indent="0">
              <a:buNone/>
              <a:defRPr sz="1400" baseline="0">
                <a:solidFill>
                  <a:schemeClr val="bg2">
                    <a:lumMod val="50000"/>
                  </a:schemeClr>
                </a:solidFill>
                <a:latin typeface="Arial" charset="0"/>
              </a:defRPr>
            </a:lvl1pPr>
          </a:lstStyle>
          <a:p>
            <a:pPr lvl="0"/>
            <a:r>
              <a:rPr lang="en-US" dirty="0"/>
              <a:t>Source:</a:t>
            </a:r>
          </a:p>
        </p:txBody>
      </p:sp>
      <p:sp>
        <p:nvSpPr>
          <p:cNvPr id="28" name="Text Placeholder 2"/>
          <p:cNvSpPr>
            <a:spLocks noGrp="1"/>
          </p:cNvSpPr>
          <p:nvPr>
            <p:ph type="body" idx="1" hasCustomPrompt="1"/>
          </p:nvPr>
        </p:nvSpPr>
        <p:spPr>
          <a:xfrm>
            <a:off x="779125" y="355600"/>
            <a:ext cx="5157787" cy="279400"/>
          </a:xfrm>
          <a:ln>
            <a:solidFill>
              <a:schemeClr val="bg1">
                <a:alpha val="0"/>
              </a:schemeClr>
            </a:solidFill>
          </a:ln>
        </p:spPr>
        <p:txBody>
          <a:bodyPr anchor="b">
            <a:normAutofit/>
          </a:bodyPr>
          <a:lstStyle>
            <a:lvl1pPr marL="0" indent="0">
              <a:buNone/>
              <a:defRPr sz="1200" b="1" cap="all" baseline="0">
                <a:solidFill>
                  <a:schemeClr val="accent1"/>
                </a:solidFill>
                <a:latin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BE" dirty="0"/>
              <a:t>FUNDING TRENDS IN EUROPE</a:t>
            </a:r>
            <a:endParaRPr lang="en-US" dirty="0"/>
          </a:p>
        </p:txBody>
      </p:sp>
    </p:spTree>
    <p:extLst>
      <p:ext uri="{BB962C8B-B14F-4D97-AF65-F5344CB8AC3E}">
        <p14:creationId xmlns:p14="http://schemas.microsoft.com/office/powerpoint/2010/main" val="193635741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8"/>
            <a:ext cx="27432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609600" y="274638"/>
            <a:ext cx="80772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A082172-71CF-A443-9205-D5874CD07DAE}" type="datetime2">
              <a:rPr lang="en-US" smtClean="0"/>
              <a:t>Thursday, May 15, 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97FFC78-3185-C74E-B1EA-F8A5539D9C20}" type="slidenum">
              <a:rPr lang="de-DE" smtClean="0"/>
              <a:t>‹#›</a:t>
            </a:fld>
            <a:endParaRPr lang="de-DE"/>
          </a:p>
        </p:txBody>
      </p:sp>
    </p:spTree>
    <p:extLst>
      <p:ext uri="{BB962C8B-B14F-4D97-AF65-F5344CB8AC3E}">
        <p14:creationId xmlns:p14="http://schemas.microsoft.com/office/powerpoint/2010/main" val="2001920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3970" y="2794304"/>
            <a:ext cx="9299778" cy="1764996"/>
          </a:xfrm>
          <a:prstGeom prst="rect">
            <a:avLst/>
          </a:prstGeom>
        </p:spPr>
        <p:txBody>
          <a:bodyPr anchor="t">
            <a:normAutofit/>
          </a:bodyPr>
          <a:lstStyle>
            <a:lvl1pPr algn="l">
              <a:defRPr sz="5500" b="0" i="0" baseline="0">
                <a:solidFill>
                  <a:schemeClr val="accent3"/>
                </a:solidFill>
                <a:latin typeface="Arial" charset="0"/>
                <a:cs typeface="Calibri Light"/>
              </a:defRPr>
            </a:lvl1pPr>
          </a:lstStyle>
          <a:p>
            <a:r>
              <a:rPr lang="en-US"/>
              <a:t>Click to edit Master title style</a:t>
            </a:r>
            <a:endParaRPr lang="en-US" dirty="0"/>
          </a:p>
        </p:txBody>
      </p:sp>
      <p:sp>
        <p:nvSpPr>
          <p:cNvPr id="3" name="Subtitle 2"/>
          <p:cNvSpPr>
            <a:spLocks noGrp="1"/>
          </p:cNvSpPr>
          <p:nvPr>
            <p:ph type="subTitle" idx="1"/>
          </p:nvPr>
        </p:nvSpPr>
        <p:spPr>
          <a:xfrm>
            <a:off x="770096" y="2322642"/>
            <a:ext cx="9144000" cy="566934"/>
          </a:xfrm>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p:cNvSpPr>
            <a:spLocks noGrp="1"/>
          </p:cNvSpPr>
          <p:nvPr>
            <p:ph type="body" sz="quarter" idx="23" hasCustomPrompt="1"/>
          </p:nvPr>
        </p:nvSpPr>
        <p:spPr>
          <a:xfrm>
            <a:off x="2897517" y="5169544"/>
            <a:ext cx="4989183" cy="855962"/>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BE" dirty="0"/>
              <a:t>Title/Function</a:t>
            </a:r>
            <a:endParaRPr lang="en-US" dirty="0"/>
          </a:p>
        </p:txBody>
      </p:sp>
      <p:sp>
        <p:nvSpPr>
          <p:cNvPr id="9" name="Date Placeholder 4"/>
          <p:cNvSpPr txBox="1">
            <a:spLocks/>
          </p:cNvSpPr>
          <p:nvPr userDrawn="1"/>
        </p:nvSpPr>
        <p:spPr>
          <a:xfrm>
            <a:off x="2905117" y="5938779"/>
            <a:ext cx="337466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BE" sz="1800" b="1" i="0" baseline="0" dirty="0">
                <a:solidFill>
                  <a:schemeClr val="accent3"/>
                </a:solidFill>
                <a:latin typeface="Arial" charset="0"/>
              </a:rPr>
              <a:t>D</a:t>
            </a:r>
            <a:r>
              <a:rPr lang="fr-FR" sz="1800" b="1" i="0" baseline="0" dirty="0">
                <a:solidFill>
                  <a:schemeClr val="accent3"/>
                </a:solidFill>
                <a:latin typeface="Arial" charset="0"/>
              </a:rPr>
              <a:t>a</a:t>
            </a:r>
            <a:r>
              <a:rPr lang="en-BE" sz="1800" b="1" i="0" baseline="0" dirty="0">
                <a:solidFill>
                  <a:schemeClr val="accent3"/>
                </a:solidFill>
                <a:latin typeface="Arial" charset="0"/>
              </a:rPr>
              <a:t>t</a:t>
            </a:r>
            <a:r>
              <a:rPr lang="fr-FR" sz="1800" b="1" i="0" baseline="0" dirty="0">
                <a:solidFill>
                  <a:schemeClr val="accent3"/>
                </a:solidFill>
                <a:latin typeface="Arial" charset="0"/>
              </a:rPr>
              <a:t>e</a:t>
            </a:r>
            <a:endParaRPr lang="en-US" sz="1800" b="1" i="0" baseline="0" dirty="0">
              <a:solidFill>
                <a:schemeClr val="accent3"/>
              </a:solidFill>
              <a:latin typeface="Arial" charset="0"/>
            </a:endParaRPr>
          </a:p>
        </p:txBody>
      </p:sp>
      <p:sp>
        <p:nvSpPr>
          <p:cNvPr id="10" name="Text Placeholder 12"/>
          <p:cNvSpPr>
            <a:spLocks noGrp="1"/>
          </p:cNvSpPr>
          <p:nvPr>
            <p:ph type="body" sz="quarter" idx="25" hasCustomPrompt="1"/>
          </p:nvPr>
        </p:nvSpPr>
        <p:spPr>
          <a:xfrm>
            <a:off x="8425737" y="5169544"/>
            <a:ext cx="3131680" cy="855962"/>
          </a:xfrm>
        </p:spPr>
        <p:txBody>
          <a:bodyPr>
            <a:normAutofit/>
          </a:bodyPr>
          <a:lstStyle>
            <a:lvl1pPr marL="0" indent="0">
              <a:lnSpc>
                <a:spcPct val="100000"/>
              </a:lnSpc>
              <a:spcBef>
                <a:spcPts val="0"/>
              </a:spcBef>
              <a:buNone/>
              <a:defRPr sz="1600" b="1" baseline="0">
                <a:solidFill>
                  <a:schemeClr val="accent3"/>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Social media</a:t>
            </a:r>
            <a:br>
              <a:rPr lang="en-US" dirty="0"/>
            </a:br>
            <a:r>
              <a:rPr lang="en-BE" dirty="0"/>
              <a:t>Hashtag</a:t>
            </a:r>
            <a:endParaRPr lang="en-US" dirty="0"/>
          </a:p>
        </p:txBody>
      </p:sp>
      <p:sp>
        <p:nvSpPr>
          <p:cNvPr id="5" name="Content Placeholder 4">
            <a:extLst>
              <a:ext uri="{FF2B5EF4-FFF2-40B4-BE49-F238E27FC236}">
                <a16:creationId xmlns:a16="http://schemas.microsoft.com/office/drawing/2014/main" id="{751B9B06-286F-4C05-8A61-05D9C55AC83D}"/>
              </a:ext>
            </a:extLst>
          </p:cNvPr>
          <p:cNvSpPr>
            <a:spLocks noGrp="1"/>
          </p:cNvSpPr>
          <p:nvPr>
            <p:ph sz="quarter" idx="26"/>
          </p:nvPr>
        </p:nvSpPr>
        <p:spPr>
          <a:xfrm>
            <a:off x="4610100" y="613092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Tree>
    <p:extLst>
      <p:ext uri="{BB962C8B-B14F-4D97-AF65-F5344CB8AC3E}">
        <p14:creationId xmlns:p14="http://schemas.microsoft.com/office/powerpoint/2010/main" val="839585531"/>
      </p:ext>
    </p:extLst>
  </p:cSld>
  <p:clrMapOvr>
    <a:masterClrMapping/>
  </p:clrMapOvr>
  <p:extLst>
    <p:ext uri="{DCECCB84-F9BA-43D5-87BE-67443E8EF086}">
      <p15:sldGuideLst xmlns:p15="http://schemas.microsoft.com/office/powerpoint/2012/main">
        <p15:guide id="2" pos="64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43970" y="2794304"/>
            <a:ext cx="9299778" cy="1764996"/>
          </a:xfrm>
          <a:prstGeom prst="rect">
            <a:avLst/>
          </a:prstGeom>
        </p:spPr>
        <p:txBody>
          <a:bodyPr anchor="t">
            <a:normAutofit/>
          </a:bodyPr>
          <a:lstStyle>
            <a:lvl1pPr algn="l">
              <a:defRPr sz="5500" b="0" i="0" baseline="0">
                <a:solidFill>
                  <a:schemeClr val="accent1"/>
                </a:solidFill>
                <a:latin typeface="Arial" charset="0"/>
                <a:cs typeface="Calibri Light"/>
              </a:defRPr>
            </a:lvl1pPr>
          </a:lstStyle>
          <a:p>
            <a:r>
              <a:rPr lang="en-US"/>
              <a:t>Click to edit Master title style</a:t>
            </a:r>
            <a:endParaRPr lang="en-US" dirty="0"/>
          </a:p>
        </p:txBody>
      </p:sp>
      <p:sp>
        <p:nvSpPr>
          <p:cNvPr id="3" name="Subtitle 2"/>
          <p:cNvSpPr>
            <a:spLocks noGrp="1"/>
          </p:cNvSpPr>
          <p:nvPr>
            <p:ph type="subTitle" idx="1"/>
          </p:nvPr>
        </p:nvSpPr>
        <p:spPr>
          <a:xfrm>
            <a:off x="770096" y="2322642"/>
            <a:ext cx="9144000" cy="566934"/>
          </a:xfrm>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Text Placeholder 12"/>
          <p:cNvSpPr>
            <a:spLocks noGrp="1"/>
          </p:cNvSpPr>
          <p:nvPr>
            <p:ph type="body" sz="quarter" idx="23" hasCustomPrompt="1"/>
          </p:nvPr>
        </p:nvSpPr>
        <p:spPr>
          <a:xfrm>
            <a:off x="2897517" y="5169544"/>
            <a:ext cx="4989183" cy="855962"/>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BE" dirty="0"/>
              <a:t>Title/Function</a:t>
            </a:r>
            <a:endParaRPr lang="en-US" dirty="0"/>
          </a:p>
        </p:txBody>
      </p:sp>
      <p:sp>
        <p:nvSpPr>
          <p:cNvPr id="10" name="Text Placeholder 12"/>
          <p:cNvSpPr>
            <a:spLocks noGrp="1"/>
          </p:cNvSpPr>
          <p:nvPr>
            <p:ph type="body" sz="quarter" idx="25" hasCustomPrompt="1"/>
          </p:nvPr>
        </p:nvSpPr>
        <p:spPr>
          <a:xfrm>
            <a:off x="8425737" y="5169544"/>
            <a:ext cx="3131680" cy="855962"/>
          </a:xfrm>
        </p:spPr>
        <p:txBody>
          <a:bodyPr>
            <a:normAutofit/>
          </a:bodyPr>
          <a:lstStyle>
            <a:lvl1pPr marL="0" indent="0">
              <a:lnSpc>
                <a:spcPct val="100000"/>
              </a:lnSpc>
              <a:spcBef>
                <a:spcPts val="0"/>
              </a:spcBef>
              <a:buNone/>
              <a:defRPr sz="1600" b="1" baseline="0">
                <a:solidFill>
                  <a:schemeClr val="accent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Social media</a:t>
            </a:r>
            <a:br>
              <a:rPr lang="en-US" dirty="0"/>
            </a:br>
            <a:r>
              <a:rPr lang="en-BE" dirty="0"/>
              <a:t>Hashtag</a:t>
            </a:r>
            <a:endParaRPr lang="en-US" dirty="0"/>
          </a:p>
        </p:txBody>
      </p:sp>
      <p:sp>
        <p:nvSpPr>
          <p:cNvPr id="11" name="Date Placeholder 4"/>
          <p:cNvSpPr txBox="1">
            <a:spLocks/>
          </p:cNvSpPr>
          <p:nvPr userDrawn="1"/>
        </p:nvSpPr>
        <p:spPr>
          <a:xfrm>
            <a:off x="2905117" y="5938779"/>
            <a:ext cx="337466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BE" sz="1800" b="1" i="0" baseline="0" dirty="0">
                <a:solidFill>
                  <a:schemeClr val="accent1"/>
                </a:solidFill>
                <a:latin typeface="Arial" charset="0"/>
              </a:rPr>
              <a:t>D</a:t>
            </a:r>
            <a:r>
              <a:rPr lang="fr-FR" sz="1800" b="1" i="0" baseline="0" dirty="0">
                <a:solidFill>
                  <a:schemeClr val="accent1"/>
                </a:solidFill>
                <a:latin typeface="Arial" charset="0"/>
              </a:rPr>
              <a:t>A</a:t>
            </a:r>
            <a:r>
              <a:rPr lang="en-BE" sz="1800" b="1" i="0" baseline="0" dirty="0">
                <a:solidFill>
                  <a:schemeClr val="accent1"/>
                </a:solidFill>
                <a:latin typeface="Arial" charset="0"/>
              </a:rPr>
              <a:t>T</a:t>
            </a:r>
            <a:r>
              <a:rPr lang="fr-FR" sz="1800" b="1" i="0" baseline="0" dirty="0">
                <a:solidFill>
                  <a:schemeClr val="accent1"/>
                </a:solidFill>
                <a:latin typeface="Arial" charset="0"/>
              </a:rPr>
              <a:t>E</a:t>
            </a:r>
            <a:endParaRPr lang="en-US" sz="1800" b="1" i="0" baseline="0" dirty="0">
              <a:solidFill>
                <a:schemeClr val="accent1"/>
              </a:solidFill>
              <a:latin typeface="Arial" charset="0"/>
            </a:endParaRPr>
          </a:p>
        </p:txBody>
      </p:sp>
    </p:spTree>
    <p:extLst>
      <p:ext uri="{BB962C8B-B14F-4D97-AF65-F5344CB8AC3E}">
        <p14:creationId xmlns:p14="http://schemas.microsoft.com/office/powerpoint/2010/main" val="3974414329"/>
      </p:ext>
    </p:extLst>
  </p:cSld>
  <p:clrMapOvr>
    <a:masterClrMapping/>
  </p:clrMapOvr>
  <p:extLst>
    <p:ext uri="{DCECCB84-F9BA-43D5-87BE-67443E8EF086}">
      <p15:sldGuideLst xmlns:p15="http://schemas.microsoft.com/office/powerpoint/2012/main">
        <p15:guide id="2" pos="64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2"/>
          <p:cNvSpPr>
            <a:spLocks noGrp="1"/>
          </p:cNvSpPr>
          <p:nvPr>
            <p:ph type="title"/>
          </p:nvPr>
        </p:nvSpPr>
        <p:spPr>
          <a:xfrm>
            <a:off x="770720" y="533400"/>
            <a:ext cx="7281080" cy="365170"/>
          </a:xfrm>
        </p:spPr>
        <p:txBody>
          <a:bodyPr vert="horz" anchor="b" anchorCtr="0">
            <a:noAutofit/>
          </a:bodyPr>
          <a:lstStyle>
            <a:lvl1pPr algn="l">
              <a:defRPr sz="1800" b="0" i="0" baseline="0">
                <a:solidFill>
                  <a:schemeClr val="accent3"/>
                </a:solidFill>
                <a:latin typeface="Arial" charset="0"/>
              </a:defRPr>
            </a:lvl1pPr>
          </a:lstStyle>
          <a:p>
            <a:r>
              <a:rPr lang="en-US"/>
              <a:t>Click to edit Master title style</a:t>
            </a:r>
            <a:endParaRPr lang="en-US" dirty="0"/>
          </a:p>
        </p:txBody>
      </p:sp>
      <p:sp>
        <p:nvSpPr>
          <p:cNvPr id="21" name="Content Placeholder 29"/>
          <p:cNvSpPr>
            <a:spLocks noGrp="1"/>
          </p:cNvSpPr>
          <p:nvPr>
            <p:ph sz="quarter" idx="18" hasCustomPrompt="1"/>
          </p:nvPr>
        </p:nvSpPr>
        <p:spPr>
          <a:xfrm>
            <a:off x="766424" y="1855789"/>
            <a:ext cx="2980075" cy="3031898"/>
          </a:xfrm>
        </p:spPr>
        <p:txBody>
          <a:bodyPr>
            <a:normAutofit/>
          </a:bodyPr>
          <a:lstStyle>
            <a:lvl1pPr marL="0" indent="0">
              <a:buNone/>
              <a:defRPr sz="3000" baseline="0">
                <a:solidFill>
                  <a:schemeClr val="accent1"/>
                </a:solidFill>
                <a:latin typeface="Arial" charset="0"/>
              </a:defRPr>
            </a:lvl1pPr>
          </a:lstStyle>
          <a:p>
            <a:pPr lvl="0"/>
            <a:r>
              <a:rPr lang="en-US" dirty="0"/>
              <a:t>headline</a:t>
            </a:r>
          </a:p>
        </p:txBody>
      </p:sp>
      <p:sp>
        <p:nvSpPr>
          <p:cNvPr id="22" name="Content Placeholder 29"/>
          <p:cNvSpPr>
            <a:spLocks noGrp="1"/>
          </p:cNvSpPr>
          <p:nvPr>
            <p:ph sz="quarter" idx="19" hasCustomPrompt="1"/>
          </p:nvPr>
        </p:nvSpPr>
        <p:spPr>
          <a:xfrm>
            <a:off x="4072720" y="1855788"/>
            <a:ext cx="7281080" cy="4244975"/>
          </a:xfrm>
        </p:spPr>
        <p:txBody>
          <a:bodyPr>
            <a:normAutofit/>
          </a:bodyPr>
          <a:lstStyle>
            <a:lvl1pPr marL="0" indent="0">
              <a:buNone/>
              <a:defRPr sz="2000" b="1" baseline="0">
                <a:solidFill>
                  <a:schemeClr val="accent1"/>
                </a:solidFill>
                <a:latin typeface="Arial" charset="0"/>
              </a:defRPr>
            </a:lvl1pPr>
            <a:lvl2pPr marL="349200" indent="-349200">
              <a:buFont typeface="Arial" panose="020B0604020202020204" pitchFamily="34" charset="0"/>
              <a:buChar char="•"/>
              <a:defRPr sz="2000" b="1" baseline="0">
                <a:solidFill>
                  <a:schemeClr val="accent1"/>
                </a:solidFill>
                <a:latin typeface="Arial" charset="0"/>
              </a:defRPr>
            </a:lvl2pPr>
            <a:lvl3pPr marL="0" indent="0">
              <a:buNone/>
              <a:defRPr sz="2000" baseline="0">
                <a:latin typeface="Arial" charset="0"/>
              </a:defRPr>
            </a:lvl3pPr>
            <a:lvl4pPr marL="349200" indent="-349200">
              <a:buFont typeface="Arial" panose="020B0604020202020204" pitchFamily="34" charset="0"/>
              <a:buChar char="•"/>
              <a:defRPr sz="2000" baseline="0">
                <a:latin typeface="Arial" charset="0"/>
              </a:defRPr>
            </a:lvl4pPr>
            <a:lvl5pPr marL="720000" indent="-342900">
              <a:buFont typeface="Wingdings" pitchFamily="2" charset="2"/>
              <a:buChar char="ü"/>
              <a:defRPr sz="2000" baseline="0">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22"/>
          </p:nvPr>
        </p:nvSpPr>
        <p:spPr>
          <a:xfrm>
            <a:off x="11341100" y="6229350"/>
            <a:ext cx="546100" cy="365125"/>
          </a:xfrm>
        </p:spPr>
        <p:txBody>
          <a:bodyPr/>
          <a:lstStyle>
            <a:lvl1pPr>
              <a:defRPr baseline="0">
                <a:solidFill>
                  <a:schemeClr val="tx1"/>
                </a:solidFill>
                <a:latin typeface="Arial" charset="0"/>
              </a:defRPr>
            </a:lvl1pPr>
          </a:lstStyle>
          <a:p>
            <a:fld id="{B15F1DB1-D9C2-1046-8BE7-EC5E2F9F1FD0}" type="slidenum">
              <a:rPr lang="en-US" smtClean="0"/>
              <a:pPr/>
              <a:t>‹#›</a:t>
            </a:fld>
            <a:endParaRPr lang="en-US" dirty="0"/>
          </a:p>
        </p:txBody>
      </p:sp>
      <p:sp>
        <p:nvSpPr>
          <p:cNvPr id="7" name="Text Placeholder 6"/>
          <p:cNvSpPr>
            <a:spLocks noGrp="1"/>
          </p:cNvSpPr>
          <p:nvPr>
            <p:ph type="body" sz="quarter" idx="23" hasCustomPrompt="1"/>
          </p:nvPr>
        </p:nvSpPr>
        <p:spPr>
          <a:xfrm>
            <a:off x="779687" y="5268913"/>
            <a:ext cx="2867025" cy="831850"/>
          </a:xfrm>
          <a:ln>
            <a:solidFill>
              <a:schemeClr val="bg1">
                <a:alpha val="0"/>
              </a:schemeClr>
            </a:solidFill>
          </a:ln>
        </p:spPr>
        <p:txBody>
          <a:bodyPr>
            <a:normAutofit/>
          </a:bodyPr>
          <a:lstStyle>
            <a:lvl1pPr marL="0" indent="0">
              <a:buNone/>
              <a:defRPr sz="1400" baseline="0">
                <a:solidFill>
                  <a:schemeClr val="bg2">
                    <a:lumMod val="50000"/>
                  </a:schemeClr>
                </a:solidFill>
                <a:latin typeface="Arial" charset="0"/>
              </a:defRPr>
            </a:lvl1pPr>
          </a:lstStyle>
          <a:p>
            <a:pPr lvl="0"/>
            <a:r>
              <a:rPr lang="en-US" dirty="0"/>
              <a:t>Source:</a:t>
            </a:r>
          </a:p>
        </p:txBody>
      </p:sp>
      <p:sp>
        <p:nvSpPr>
          <p:cNvPr id="28" name="Text Placeholder 2"/>
          <p:cNvSpPr>
            <a:spLocks noGrp="1"/>
          </p:cNvSpPr>
          <p:nvPr>
            <p:ph type="body" idx="1"/>
          </p:nvPr>
        </p:nvSpPr>
        <p:spPr>
          <a:xfrm>
            <a:off x="779125" y="355600"/>
            <a:ext cx="5157787" cy="279400"/>
          </a:xfrm>
          <a:ln>
            <a:solidFill>
              <a:schemeClr val="bg1">
                <a:alpha val="0"/>
              </a:schemeClr>
            </a:solidFill>
          </a:ln>
        </p:spPr>
        <p:txBody>
          <a:bodyPr anchor="b">
            <a:normAutofit/>
          </a:bodyPr>
          <a:lstStyle>
            <a:lvl1pPr marL="0" indent="0">
              <a:buNone/>
              <a:defRPr sz="1200" b="1" cap="all" baseline="0">
                <a:solidFill>
                  <a:schemeClr val="accent1"/>
                </a:solidFill>
                <a:latin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2234201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2"/>
          <p:cNvSpPr>
            <a:spLocks noGrp="1"/>
          </p:cNvSpPr>
          <p:nvPr>
            <p:ph type="body" sz="quarter" idx="23" hasCustomPrompt="1"/>
          </p:nvPr>
        </p:nvSpPr>
        <p:spPr>
          <a:xfrm>
            <a:off x="2897517" y="4321154"/>
            <a:ext cx="5357483" cy="1749446"/>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US" dirty="0" err="1"/>
              <a:t>Organisation</a:t>
            </a:r>
            <a:endParaRPr lang="en-US" dirty="0"/>
          </a:p>
        </p:txBody>
      </p:sp>
      <p:sp>
        <p:nvSpPr>
          <p:cNvPr id="20" name="Text Placeholder 12"/>
          <p:cNvSpPr>
            <a:spLocks noGrp="1"/>
          </p:cNvSpPr>
          <p:nvPr>
            <p:ph type="body" sz="quarter" idx="24" hasCustomPrompt="1"/>
          </p:nvPr>
        </p:nvSpPr>
        <p:spPr>
          <a:xfrm>
            <a:off x="8688718" y="4321154"/>
            <a:ext cx="2765346" cy="420055"/>
          </a:xfrm>
          <a:ln>
            <a:solidFill>
              <a:schemeClr val="accent1">
                <a:alpha val="0"/>
              </a:schemeClr>
            </a:solidFill>
          </a:ln>
        </p:spPr>
        <p:txBody>
          <a:bodyPr>
            <a:normAutofit/>
          </a:bodyPr>
          <a:lstStyle>
            <a:lvl1pPr marL="0" indent="0">
              <a:lnSpc>
                <a:spcPct val="100000"/>
              </a:lnSpc>
              <a:spcBef>
                <a:spcPts val="0"/>
              </a:spcBef>
              <a:buNone/>
              <a:defRPr sz="1400" b="1" i="0" baseline="0">
                <a:solidFill>
                  <a:schemeClr val="accent3"/>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Follow us on:</a:t>
            </a:r>
          </a:p>
        </p:txBody>
      </p:sp>
      <p:sp>
        <p:nvSpPr>
          <p:cNvPr id="27" name="Title 1"/>
          <p:cNvSpPr txBox="1">
            <a:spLocks/>
          </p:cNvSpPr>
          <p:nvPr userDrawn="1"/>
        </p:nvSpPr>
        <p:spPr>
          <a:xfrm>
            <a:off x="743970" y="2794304"/>
            <a:ext cx="9299778" cy="17649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500" b="0" i="0" kern="1200" baseline="0">
                <a:solidFill>
                  <a:schemeClr val="bg1"/>
                </a:solidFill>
                <a:latin typeface="Arial" charset="0"/>
                <a:ea typeface="+mj-ea"/>
                <a:cs typeface="Calibri Light"/>
              </a:defRPr>
            </a:lvl1pPr>
          </a:lstStyle>
          <a:p>
            <a:r>
              <a:rPr lang="en-US" baseline="0" dirty="0">
                <a:solidFill>
                  <a:schemeClr val="accent3"/>
                </a:solidFill>
              </a:rPr>
              <a:t>Thank you for your attention</a:t>
            </a:r>
          </a:p>
        </p:txBody>
      </p:sp>
      <p:sp>
        <p:nvSpPr>
          <p:cNvPr id="28" name="Subtitle 2"/>
          <p:cNvSpPr>
            <a:spLocks noGrp="1"/>
          </p:cNvSpPr>
          <p:nvPr>
            <p:ph type="subTitle" idx="1" hasCustomPrompt="1"/>
          </p:nvPr>
        </p:nvSpPr>
        <p:spPr>
          <a:xfrm>
            <a:off x="770096" y="2322642"/>
            <a:ext cx="9144000" cy="566934"/>
          </a:xfrm>
          <a:ln>
            <a:solidFill>
              <a:schemeClr val="accent1">
                <a:alpha val="0"/>
              </a:schemeClr>
            </a:solidFill>
          </a:ln>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t>
            </a:r>
          </a:p>
        </p:txBody>
      </p:sp>
      <p:pic>
        <p:nvPicPr>
          <p:cNvPr id="8" name="Bild 7"/>
          <p:cNvPicPr>
            <a:picLocks noChangeAspect="1"/>
          </p:cNvPicPr>
          <p:nvPr userDrawn="1"/>
        </p:nvPicPr>
        <p:blipFill>
          <a:blip r:embed="rId3"/>
          <a:stretch>
            <a:fillRect/>
          </a:stretch>
        </p:blipFill>
        <p:spPr>
          <a:xfrm>
            <a:off x="8786446" y="4724799"/>
            <a:ext cx="2268416" cy="42781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621A94F-C78C-4C3B-80AF-124FC129DACB}"/>
              </a:ext>
            </a:extLst>
          </p:cNvPr>
          <p:cNvPicPr>
            <a:picLocks noChangeAspect="1"/>
          </p:cNvPicPr>
          <p:nvPr userDrawn="1"/>
        </p:nvPicPr>
        <p:blipFill>
          <a:blip r:embed="rId4"/>
          <a:stretch>
            <a:fillRect/>
          </a:stretch>
        </p:blipFill>
        <p:spPr>
          <a:xfrm>
            <a:off x="10191565" y="6021452"/>
            <a:ext cx="863297" cy="302670"/>
          </a:xfrm>
          <a:prstGeom prst="rect">
            <a:avLst/>
          </a:prstGeom>
        </p:spPr>
      </p:pic>
      <p:sp>
        <p:nvSpPr>
          <p:cNvPr id="9" name="Rectangle 8">
            <a:extLst>
              <a:ext uri="{FF2B5EF4-FFF2-40B4-BE49-F238E27FC236}">
                <a16:creationId xmlns:a16="http://schemas.microsoft.com/office/drawing/2014/main" id="{FE5DF005-C03C-43DF-B3E1-627F7C725889}"/>
              </a:ext>
            </a:extLst>
          </p:cNvPr>
          <p:cNvSpPr/>
          <p:nvPr userDrawn="1"/>
        </p:nvSpPr>
        <p:spPr>
          <a:xfrm>
            <a:off x="8779197" y="4723990"/>
            <a:ext cx="425281" cy="42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10" name="Rectangle 9">
            <a:hlinkClick r:id="rId5"/>
            <a:extLst>
              <a:ext uri="{FF2B5EF4-FFF2-40B4-BE49-F238E27FC236}">
                <a16:creationId xmlns:a16="http://schemas.microsoft.com/office/drawing/2014/main" id="{2713F419-D1E3-4ED7-AD7E-FD455F5FAF1B}"/>
              </a:ext>
            </a:extLst>
          </p:cNvPr>
          <p:cNvSpPr/>
          <p:nvPr userDrawn="1"/>
        </p:nvSpPr>
        <p:spPr>
          <a:xfrm>
            <a:off x="9379575" y="4723990"/>
            <a:ext cx="4252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11" name="Rectangle 10">
            <a:hlinkClick r:id="rId6"/>
            <a:extLst>
              <a:ext uri="{FF2B5EF4-FFF2-40B4-BE49-F238E27FC236}">
                <a16:creationId xmlns:a16="http://schemas.microsoft.com/office/drawing/2014/main" id="{A204F223-19B9-4293-B58B-7762F58B6B85}"/>
              </a:ext>
            </a:extLst>
          </p:cNvPr>
          <p:cNvSpPr/>
          <p:nvPr userDrawn="1"/>
        </p:nvSpPr>
        <p:spPr>
          <a:xfrm>
            <a:off x="10004578" y="4731071"/>
            <a:ext cx="4252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12" name="Rectangle 11">
            <a:hlinkClick r:id="rId7"/>
            <a:extLst>
              <a:ext uri="{FF2B5EF4-FFF2-40B4-BE49-F238E27FC236}">
                <a16:creationId xmlns:a16="http://schemas.microsoft.com/office/drawing/2014/main" id="{0FE0F739-65CF-45B3-90DD-56C1E8C52A40}"/>
              </a:ext>
            </a:extLst>
          </p:cNvPr>
          <p:cNvSpPr/>
          <p:nvPr userDrawn="1"/>
        </p:nvSpPr>
        <p:spPr>
          <a:xfrm>
            <a:off x="10629581" y="4727530"/>
            <a:ext cx="4252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13652103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2"/>
          <p:cNvSpPr>
            <a:spLocks noGrp="1"/>
          </p:cNvSpPr>
          <p:nvPr>
            <p:ph type="body" sz="quarter" idx="23" hasCustomPrompt="1"/>
          </p:nvPr>
        </p:nvSpPr>
        <p:spPr>
          <a:xfrm>
            <a:off x="2897517" y="4321154"/>
            <a:ext cx="5357483" cy="1749446"/>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US" dirty="0" err="1"/>
              <a:t>Organisation</a:t>
            </a:r>
            <a:endParaRPr lang="en-US" dirty="0"/>
          </a:p>
        </p:txBody>
      </p:sp>
      <p:sp>
        <p:nvSpPr>
          <p:cNvPr id="20" name="Text Placeholder 12"/>
          <p:cNvSpPr>
            <a:spLocks noGrp="1"/>
          </p:cNvSpPr>
          <p:nvPr>
            <p:ph type="body" sz="quarter" idx="24" hasCustomPrompt="1"/>
          </p:nvPr>
        </p:nvSpPr>
        <p:spPr>
          <a:xfrm>
            <a:off x="8688718" y="4321154"/>
            <a:ext cx="2825950" cy="420055"/>
          </a:xfrm>
          <a:ln>
            <a:solidFill>
              <a:schemeClr val="accent1">
                <a:alpha val="0"/>
              </a:schemeClr>
            </a:solidFill>
          </a:ln>
        </p:spPr>
        <p:txBody>
          <a:bodyPr>
            <a:normAutofit/>
          </a:bodyPr>
          <a:lstStyle>
            <a:lvl1pPr marL="0" indent="0">
              <a:lnSpc>
                <a:spcPct val="100000"/>
              </a:lnSpc>
              <a:spcBef>
                <a:spcPts val="0"/>
              </a:spcBef>
              <a:buNone/>
              <a:defRPr sz="1400" b="1" i="0" baseline="0">
                <a:solidFill>
                  <a:schemeClr val="accent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Follow us on:</a:t>
            </a:r>
          </a:p>
        </p:txBody>
      </p:sp>
      <p:sp>
        <p:nvSpPr>
          <p:cNvPr id="27" name="Title 1"/>
          <p:cNvSpPr txBox="1">
            <a:spLocks/>
          </p:cNvSpPr>
          <p:nvPr userDrawn="1"/>
        </p:nvSpPr>
        <p:spPr>
          <a:xfrm>
            <a:off x="743970" y="2794304"/>
            <a:ext cx="9299778" cy="17649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500" b="0" i="0" kern="1200" baseline="0">
                <a:solidFill>
                  <a:schemeClr val="bg1"/>
                </a:solidFill>
                <a:latin typeface="Arial" charset="0"/>
                <a:ea typeface="+mj-ea"/>
                <a:cs typeface="Calibri Light"/>
              </a:defRPr>
            </a:lvl1pPr>
          </a:lstStyle>
          <a:p>
            <a:r>
              <a:rPr lang="en-US" baseline="0" dirty="0">
                <a:solidFill>
                  <a:schemeClr val="accent1"/>
                </a:solidFill>
              </a:rPr>
              <a:t>Thank you for your attention</a:t>
            </a:r>
          </a:p>
        </p:txBody>
      </p:sp>
      <p:sp>
        <p:nvSpPr>
          <p:cNvPr id="28" name="Subtitle 2"/>
          <p:cNvSpPr>
            <a:spLocks noGrp="1"/>
          </p:cNvSpPr>
          <p:nvPr>
            <p:ph type="subTitle" idx="1" hasCustomPrompt="1"/>
          </p:nvPr>
        </p:nvSpPr>
        <p:spPr>
          <a:xfrm>
            <a:off x="770096" y="2322642"/>
            <a:ext cx="9144000" cy="566934"/>
          </a:xfrm>
          <a:ln>
            <a:solidFill>
              <a:schemeClr val="accent1">
                <a:alpha val="0"/>
              </a:schemeClr>
            </a:solidFill>
          </a:ln>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t>
            </a:r>
          </a:p>
        </p:txBody>
      </p:sp>
      <p:pic>
        <p:nvPicPr>
          <p:cNvPr id="9" name="Bild 8"/>
          <p:cNvPicPr>
            <a:picLocks noChangeAspect="1"/>
          </p:cNvPicPr>
          <p:nvPr userDrawn="1"/>
        </p:nvPicPr>
        <p:blipFill>
          <a:blip r:embed="rId3"/>
          <a:stretch>
            <a:fillRect/>
          </a:stretch>
        </p:blipFill>
        <p:spPr>
          <a:xfrm>
            <a:off x="8786446" y="4724799"/>
            <a:ext cx="2268416" cy="42781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621A94F-C78C-4C3B-80AF-124FC129DACB}"/>
              </a:ext>
            </a:extLst>
          </p:cNvPr>
          <p:cNvPicPr>
            <a:picLocks noChangeAspect="1"/>
          </p:cNvPicPr>
          <p:nvPr userDrawn="1"/>
        </p:nvPicPr>
        <p:blipFill>
          <a:blip r:embed="rId4"/>
          <a:stretch>
            <a:fillRect/>
          </a:stretch>
        </p:blipFill>
        <p:spPr>
          <a:xfrm>
            <a:off x="10191565" y="6070600"/>
            <a:ext cx="863297" cy="302670"/>
          </a:xfrm>
          <a:prstGeom prst="rect">
            <a:avLst/>
          </a:prstGeom>
        </p:spPr>
      </p:pic>
      <p:sp>
        <p:nvSpPr>
          <p:cNvPr id="8" name="Rectangle 7">
            <a:extLst>
              <a:ext uri="{FF2B5EF4-FFF2-40B4-BE49-F238E27FC236}">
                <a16:creationId xmlns:a16="http://schemas.microsoft.com/office/drawing/2014/main" id="{FE5DF005-C03C-43DF-B3E1-627F7C725889}"/>
              </a:ext>
            </a:extLst>
          </p:cNvPr>
          <p:cNvSpPr/>
          <p:nvPr userDrawn="1"/>
        </p:nvSpPr>
        <p:spPr>
          <a:xfrm>
            <a:off x="8779197" y="4723990"/>
            <a:ext cx="425281" cy="4200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10" name="Rectangle 9">
            <a:hlinkClick r:id="rId5"/>
            <a:extLst>
              <a:ext uri="{FF2B5EF4-FFF2-40B4-BE49-F238E27FC236}">
                <a16:creationId xmlns:a16="http://schemas.microsoft.com/office/drawing/2014/main" id="{2713F419-D1E3-4ED7-AD7E-FD455F5FAF1B}"/>
              </a:ext>
            </a:extLst>
          </p:cNvPr>
          <p:cNvSpPr/>
          <p:nvPr userDrawn="1"/>
        </p:nvSpPr>
        <p:spPr>
          <a:xfrm>
            <a:off x="9379575" y="4723990"/>
            <a:ext cx="4252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11" name="Rectangle 10">
            <a:hlinkClick r:id="rId6"/>
            <a:extLst>
              <a:ext uri="{FF2B5EF4-FFF2-40B4-BE49-F238E27FC236}">
                <a16:creationId xmlns:a16="http://schemas.microsoft.com/office/drawing/2014/main" id="{A204F223-19B9-4293-B58B-7762F58B6B85}"/>
              </a:ext>
            </a:extLst>
          </p:cNvPr>
          <p:cNvSpPr/>
          <p:nvPr userDrawn="1"/>
        </p:nvSpPr>
        <p:spPr>
          <a:xfrm>
            <a:off x="10004578" y="4731071"/>
            <a:ext cx="4252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
        <p:nvSpPr>
          <p:cNvPr id="12" name="Rectangle 11">
            <a:hlinkClick r:id="rId7"/>
            <a:extLst>
              <a:ext uri="{FF2B5EF4-FFF2-40B4-BE49-F238E27FC236}">
                <a16:creationId xmlns:a16="http://schemas.microsoft.com/office/drawing/2014/main" id="{0FE0F739-65CF-45B3-90DD-56C1E8C52A40}"/>
              </a:ext>
            </a:extLst>
          </p:cNvPr>
          <p:cNvSpPr/>
          <p:nvPr userDrawn="1"/>
        </p:nvSpPr>
        <p:spPr>
          <a:xfrm>
            <a:off x="10629581" y="4727530"/>
            <a:ext cx="4252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597560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39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614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389037" y="6356350"/>
            <a:ext cx="2489200" cy="365125"/>
          </a:xfrm>
          <a:prstGeom prst="rect">
            <a:avLst/>
          </a:prstGeom>
        </p:spPr>
        <p:txBody>
          <a:bodyPr/>
          <a:lstStyle/>
          <a:p>
            <a:fld id="{B35DDBA3-B0EF-7E44-9B73-BE973329D606}" type="datetime2">
              <a:rPr lang="en-US" smtClean="0"/>
              <a:t>Thursday, May 15, 2025</a:t>
            </a:fld>
            <a:endParaRPr lang="en-US"/>
          </a:p>
        </p:txBody>
      </p:sp>
    </p:spTree>
    <p:extLst>
      <p:ext uri="{BB962C8B-B14F-4D97-AF65-F5344CB8AC3E}">
        <p14:creationId xmlns:p14="http://schemas.microsoft.com/office/powerpoint/2010/main" val="691914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FA0481B-E9AC-A04F-BE9F-F0302E1F105F}" type="datetime2">
              <a:rPr lang="en-US" smtClean="0"/>
              <a:t>Thursday, May 15, 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333702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2"/>
          <p:cNvSpPr>
            <a:spLocks noGrp="1"/>
          </p:cNvSpPr>
          <p:nvPr>
            <p:ph type="body" sz="quarter" idx="23" hasCustomPrompt="1"/>
          </p:nvPr>
        </p:nvSpPr>
        <p:spPr>
          <a:xfrm>
            <a:off x="2897517" y="4321154"/>
            <a:ext cx="5357483" cy="1749446"/>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US" dirty="0" err="1"/>
              <a:t>Organisation</a:t>
            </a:r>
            <a:endParaRPr lang="en-US" dirty="0"/>
          </a:p>
        </p:txBody>
      </p:sp>
      <p:sp>
        <p:nvSpPr>
          <p:cNvPr id="20" name="Text Placeholder 12"/>
          <p:cNvSpPr>
            <a:spLocks noGrp="1"/>
          </p:cNvSpPr>
          <p:nvPr>
            <p:ph type="body" sz="quarter" idx="24" hasCustomPrompt="1"/>
          </p:nvPr>
        </p:nvSpPr>
        <p:spPr>
          <a:xfrm>
            <a:off x="8688718" y="4321154"/>
            <a:ext cx="2765346" cy="420055"/>
          </a:xfrm>
          <a:ln>
            <a:solidFill>
              <a:schemeClr val="accent1">
                <a:alpha val="0"/>
              </a:schemeClr>
            </a:solidFill>
          </a:ln>
        </p:spPr>
        <p:txBody>
          <a:bodyPr>
            <a:normAutofit/>
          </a:bodyPr>
          <a:lstStyle>
            <a:lvl1pPr marL="0" indent="0">
              <a:lnSpc>
                <a:spcPct val="100000"/>
              </a:lnSpc>
              <a:spcBef>
                <a:spcPts val="0"/>
              </a:spcBef>
              <a:buNone/>
              <a:defRPr sz="1400" b="1" i="0" baseline="0">
                <a:solidFill>
                  <a:schemeClr val="accent3"/>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Follow us on:</a:t>
            </a:r>
          </a:p>
        </p:txBody>
      </p:sp>
      <p:sp>
        <p:nvSpPr>
          <p:cNvPr id="27" name="Title 1"/>
          <p:cNvSpPr txBox="1">
            <a:spLocks/>
          </p:cNvSpPr>
          <p:nvPr userDrawn="1"/>
        </p:nvSpPr>
        <p:spPr>
          <a:xfrm>
            <a:off x="743970" y="2794304"/>
            <a:ext cx="9299778" cy="17649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500" b="0" i="0" kern="1200" baseline="0">
                <a:solidFill>
                  <a:schemeClr val="bg1"/>
                </a:solidFill>
                <a:latin typeface="Arial" charset="0"/>
                <a:ea typeface="+mj-ea"/>
                <a:cs typeface="Calibri Light"/>
              </a:defRPr>
            </a:lvl1pPr>
          </a:lstStyle>
          <a:p>
            <a:r>
              <a:rPr lang="en-US" baseline="0" dirty="0">
                <a:solidFill>
                  <a:schemeClr val="accent3"/>
                </a:solidFill>
              </a:rPr>
              <a:t>Thank you for your attention</a:t>
            </a:r>
          </a:p>
        </p:txBody>
      </p:sp>
      <p:sp>
        <p:nvSpPr>
          <p:cNvPr id="28" name="Subtitle 2"/>
          <p:cNvSpPr>
            <a:spLocks noGrp="1"/>
          </p:cNvSpPr>
          <p:nvPr>
            <p:ph type="subTitle" idx="1" hasCustomPrompt="1"/>
          </p:nvPr>
        </p:nvSpPr>
        <p:spPr>
          <a:xfrm>
            <a:off x="770096" y="2322642"/>
            <a:ext cx="9144000" cy="566934"/>
          </a:xfrm>
          <a:ln>
            <a:solidFill>
              <a:schemeClr val="accent1">
                <a:alpha val="0"/>
              </a:schemeClr>
            </a:solidFill>
          </a:ln>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t>
            </a:r>
          </a:p>
        </p:txBody>
      </p:sp>
      <p:sp>
        <p:nvSpPr>
          <p:cNvPr id="12" name="Date Placeholder 1"/>
          <p:cNvSpPr txBox="1">
            <a:spLocks/>
          </p:cNvSpPr>
          <p:nvPr userDrawn="1"/>
        </p:nvSpPr>
        <p:spPr>
          <a:xfrm>
            <a:off x="2897517" y="6229350"/>
            <a:ext cx="10371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accent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b="1" baseline="0" dirty="0">
                <a:solidFill>
                  <a:schemeClr val="accent3"/>
                </a:solidFill>
              </a:rPr>
              <a:t>© EUA 2023</a:t>
            </a:r>
          </a:p>
        </p:txBody>
      </p:sp>
      <p:pic>
        <p:nvPicPr>
          <p:cNvPr id="8" name="Bild 7"/>
          <p:cNvPicPr>
            <a:picLocks noChangeAspect="1"/>
          </p:cNvPicPr>
          <p:nvPr userDrawn="1"/>
        </p:nvPicPr>
        <p:blipFill>
          <a:blip r:embed="rId3"/>
          <a:stretch>
            <a:fillRect/>
          </a:stretch>
        </p:blipFill>
        <p:spPr>
          <a:xfrm>
            <a:off x="8786446" y="4724799"/>
            <a:ext cx="2268416" cy="427816"/>
          </a:xfrm>
          <a:prstGeom prst="rect">
            <a:avLst/>
          </a:prstGeom>
        </p:spPr>
      </p:pic>
    </p:spTree>
    <p:extLst>
      <p:ext uri="{BB962C8B-B14F-4D97-AF65-F5344CB8AC3E}">
        <p14:creationId xmlns:p14="http://schemas.microsoft.com/office/powerpoint/2010/main" val="627454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2E0261E-4097-7C4A-BEE1-FDC35D23402C}" type="datetime2">
              <a:rPr lang="en-US" smtClean="0"/>
              <a:t>Thursday, May 15, 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3423375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A7B6B6-CA58-8348-8E6A-6A9334386977}" type="datetime2">
              <a:rPr lang="en-US" smtClean="0"/>
              <a:t>Thursday, May 15, 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550120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DBE6789-7C61-5440-99AC-5347F6DB2C4F}" type="datetime2">
              <a:rPr lang="en-US" smtClean="0"/>
              <a:t>Thursday, May 15, 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1357112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9357B8-0EAA-9B4F-B35D-E8860D43E4B8}" type="datetime2">
              <a:rPr lang="en-US" smtClean="0"/>
              <a:t>Thursday, May 15, 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1625415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A7C14EA-BEAA-DB4C-BC72-0E5C25878C06}" type="datetime2">
              <a:rPr lang="en-US" smtClean="0"/>
              <a:t>Thursday, May 15, 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3004264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2"/>
          <p:cNvSpPr>
            <a:spLocks noGrp="1"/>
          </p:cNvSpPr>
          <p:nvPr>
            <p:ph type="body" sz="quarter" idx="23" hasCustomPrompt="1"/>
          </p:nvPr>
        </p:nvSpPr>
        <p:spPr>
          <a:xfrm>
            <a:off x="2897517" y="4321154"/>
            <a:ext cx="5357483" cy="1749446"/>
          </a:xfrm>
        </p:spPr>
        <p:txBody>
          <a:bodyPr>
            <a:normAutofit/>
          </a:bodyPr>
          <a:lstStyle>
            <a:lvl1pPr marL="0" indent="0">
              <a:lnSpc>
                <a:spcPct val="100000"/>
              </a:lnSpc>
              <a:spcBef>
                <a:spcPts val="0"/>
              </a:spcBef>
              <a:buNone/>
              <a:defRPr sz="1800" baseline="0">
                <a:solidFill>
                  <a:schemeClr val="bg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Name, Surname</a:t>
            </a:r>
          </a:p>
          <a:p>
            <a:pPr lvl="0"/>
            <a:r>
              <a:rPr lang="en-US" dirty="0" err="1"/>
              <a:t>Organisation</a:t>
            </a:r>
            <a:endParaRPr lang="en-US" dirty="0"/>
          </a:p>
        </p:txBody>
      </p:sp>
      <p:sp>
        <p:nvSpPr>
          <p:cNvPr id="20" name="Text Placeholder 12"/>
          <p:cNvSpPr>
            <a:spLocks noGrp="1"/>
          </p:cNvSpPr>
          <p:nvPr>
            <p:ph type="body" sz="quarter" idx="24" hasCustomPrompt="1"/>
          </p:nvPr>
        </p:nvSpPr>
        <p:spPr>
          <a:xfrm>
            <a:off x="8688718" y="4321154"/>
            <a:ext cx="2825950" cy="420055"/>
          </a:xfrm>
          <a:ln>
            <a:solidFill>
              <a:schemeClr val="accent1">
                <a:alpha val="0"/>
              </a:schemeClr>
            </a:solidFill>
          </a:ln>
        </p:spPr>
        <p:txBody>
          <a:bodyPr>
            <a:normAutofit/>
          </a:bodyPr>
          <a:lstStyle>
            <a:lvl1pPr marL="0" indent="0">
              <a:lnSpc>
                <a:spcPct val="100000"/>
              </a:lnSpc>
              <a:spcBef>
                <a:spcPts val="0"/>
              </a:spcBef>
              <a:buNone/>
              <a:defRPr sz="1400" b="1" i="0" baseline="0">
                <a:solidFill>
                  <a:schemeClr val="accent1"/>
                </a:solidFill>
                <a:latin typeface="Arial"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Follow us on:</a:t>
            </a:r>
          </a:p>
        </p:txBody>
      </p:sp>
      <p:sp>
        <p:nvSpPr>
          <p:cNvPr id="27" name="Title 1"/>
          <p:cNvSpPr txBox="1">
            <a:spLocks/>
          </p:cNvSpPr>
          <p:nvPr userDrawn="1"/>
        </p:nvSpPr>
        <p:spPr>
          <a:xfrm>
            <a:off x="743970" y="2794304"/>
            <a:ext cx="9299778" cy="17649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500" b="0" i="0" kern="1200" baseline="0">
                <a:solidFill>
                  <a:schemeClr val="bg1"/>
                </a:solidFill>
                <a:latin typeface="Arial" charset="0"/>
                <a:ea typeface="+mj-ea"/>
                <a:cs typeface="Calibri Light"/>
              </a:defRPr>
            </a:lvl1pPr>
          </a:lstStyle>
          <a:p>
            <a:r>
              <a:rPr lang="en-US" baseline="0" dirty="0">
                <a:solidFill>
                  <a:schemeClr val="accent1"/>
                </a:solidFill>
              </a:rPr>
              <a:t>Thank you for your attention</a:t>
            </a:r>
          </a:p>
        </p:txBody>
      </p:sp>
      <p:sp>
        <p:nvSpPr>
          <p:cNvPr id="28" name="Subtitle 2"/>
          <p:cNvSpPr>
            <a:spLocks noGrp="1"/>
          </p:cNvSpPr>
          <p:nvPr>
            <p:ph type="subTitle" idx="1" hasCustomPrompt="1"/>
          </p:nvPr>
        </p:nvSpPr>
        <p:spPr>
          <a:xfrm>
            <a:off x="770096" y="2322642"/>
            <a:ext cx="9144000" cy="566934"/>
          </a:xfrm>
          <a:ln>
            <a:solidFill>
              <a:schemeClr val="accent1">
                <a:alpha val="0"/>
              </a:schemeClr>
            </a:solidFill>
          </a:ln>
        </p:spPr>
        <p:txBody>
          <a:bodyPr>
            <a:normAutofit/>
          </a:bodyPr>
          <a:lstStyle>
            <a:lvl1pPr marL="0" indent="0" algn="l">
              <a:buNone/>
              <a:defRPr sz="3000" b="1" i="0" cap="all" baseline="0">
                <a:solidFill>
                  <a:schemeClr val="bg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FIN!</a:t>
            </a:r>
          </a:p>
        </p:txBody>
      </p:sp>
      <p:sp>
        <p:nvSpPr>
          <p:cNvPr id="10" name="Date Placeholder 1"/>
          <p:cNvSpPr txBox="1">
            <a:spLocks/>
          </p:cNvSpPr>
          <p:nvPr userDrawn="1"/>
        </p:nvSpPr>
        <p:spPr>
          <a:xfrm>
            <a:off x="2897517" y="6229350"/>
            <a:ext cx="1037162"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accent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b="1" baseline="0" dirty="0">
                <a:solidFill>
                  <a:schemeClr val="accent1"/>
                </a:solidFill>
              </a:rPr>
              <a:t>© EUA 2018</a:t>
            </a:r>
          </a:p>
        </p:txBody>
      </p:sp>
      <p:pic>
        <p:nvPicPr>
          <p:cNvPr id="9" name="Bild 8"/>
          <p:cNvPicPr>
            <a:picLocks noChangeAspect="1"/>
          </p:cNvPicPr>
          <p:nvPr userDrawn="1"/>
        </p:nvPicPr>
        <p:blipFill>
          <a:blip r:embed="rId3"/>
          <a:stretch>
            <a:fillRect/>
          </a:stretch>
        </p:blipFill>
        <p:spPr>
          <a:xfrm>
            <a:off x="8786446" y="4724799"/>
            <a:ext cx="2268416" cy="4278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87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38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389037" y="6356350"/>
            <a:ext cx="2489200" cy="365125"/>
          </a:xfrm>
          <a:prstGeom prst="rect">
            <a:avLst/>
          </a:prstGeom>
        </p:spPr>
        <p:txBody>
          <a:bodyPr/>
          <a:lstStyle/>
          <a:p>
            <a:fld id="{B35DDBA3-B0EF-7E44-9B73-BE973329D606}" type="datetime2">
              <a:rPr lang="en-US" smtClean="0"/>
              <a:t>Thursday, May 15, 2025</a:t>
            </a:fld>
            <a:endParaRPr lang="en-US"/>
          </a:p>
        </p:txBody>
      </p:sp>
    </p:spTree>
    <p:extLst>
      <p:ext uri="{BB962C8B-B14F-4D97-AF65-F5344CB8AC3E}">
        <p14:creationId xmlns:p14="http://schemas.microsoft.com/office/powerpoint/2010/main" val="82044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FA0481B-E9AC-A04F-BE9F-F0302E1F105F}" type="datetime2">
              <a:rPr lang="en-US" smtClean="0"/>
              <a:t>Thursday, May 15, 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15F1DB1-D9C2-1046-8BE7-EC5E2F9F1FD0}" type="slidenum">
              <a:rPr lang="en-US" smtClean="0"/>
              <a:t>‹#›</a:t>
            </a:fld>
            <a:endParaRPr lang="en-US"/>
          </a:p>
        </p:txBody>
      </p:sp>
    </p:spTree>
    <p:extLst>
      <p:ext uri="{BB962C8B-B14F-4D97-AF65-F5344CB8AC3E}">
        <p14:creationId xmlns:p14="http://schemas.microsoft.com/office/powerpoint/2010/main" val="148221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8FF">
            <a:alpha val="0"/>
          </a:srgb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F1DB1-D9C2-1046-8BE7-EC5E2F9F1FD0}" type="slidenum">
              <a:rPr lang="en-US" smtClean="0"/>
              <a:t>‹#›</a:t>
            </a:fld>
            <a:endParaRPr lang="en-US"/>
          </a:p>
        </p:txBody>
      </p:sp>
      <p:sp>
        <p:nvSpPr>
          <p:cNvPr id="11" name="Footer Placeholder 10"/>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Title Placeholder 11"/>
          <p:cNvSpPr>
            <a:spLocks noGrp="1"/>
          </p:cNvSpPr>
          <p:nvPr>
            <p:ph type="title"/>
          </p:nvPr>
        </p:nvSpPr>
        <p:spPr>
          <a:xfrm>
            <a:off x="838200" y="411420"/>
            <a:ext cx="10515600" cy="7794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779472357"/>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0" r:id="rId3"/>
    <p:sldLayoutId id="2147483652" r:id="rId4"/>
    <p:sldLayoutId id="2147483675" r:id="rId5"/>
    <p:sldLayoutId id="2147483651" r:id="rId6"/>
    <p:sldLayoutId id="2147483673" r:id="rId7"/>
    <p:sldLayoutId id="2147483654" r:id="rId8"/>
    <p:sldLayoutId id="2147483653" r:id="rId9"/>
    <p:sldLayoutId id="2147483655" r:id="rId10"/>
    <p:sldLayoutId id="2147483656" r:id="rId11"/>
    <p:sldLayoutId id="2147483657" r:id="rId12"/>
    <p:sldLayoutId id="2147483658" r:id="rId13"/>
    <p:sldLayoutId id="2147483659" r:id="rId14"/>
    <p:sldLayoutId id="2147483678" r:id="rId15"/>
    <p:sldLayoutId id="2147483679" r:id="rId16"/>
    <p:sldLayoutId id="2147483681" r:id="rId17"/>
    <p:sldLayoutId id="2147483682" r:id="rId18"/>
  </p:sldLayoutIdLst>
  <p:hf hdr="0" ftr="0"/>
  <p:txStyles>
    <p:titleStyle>
      <a:lvl1pPr algn="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1" userDrawn="1">
          <p15:clr>
            <a:srgbClr val="F26B43"/>
          </p15:clr>
        </p15:guide>
        <p15:guide id="3" pos="2615" userDrawn="1">
          <p15:clr>
            <a:srgbClr val="F26B43"/>
          </p15:clr>
        </p15:guide>
        <p15:guide id="4" orient="horz" pos="1162" userDrawn="1">
          <p15:clr>
            <a:srgbClr val="F26B43"/>
          </p15:clr>
        </p15:guide>
        <p15:guide id="5" orient="horz" pos="3884" userDrawn="1">
          <p15:clr>
            <a:srgbClr val="F26B43"/>
          </p15:clr>
        </p15:guide>
        <p15:guide id="6" pos="74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2C0559-674F-0643-BE9D-00F1935E75E3}" type="datetime2">
              <a:rPr lang="en-US" smtClean="0"/>
              <a:t>Thursday, May 15, 2025</a:t>
            </a:fld>
            <a:endParaRPr lang="de-DE"/>
          </a:p>
        </p:txBody>
      </p:sp>
      <p:sp>
        <p:nvSpPr>
          <p:cNvPr id="5" name="Fußzeilenplatzhalt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FFC78-3185-C74E-B1EA-F8A5539D9C20}" type="slidenum">
              <a:rPr lang="de-DE" smtClean="0"/>
              <a:t>‹#›</a:t>
            </a:fld>
            <a:endParaRPr lang="de-DE"/>
          </a:p>
        </p:txBody>
      </p:sp>
    </p:spTree>
    <p:extLst>
      <p:ext uri="{BB962C8B-B14F-4D97-AF65-F5344CB8AC3E}">
        <p14:creationId xmlns:p14="http://schemas.microsoft.com/office/powerpoint/2010/main" val="1525178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0" r:id="rId11"/>
    <p:sldLayoutId id="2147483671" r:id="rId12"/>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8FF">
            <a:alpha val="0"/>
          </a:srgb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F1DB1-D9C2-1046-8BE7-EC5E2F9F1FD0}" type="slidenum">
              <a:rPr lang="en-US" smtClean="0"/>
              <a:t>‹#›</a:t>
            </a:fld>
            <a:endParaRPr lang="en-US"/>
          </a:p>
        </p:txBody>
      </p:sp>
      <p:sp>
        <p:nvSpPr>
          <p:cNvPr id="11" name="Footer Placeholder 10"/>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Title Placeholder 11"/>
          <p:cNvSpPr>
            <a:spLocks noGrp="1"/>
          </p:cNvSpPr>
          <p:nvPr>
            <p:ph type="title"/>
          </p:nvPr>
        </p:nvSpPr>
        <p:spPr>
          <a:xfrm>
            <a:off x="838200" y="411420"/>
            <a:ext cx="10515600" cy="779463"/>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02204373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hdr="0" ftr="0"/>
  <p:txStyles>
    <p:titleStyle>
      <a:lvl1pPr algn="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1">
          <p15:clr>
            <a:srgbClr val="F26B43"/>
          </p15:clr>
        </p15:guide>
        <p15:guide id="3" pos="2615">
          <p15:clr>
            <a:srgbClr val="F26B43"/>
          </p15:clr>
        </p15:guide>
        <p15:guide id="4" orient="horz" pos="1162">
          <p15:clr>
            <a:srgbClr val="F26B43"/>
          </p15:clr>
        </p15:guide>
        <p15:guide id="5" orient="horz" pos="3884">
          <p15:clr>
            <a:srgbClr val="F26B43"/>
          </p15:clr>
        </p15:guide>
        <p15:guide id="6" pos="742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43.png"/><Relationship Id="rId4" Type="http://schemas.openxmlformats.org/officeDocument/2006/relationships/hyperlink" Target="https://www.researchgate.net/publication/316611358_Global_Trends_in_Higher_Education_Financing_The_United_Kingd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33.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eua.eu/resources/publications/1061:university-autonomy-in-europe-iv-the-scorecard-2023.html" TargetMode="External"/><Relationship Id="rId7" Type="http://schemas.openxmlformats.org/officeDocument/2006/relationships/hyperlink" Target="https://eua.eu/resources/publications/405:financially-sustainable-universities-ii-european-universities-diversifying-income-streams.html"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hyperlink" Target="https://eua.eu/resources/publications/1015:allocating-core-public-funding-to-universities-in-europe-state-of-play-principles.html" TargetMode="Externa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hyperlink" Target="https://efficiency.eua.eu/public-funding-observator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76.emf"/><Relationship Id="rId4" Type="http://schemas.openxmlformats.org/officeDocument/2006/relationships/image" Target="../media/image7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hyperlink" Target="https://twitter.com/intent/follow?source=followbutton&amp;variant=1.0&amp;screen_name=euatweets"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hyperlink" Target="https://www.youtube.com/c/EuropeanUniversityAssociationEUA" TargetMode="External"/><Relationship Id="rId4" Type="http://schemas.openxmlformats.org/officeDocument/2006/relationships/hyperlink" Target="https://www.facebook.com/EuropeanUniversityAssoci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platzhalter 26"/>
          <p:cNvSpPr>
            <a:spLocks noGrp="1"/>
          </p:cNvSpPr>
          <p:nvPr>
            <p:ph type="body" sz="quarter" idx="23"/>
          </p:nvPr>
        </p:nvSpPr>
        <p:spPr>
          <a:xfrm>
            <a:off x="743969" y="3151409"/>
            <a:ext cx="10184585" cy="2205244"/>
          </a:xfrm>
        </p:spPr>
        <p:txBody>
          <a:bodyPr anchor="ctr">
            <a:normAutofit/>
          </a:bodyPr>
          <a:lstStyle/>
          <a:p>
            <a:pPr>
              <a:lnSpc>
                <a:spcPct val="160000"/>
              </a:lnSpc>
            </a:pPr>
            <a:r>
              <a:rPr lang="de-DE" sz="2400" b="1" dirty="0"/>
              <a:t>Thomas Estermann</a:t>
            </a:r>
          </a:p>
          <a:p>
            <a:pPr>
              <a:lnSpc>
                <a:spcPct val="160000"/>
              </a:lnSpc>
            </a:pPr>
            <a:r>
              <a:rPr lang="de-DE" sz="2200" dirty="0" err="1"/>
              <a:t>Director</a:t>
            </a:r>
            <a:r>
              <a:rPr lang="de-DE" sz="2200" dirty="0"/>
              <a:t> </a:t>
            </a:r>
            <a:r>
              <a:rPr lang="de-DE" sz="2200" dirty="0" err="1"/>
              <a:t>for</a:t>
            </a:r>
            <a:r>
              <a:rPr lang="de-DE" sz="2200" dirty="0"/>
              <a:t> </a:t>
            </a:r>
            <a:r>
              <a:rPr lang="de-DE" sz="2200" dirty="0" err="1"/>
              <a:t>Governance</a:t>
            </a:r>
            <a:r>
              <a:rPr lang="de-DE" sz="2200" dirty="0"/>
              <a:t>, Funding &amp; Public Policy Development</a:t>
            </a:r>
          </a:p>
          <a:p>
            <a:pPr>
              <a:lnSpc>
                <a:spcPct val="160000"/>
              </a:lnSpc>
            </a:pPr>
            <a:endParaRPr lang="de-DE" dirty="0"/>
          </a:p>
        </p:txBody>
      </p:sp>
      <p:sp>
        <p:nvSpPr>
          <p:cNvPr id="28" name="Textplatzhalter 27"/>
          <p:cNvSpPr>
            <a:spLocks noGrp="1"/>
          </p:cNvSpPr>
          <p:nvPr>
            <p:ph type="body" sz="quarter" idx="25"/>
          </p:nvPr>
        </p:nvSpPr>
        <p:spPr>
          <a:xfrm>
            <a:off x="1979271" y="5486400"/>
            <a:ext cx="8368496" cy="1148926"/>
          </a:xfrm>
          <a:solidFill>
            <a:srgbClr val="00B6ED"/>
          </a:solidFill>
        </p:spPr>
        <p:txBody>
          <a:bodyPr>
            <a:normAutofit/>
          </a:bodyPr>
          <a:lstStyle/>
          <a:p>
            <a:r>
              <a:rPr lang="de-DE" dirty="0"/>
              <a:t>UNICA 19 May 2025</a:t>
            </a:r>
          </a:p>
          <a:p>
            <a:endParaRPr lang="de-DE" dirty="0"/>
          </a:p>
        </p:txBody>
      </p:sp>
      <p:sp>
        <p:nvSpPr>
          <p:cNvPr id="3" name="Subtitle 2">
            <a:extLst>
              <a:ext uri="{FF2B5EF4-FFF2-40B4-BE49-F238E27FC236}">
                <a16:creationId xmlns:a16="http://schemas.microsoft.com/office/drawing/2014/main" id="{E137A27F-C623-26B9-529B-C25FF3BCF4A5}"/>
              </a:ext>
            </a:extLst>
          </p:cNvPr>
          <p:cNvSpPr>
            <a:spLocks noGrp="1"/>
          </p:cNvSpPr>
          <p:nvPr>
            <p:ph type="subTitle" idx="1"/>
          </p:nvPr>
        </p:nvSpPr>
        <p:spPr/>
        <p:txBody>
          <a:bodyPr>
            <a:normAutofit/>
          </a:bodyPr>
          <a:lstStyle/>
          <a:p>
            <a:r>
              <a:rPr lang="en-GB" sz="3200" dirty="0"/>
              <a:t>European university funding models</a:t>
            </a:r>
            <a:endParaRPr lang="fr-FR" dirty="0"/>
          </a:p>
        </p:txBody>
      </p:sp>
    </p:spTree>
    <p:extLst>
      <p:ext uri="{BB962C8B-B14F-4D97-AF65-F5344CB8AC3E}">
        <p14:creationId xmlns:p14="http://schemas.microsoft.com/office/powerpoint/2010/main" val="1473087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73EDF-B417-4374-4B89-AD5499C85DB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D46F8C-8418-186E-9F05-246D0747437A}"/>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pic>
        <p:nvPicPr>
          <p:cNvPr id="3" name="Picture 2" descr="A qr code on a white background&#10;&#10;AI-generated content may be incorrect.">
            <a:extLst>
              <a:ext uri="{FF2B5EF4-FFF2-40B4-BE49-F238E27FC236}">
                <a16:creationId xmlns:a16="http://schemas.microsoft.com/office/drawing/2014/main" id="{7C892F31-A264-47DD-2FE2-E21F50F395C9}"/>
              </a:ext>
            </a:extLst>
          </p:cNvPr>
          <p:cNvPicPr>
            <a:picLocks noChangeAspect="1"/>
          </p:cNvPicPr>
          <p:nvPr/>
        </p:nvPicPr>
        <p:blipFill>
          <a:blip r:embed="rId3"/>
          <a:stretch>
            <a:fillRect/>
          </a:stretch>
        </p:blipFill>
        <p:spPr>
          <a:xfrm>
            <a:off x="6706296" y="1226557"/>
            <a:ext cx="5002793" cy="5002793"/>
          </a:xfrm>
          <a:prstGeom prst="rect">
            <a:avLst/>
          </a:prstGeom>
        </p:spPr>
      </p:pic>
      <p:pic>
        <p:nvPicPr>
          <p:cNvPr id="11" name="Picture 10" descr="A colorful logo on a black background&#10;&#10;AI-generated content may be incorrect.">
            <a:extLst>
              <a:ext uri="{FF2B5EF4-FFF2-40B4-BE49-F238E27FC236}">
                <a16:creationId xmlns:a16="http://schemas.microsoft.com/office/drawing/2014/main" id="{9848B294-557C-3F05-FBBD-832435B28667}"/>
              </a:ext>
            </a:extLst>
          </p:cNvPr>
          <p:cNvPicPr>
            <a:picLocks noChangeAspect="1"/>
          </p:cNvPicPr>
          <p:nvPr/>
        </p:nvPicPr>
        <p:blipFill>
          <a:blip r:embed="rId4"/>
          <a:stretch>
            <a:fillRect/>
          </a:stretch>
        </p:blipFill>
        <p:spPr>
          <a:xfrm>
            <a:off x="1327224" y="2444400"/>
            <a:ext cx="3708108" cy="2781985"/>
          </a:xfrm>
          <a:prstGeom prst="rect">
            <a:avLst/>
          </a:prstGeom>
        </p:spPr>
      </p:pic>
      <p:sp>
        <p:nvSpPr>
          <p:cNvPr id="12" name="TextBox 11">
            <a:extLst>
              <a:ext uri="{FF2B5EF4-FFF2-40B4-BE49-F238E27FC236}">
                <a16:creationId xmlns:a16="http://schemas.microsoft.com/office/drawing/2014/main" id="{CFCBF5C3-5B25-2961-7921-CF95F80FFDF3}"/>
              </a:ext>
            </a:extLst>
          </p:cNvPr>
          <p:cNvSpPr txBox="1"/>
          <p:nvPr/>
        </p:nvSpPr>
        <p:spPr>
          <a:xfrm>
            <a:off x="482911" y="5226385"/>
            <a:ext cx="5396734" cy="707886"/>
          </a:xfrm>
          <a:prstGeom prst="rect">
            <a:avLst/>
          </a:prstGeom>
          <a:noFill/>
        </p:spPr>
        <p:txBody>
          <a:bodyPr wrap="none" rtlCol="0">
            <a:spAutoFit/>
          </a:bodyPr>
          <a:lstStyle/>
          <a:p>
            <a:r>
              <a:rPr lang="en-GB" sz="4000" b="1" dirty="0">
                <a:solidFill>
                  <a:srgbClr val="002060"/>
                </a:solidFill>
              </a:rPr>
              <a:t>Use the code: </a:t>
            </a:r>
            <a:r>
              <a:rPr lang="en-GB" sz="4000" b="1" dirty="0">
                <a:solidFill>
                  <a:srgbClr val="00B0F0"/>
                </a:solidFill>
              </a:rPr>
              <a:t>8899 7425</a:t>
            </a:r>
          </a:p>
        </p:txBody>
      </p:sp>
      <p:sp>
        <p:nvSpPr>
          <p:cNvPr id="4" name="TextBox 3">
            <a:extLst>
              <a:ext uri="{FF2B5EF4-FFF2-40B4-BE49-F238E27FC236}">
                <a16:creationId xmlns:a16="http://schemas.microsoft.com/office/drawing/2014/main" id="{922ACBEF-DA55-C87B-1E20-87FD1FF75DD2}"/>
              </a:ext>
            </a:extLst>
          </p:cNvPr>
          <p:cNvSpPr txBox="1"/>
          <p:nvPr/>
        </p:nvSpPr>
        <p:spPr>
          <a:xfrm>
            <a:off x="240064" y="480719"/>
            <a:ext cx="6826439" cy="2677656"/>
          </a:xfrm>
          <a:prstGeom prst="rect">
            <a:avLst/>
          </a:prstGeom>
          <a:noFill/>
        </p:spPr>
        <p:txBody>
          <a:bodyPr wrap="square">
            <a:spAutoFit/>
          </a:bodyPr>
          <a:lstStyle/>
          <a:p>
            <a:r>
              <a:rPr lang="en-GB" sz="3200" dirty="0">
                <a:solidFill>
                  <a:srgbClr val="002060"/>
                </a:solidFill>
              </a:rPr>
              <a:t>Please rate </a:t>
            </a:r>
            <a:r>
              <a:rPr lang="en-GB" sz="3200" b="1" dirty="0">
                <a:solidFill>
                  <a:srgbClr val="00B0F0"/>
                </a:solidFill>
              </a:rPr>
              <a:t>the impact </a:t>
            </a:r>
            <a:r>
              <a:rPr lang="en-GB" sz="3200" dirty="0">
                <a:solidFill>
                  <a:srgbClr val="002060"/>
                </a:solidFill>
              </a:rPr>
              <a:t>of the different drivers on the development of funding models/instruments in your system, using a total of </a:t>
            </a:r>
            <a:r>
              <a:rPr lang="en-GB" sz="3200" b="1" dirty="0">
                <a:solidFill>
                  <a:srgbClr val="00B0F0"/>
                </a:solidFill>
              </a:rPr>
              <a:t>100 points</a:t>
            </a:r>
          </a:p>
          <a:p>
            <a:endParaRPr lang="en-GB" sz="4000" dirty="0"/>
          </a:p>
        </p:txBody>
      </p:sp>
    </p:spTree>
    <p:extLst>
      <p:ext uri="{BB962C8B-B14F-4D97-AF65-F5344CB8AC3E}">
        <p14:creationId xmlns:p14="http://schemas.microsoft.com/office/powerpoint/2010/main" val="3992212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AF52E-1969-18A8-137B-D128167F854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16C7DE6-9B2B-BD4B-A435-4BEAB9442EE8}"/>
              </a:ext>
            </a:extLst>
          </p:cNvPr>
          <p:cNvSpPr>
            <a:spLocks noGrp="1"/>
          </p:cNvSpPr>
          <p:nvPr>
            <p:ph sz="quarter" idx="19"/>
          </p:nvPr>
        </p:nvSpPr>
        <p:spPr>
          <a:xfrm>
            <a:off x="358197" y="2059650"/>
            <a:ext cx="10603452" cy="1364900"/>
          </a:xfrm>
        </p:spPr>
        <p:txBody>
          <a:bodyPr anchor="ctr">
            <a:noAutofit/>
          </a:bodyPr>
          <a:lstStyle/>
          <a:p>
            <a:endParaRPr lang="en-GB" sz="2400" b="0" dirty="0">
              <a:solidFill>
                <a:srgbClr val="005193"/>
              </a:solidFill>
            </a:endParaRPr>
          </a:p>
          <a:p>
            <a:endParaRPr lang="en-GB" sz="2400" b="0" dirty="0">
              <a:solidFill>
                <a:srgbClr val="005193"/>
              </a:solidFill>
            </a:endParaRPr>
          </a:p>
          <a:p>
            <a:r>
              <a:rPr lang="en-GB" sz="2400" b="0" dirty="0">
                <a:solidFill>
                  <a:srgbClr val="005193"/>
                </a:solidFill>
              </a:rPr>
              <a:t>Nordic tradition of models without fees, but introduction for international students…</a:t>
            </a: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pPr marL="457200" indent="-457200">
              <a:buFont typeface="Arial" panose="020B0604020202020204" pitchFamily="34" charset="0"/>
              <a:buChar char="•"/>
            </a:pPr>
            <a:endParaRPr lang="en-GB" sz="2400" b="0" dirty="0">
              <a:solidFill>
                <a:srgbClr val="005193"/>
              </a:solidFill>
            </a:endParaRPr>
          </a:p>
          <a:p>
            <a:pPr marL="342900" indent="-342900">
              <a:lnSpc>
                <a:spcPct val="100000"/>
              </a:lnSpc>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854C35D6-555C-8B47-B564-F8CC6A3CB8EE}"/>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5E191D19-C9E9-D78E-BB2D-A0DD92F3EFB7}"/>
              </a:ext>
            </a:extLst>
          </p:cNvPr>
          <p:cNvSpPr txBox="1"/>
          <p:nvPr/>
        </p:nvSpPr>
        <p:spPr>
          <a:xfrm>
            <a:off x="683675" y="375966"/>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Culture</a:t>
            </a:r>
            <a:endParaRPr lang="de-DE" sz="2800" b="1" dirty="0">
              <a:solidFill>
                <a:schemeClr val="accent1"/>
              </a:solidFill>
              <a:latin typeface="Arial" charset="0"/>
            </a:endParaRPr>
          </a:p>
        </p:txBody>
      </p:sp>
      <p:pic>
        <p:nvPicPr>
          <p:cNvPr id="10" name="Picture 9" descr="A blue and white flag&#10;&#10;AI-generated content may be incorrect.">
            <a:extLst>
              <a:ext uri="{FF2B5EF4-FFF2-40B4-BE49-F238E27FC236}">
                <a16:creationId xmlns:a16="http://schemas.microsoft.com/office/drawing/2014/main" id="{529F6DDB-DB1F-6217-8B42-2B2C7E1644B7}"/>
              </a:ext>
            </a:extLst>
          </p:cNvPr>
          <p:cNvPicPr>
            <a:picLocks noChangeAspect="1"/>
          </p:cNvPicPr>
          <p:nvPr/>
        </p:nvPicPr>
        <p:blipFill>
          <a:blip r:embed="rId3"/>
          <a:stretch>
            <a:fillRect/>
          </a:stretch>
        </p:blipFill>
        <p:spPr>
          <a:xfrm>
            <a:off x="683675" y="2363592"/>
            <a:ext cx="8824660" cy="2462170"/>
          </a:xfrm>
          <a:prstGeom prst="rect">
            <a:avLst/>
          </a:prstGeom>
        </p:spPr>
      </p:pic>
      <p:sp>
        <p:nvSpPr>
          <p:cNvPr id="2" name="TextBox 1">
            <a:extLst>
              <a:ext uri="{FF2B5EF4-FFF2-40B4-BE49-F238E27FC236}">
                <a16:creationId xmlns:a16="http://schemas.microsoft.com/office/drawing/2014/main" id="{2B1B57A8-D033-D2BD-56E5-78847155EC39}"/>
              </a:ext>
            </a:extLst>
          </p:cNvPr>
          <p:cNvSpPr txBox="1"/>
          <p:nvPr/>
        </p:nvSpPr>
        <p:spPr>
          <a:xfrm>
            <a:off x="3617295" y="4957327"/>
            <a:ext cx="2368405" cy="646331"/>
          </a:xfrm>
          <a:prstGeom prst="rect">
            <a:avLst/>
          </a:prstGeom>
          <a:noFill/>
        </p:spPr>
        <p:txBody>
          <a:bodyPr wrap="square" rtlCol="0">
            <a:spAutoFit/>
          </a:bodyPr>
          <a:lstStyle/>
          <a:p>
            <a:r>
              <a:rPr lang="en-GB" dirty="0"/>
              <a:t>From 8000 to 20,000</a:t>
            </a:r>
          </a:p>
          <a:p>
            <a:endParaRPr lang="en-GB" dirty="0"/>
          </a:p>
        </p:txBody>
      </p:sp>
      <p:pic>
        <p:nvPicPr>
          <p:cNvPr id="6" name="Graphic 5" descr="Euro with solid fill">
            <a:extLst>
              <a:ext uri="{FF2B5EF4-FFF2-40B4-BE49-F238E27FC236}">
                <a16:creationId xmlns:a16="http://schemas.microsoft.com/office/drawing/2014/main" id="{CC869C54-B129-608E-65FF-F509D02E3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42877" y="5020581"/>
            <a:ext cx="242823" cy="242823"/>
          </a:xfrm>
          <a:prstGeom prst="rect">
            <a:avLst/>
          </a:prstGeom>
        </p:spPr>
      </p:pic>
      <p:sp>
        <p:nvSpPr>
          <p:cNvPr id="7" name="TextBox 6">
            <a:extLst>
              <a:ext uri="{FF2B5EF4-FFF2-40B4-BE49-F238E27FC236}">
                <a16:creationId xmlns:a16="http://schemas.microsoft.com/office/drawing/2014/main" id="{950D7B06-62F0-4FBF-DF8B-CF747E17AEC0}"/>
              </a:ext>
            </a:extLst>
          </p:cNvPr>
          <p:cNvSpPr txBox="1"/>
          <p:nvPr/>
        </p:nvSpPr>
        <p:spPr>
          <a:xfrm>
            <a:off x="781460" y="5008245"/>
            <a:ext cx="2139175" cy="369332"/>
          </a:xfrm>
          <a:prstGeom prst="rect">
            <a:avLst/>
          </a:prstGeom>
          <a:noFill/>
        </p:spPr>
        <p:txBody>
          <a:bodyPr wrap="none" rtlCol="0">
            <a:spAutoFit/>
          </a:bodyPr>
          <a:lstStyle/>
          <a:p>
            <a:r>
              <a:rPr lang="en-GB" dirty="0"/>
              <a:t>From 8000 to 15,000</a:t>
            </a:r>
          </a:p>
        </p:txBody>
      </p:sp>
      <p:pic>
        <p:nvPicPr>
          <p:cNvPr id="9" name="Graphic 8" descr="Euro with solid fill">
            <a:extLst>
              <a:ext uri="{FF2B5EF4-FFF2-40B4-BE49-F238E27FC236}">
                <a16:creationId xmlns:a16="http://schemas.microsoft.com/office/drawing/2014/main" id="{F8C649E2-8B4E-C11C-B587-EF2E494AB7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9223" y="5037669"/>
            <a:ext cx="242823" cy="242823"/>
          </a:xfrm>
          <a:prstGeom prst="rect">
            <a:avLst/>
          </a:prstGeom>
        </p:spPr>
      </p:pic>
      <p:pic>
        <p:nvPicPr>
          <p:cNvPr id="12" name="Graphic 11" descr="Euro with solid fill">
            <a:extLst>
              <a:ext uri="{FF2B5EF4-FFF2-40B4-BE49-F238E27FC236}">
                <a16:creationId xmlns:a16="http://schemas.microsoft.com/office/drawing/2014/main" id="{125F64AE-B789-4391-4305-19572BDAAD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43145" y="4963292"/>
            <a:ext cx="242823" cy="242823"/>
          </a:xfrm>
          <a:prstGeom prst="rect">
            <a:avLst/>
          </a:prstGeom>
        </p:spPr>
      </p:pic>
      <p:sp>
        <p:nvSpPr>
          <p:cNvPr id="15" name="TextBox 14">
            <a:extLst>
              <a:ext uri="{FF2B5EF4-FFF2-40B4-BE49-F238E27FC236}">
                <a16:creationId xmlns:a16="http://schemas.microsoft.com/office/drawing/2014/main" id="{9F871818-D605-FB26-DCC1-8388D516E86D}"/>
              </a:ext>
            </a:extLst>
          </p:cNvPr>
          <p:cNvSpPr txBox="1"/>
          <p:nvPr/>
        </p:nvSpPr>
        <p:spPr>
          <a:xfrm>
            <a:off x="6947210" y="4942889"/>
            <a:ext cx="2017347" cy="369332"/>
          </a:xfrm>
          <a:prstGeom prst="rect">
            <a:avLst/>
          </a:prstGeom>
          <a:noFill/>
        </p:spPr>
        <p:txBody>
          <a:bodyPr wrap="none" rtlCol="0">
            <a:spAutoFit/>
          </a:bodyPr>
          <a:lstStyle/>
          <a:p>
            <a:r>
              <a:rPr lang="en-GB" dirty="0"/>
              <a:t>From 7000 to 9000 </a:t>
            </a:r>
          </a:p>
        </p:txBody>
      </p:sp>
    </p:spTree>
    <p:extLst>
      <p:ext uri="{BB962C8B-B14F-4D97-AF65-F5344CB8AC3E}">
        <p14:creationId xmlns:p14="http://schemas.microsoft.com/office/powerpoint/2010/main" val="2929621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1C44E-5936-358E-D811-8ED66DD137F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299E73-7333-8D75-C343-60607220448A}"/>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5C0B9491-BC66-FC48-13E1-16CAD0F38819}"/>
              </a:ext>
            </a:extLst>
          </p:cNvPr>
          <p:cNvSpPr txBox="1"/>
          <p:nvPr/>
        </p:nvSpPr>
        <p:spPr>
          <a:xfrm>
            <a:off x="362384" y="367040"/>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National Politics</a:t>
            </a:r>
            <a:endParaRPr lang="de-DE" sz="2800" b="1" dirty="0">
              <a:solidFill>
                <a:schemeClr val="accent1"/>
              </a:solidFill>
              <a:latin typeface="Arial" charset="0"/>
            </a:endParaRPr>
          </a:p>
        </p:txBody>
      </p:sp>
      <p:pic>
        <p:nvPicPr>
          <p:cNvPr id="14" name="Picture 13" descr="A diagram of a graph&#10;&#10;AI-generated content may be incorrect.">
            <a:extLst>
              <a:ext uri="{FF2B5EF4-FFF2-40B4-BE49-F238E27FC236}">
                <a16:creationId xmlns:a16="http://schemas.microsoft.com/office/drawing/2014/main" id="{F087738A-98F6-88B0-542A-CB57FF07BD36}"/>
              </a:ext>
            </a:extLst>
          </p:cNvPr>
          <p:cNvPicPr>
            <a:picLocks noChangeAspect="1"/>
          </p:cNvPicPr>
          <p:nvPr/>
        </p:nvPicPr>
        <p:blipFill>
          <a:blip r:embed="rId3"/>
          <a:stretch>
            <a:fillRect/>
          </a:stretch>
        </p:blipFill>
        <p:spPr>
          <a:xfrm>
            <a:off x="538015" y="2135083"/>
            <a:ext cx="6509556" cy="2365933"/>
          </a:xfrm>
          <a:prstGeom prst="rect">
            <a:avLst/>
          </a:prstGeom>
        </p:spPr>
      </p:pic>
      <p:sp>
        <p:nvSpPr>
          <p:cNvPr id="3" name="TextBox 2">
            <a:extLst>
              <a:ext uri="{FF2B5EF4-FFF2-40B4-BE49-F238E27FC236}">
                <a16:creationId xmlns:a16="http://schemas.microsoft.com/office/drawing/2014/main" id="{B812932E-149C-BEFB-0119-44CE1BA11A74}"/>
              </a:ext>
            </a:extLst>
          </p:cNvPr>
          <p:cNvSpPr txBox="1"/>
          <p:nvPr/>
        </p:nvSpPr>
        <p:spPr>
          <a:xfrm>
            <a:off x="538015" y="1462566"/>
            <a:ext cx="8260265" cy="461665"/>
          </a:xfrm>
          <a:prstGeom prst="rect">
            <a:avLst/>
          </a:prstGeom>
          <a:noFill/>
        </p:spPr>
        <p:txBody>
          <a:bodyPr wrap="square">
            <a:spAutoFit/>
          </a:bodyPr>
          <a:lstStyle/>
          <a:p>
            <a:r>
              <a:rPr lang="en-GB" sz="2400" dirty="0">
                <a:solidFill>
                  <a:srgbClr val="005193"/>
                </a:solidFill>
                <a:latin typeface="Arial" charset="0"/>
              </a:rPr>
              <a:t>The development of tuition fees for BA students in England</a:t>
            </a:r>
          </a:p>
        </p:txBody>
      </p:sp>
      <p:pic>
        <p:nvPicPr>
          <p:cNvPr id="12" name="Picture 11">
            <a:hlinkClick r:id="rId4"/>
            <a:extLst>
              <a:ext uri="{FF2B5EF4-FFF2-40B4-BE49-F238E27FC236}">
                <a16:creationId xmlns:a16="http://schemas.microsoft.com/office/drawing/2014/main" id="{D9987860-AEED-0768-6403-D226EAF588A7}"/>
              </a:ext>
            </a:extLst>
          </p:cNvPr>
          <p:cNvPicPr>
            <a:picLocks noChangeAspect="1"/>
          </p:cNvPicPr>
          <p:nvPr/>
        </p:nvPicPr>
        <p:blipFill>
          <a:blip r:embed="rId5"/>
          <a:stretch>
            <a:fillRect/>
          </a:stretch>
        </p:blipFill>
        <p:spPr>
          <a:xfrm>
            <a:off x="7340799" y="2341381"/>
            <a:ext cx="4313186" cy="1087619"/>
          </a:xfrm>
          <a:prstGeom prst="rect">
            <a:avLst/>
          </a:prstGeom>
        </p:spPr>
      </p:pic>
    </p:spTree>
    <p:extLst>
      <p:ext uri="{BB962C8B-B14F-4D97-AF65-F5344CB8AC3E}">
        <p14:creationId xmlns:p14="http://schemas.microsoft.com/office/powerpoint/2010/main" val="3733279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87AAD-B282-E686-9818-21181A9B178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7479540-D6C4-53D0-CD21-198A6D3F9887}"/>
              </a:ext>
            </a:extLst>
          </p:cNvPr>
          <p:cNvSpPr>
            <a:spLocks noGrp="1"/>
          </p:cNvSpPr>
          <p:nvPr>
            <p:ph sz="quarter" idx="19"/>
          </p:nvPr>
        </p:nvSpPr>
        <p:spPr>
          <a:xfrm>
            <a:off x="362384" y="2798956"/>
            <a:ext cx="11622786" cy="3795519"/>
          </a:xfrm>
        </p:spPr>
        <p:txBody>
          <a:bodyPr anchor="ctr">
            <a:noAutofit/>
          </a:bodyPr>
          <a:lstStyle/>
          <a:p>
            <a:pPr marL="342900" indent="-342900">
              <a:buFont typeface="Arial" panose="020B0604020202020204" pitchFamily="34" charset="0"/>
              <a:buChar char="•"/>
            </a:pPr>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pPr marL="457200" indent="-457200">
              <a:buFont typeface="Arial" panose="020B0604020202020204" pitchFamily="34" charset="0"/>
              <a:buChar char="•"/>
            </a:pPr>
            <a:endParaRPr lang="en-GB" sz="2400" b="0" dirty="0">
              <a:solidFill>
                <a:srgbClr val="005193"/>
              </a:solidFill>
            </a:endParaRPr>
          </a:p>
          <a:p>
            <a:pPr marL="342900" indent="-342900">
              <a:lnSpc>
                <a:spcPct val="100000"/>
              </a:lnSpc>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089E877-968A-5382-F6E2-6C3DD473ADE8}"/>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AD8B566B-3F81-78A1-7673-524FDCBB629A}"/>
              </a:ext>
            </a:extLst>
          </p:cNvPr>
          <p:cNvSpPr txBox="1"/>
          <p:nvPr/>
        </p:nvSpPr>
        <p:spPr>
          <a:xfrm>
            <a:off x="362384" y="456578"/>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European Policies</a:t>
            </a:r>
            <a:endParaRPr lang="de-DE" sz="2800" b="1" dirty="0">
              <a:solidFill>
                <a:schemeClr val="accent1"/>
              </a:solidFill>
              <a:latin typeface="Arial" charset="0"/>
            </a:endParaRPr>
          </a:p>
        </p:txBody>
      </p:sp>
      <p:pic>
        <p:nvPicPr>
          <p:cNvPr id="3" name="Picture 2">
            <a:extLst>
              <a:ext uri="{FF2B5EF4-FFF2-40B4-BE49-F238E27FC236}">
                <a16:creationId xmlns:a16="http://schemas.microsoft.com/office/drawing/2014/main" id="{E8E46F74-8DF5-4744-C803-FAEA9EC6787E}"/>
              </a:ext>
            </a:extLst>
          </p:cNvPr>
          <p:cNvPicPr>
            <a:picLocks noChangeAspect="1"/>
          </p:cNvPicPr>
          <p:nvPr/>
        </p:nvPicPr>
        <p:blipFill>
          <a:blip r:embed="rId3"/>
          <a:stretch>
            <a:fillRect/>
          </a:stretch>
        </p:blipFill>
        <p:spPr>
          <a:xfrm>
            <a:off x="672885" y="1131996"/>
            <a:ext cx="4097649" cy="2570210"/>
          </a:xfrm>
          <a:prstGeom prst="rect">
            <a:avLst/>
          </a:prstGeom>
        </p:spPr>
      </p:pic>
      <p:sp>
        <p:nvSpPr>
          <p:cNvPr id="7" name="TextBox 6">
            <a:extLst>
              <a:ext uri="{FF2B5EF4-FFF2-40B4-BE49-F238E27FC236}">
                <a16:creationId xmlns:a16="http://schemas.microsoft.com/office/drawing/2014/main" id="{E6C6CB1E-9448-4652-8265-9DCCBCDD9334}"/>
              </a:ext>
            </a:extLst>
          </p:cNvPr>
          <p:cNvSpPr txBox="1"/>
          <p:nvPr/>
        </p:nvSpPr>
        <p:spPr>
          <a:xfrm>
            <a:off x="4998535" y="5587635"/>
            <a:ext cx="2740411" cy="738664"/>
          </a:xfrm>
          <a:prstGeom prst="rect">
            <a:avLst/>
          </a:prstGeom>
          <a:noFill/>
        </p:spPr>
        <p:txBody>
          <a:bodyPr wrap="square">
            <a:spAutoFit/>
          </a:bodyPr>
          <a:lstStyle/>
          <a:p>
            <a:r>
              <a:rPr lang="en-GB" sz="1400" dirty="0">
                <a:solidFill>
                  <a:srgbClr val="005193"/>
                </a:solidFill>
                <a:latin typeface="Arial" charset="0"/>
              </a:rPr>
              <a:t>…..reconcile the objectives of effectiveness, equity and efficiency. </a:t>
            </a:r>
          </a:p>
        </p:txBody>
      </p:sp>
      <p:pic>
        <p:nvPicPr>
          <p:cNvPr id="10" name="Picture 9">
            <a:extLst>
              <a:ext uri="{FF2B5EF4-FFF2-40B4-BE49-F238E27FC236}">
                <a16:creationId xmlns:a16="http://schemas.microsoft.com/office/drawing/2014/main" id="{E438F886-BA54-548D-DDCF-49BABA666CC5}"/>
              </a:ext>
            </a:extLst>
          </p:cNvPr>
          <p:cNvPicPr>
            <a:picLocks noChangeAspect="1"/>
          </p:cNvPicPr>
          <p:nvPr/>
        </p:nvPicPr>
        <p:blipFill>
          <a:blip r:embed="rId4"/>
          <a:stretch>
            <a:fillRect/>
          </a:stretch>
        </p:blipFill>
        <p:spPr>
          <a:xfrm>
            <a:off x="4853569" y="1131996"/>
            <a:ext cx="3753043" cy="2883048"/>
          </a:xfrm>
          <a:prstGeom prst="rect">
            <a:avLst/>
          </a:prstGeom>
        </p:spPr>
      </p:pic>
      <p:pic>
        <p:nvPicPr>
          <p:cNvPr id="12" name="Picture 11">
            <a:extLst>
              <a:ext uri="{FF2B5EF4-FFF2-40B4-BE49-F238E27FC236}">
                <a16:creationId xmlns:a16="http://schemas.microsoft.com/office/drawing/2014/main" id="{3362D8BE-CA5C-E07C-C325-FA30EB4B7BCB}"/>
              </a:ext>
            </a:extLst>
          </p:cNvPr>
          <p:cNvPicPr>
            <a:picLocks noChangeAspect="1"/>
          </p:cNvPicPr>
          <p:nvPr/>
        </p:nvPicPr>
        <p:blipFill>
          <a:blip r:embed="rId5"/>
          <a:stretch>
            <a:fillRect/>
          </a:stretch>
        </p:blipFill>
        <p:spPr>
          <a:xfrm>
            <a:off x="8838605" y="1228636"/>
            <a:ext cx="2914572" cy="4091135"/>
          </a:xfrm>
          <a:prstGeom prst="rect">
            <a:avLst/>
          </a:prstGeom>
        </p:spPr>
      </p:pic>
      <p:sp>
        <p:nvSpPr>
          <p:cNvPr id="14" name="TextBox 13">
            <a:extLst>
              <a:ext uri="{FF2B5EF4-FFF2-40B4-BE49-F238E27FC236}">
                <a16:creationId xmlns:a16="http://schemas.microsoft.com/office/drawing/2014/main" id="{03256DE2-7FB1-3EC3-B69D-A61B063C1736}"/>
              </a:ext>
            </a:extLst>
          </p:cNvPr>
          <p:cNvSpPr txBox="1"/>
          <p:nvPr/>
        </p:nvSpPr>
        <p:spPr>
          <a:xfrm>
            <a:off x="817851" y="5726004"/>
            <a:ext cx="3363743" cy="738664"/>
          </a:xfrm>
          <a:prstGeom prst="rect">
            <a:avLst/>
          </a:prstGeom>
          <a:noFill/>
        </p:spPr>
        <p:txBody>
          <a:bodyPr wrap="square">
            <a:spAutoFit/>
          </a:bodyPr>
          <a:lstStyle/>
          <a:p>
            <a:r>
              <a:rPr lang="en-GB" sz="1400" dirty="0">
                <a:solidFill>
                  <a:srgbClr val="005193"/>
                </a:solidFill>
                <a:latin typeface="Arial" charset="0"/>
              </a:rPr>
              <a:t>…..strike the right balance between core, competitive and outcome-based funding </a:t>
            </a:r>
          </a:p>
        </p:txBody>
      </p:sp>
      <p:sp>
        <p:nvSpPr>
          <p:cNvPr id="16" name="TextBox 15">
            <a:extLst>
              <a:ext uri="{FF2B5EF4-FFF2-40B4-BE49-F238E27FC236}">
                <a16:creationId xmlns:a16="http://schemas.microsoft.com/office/drawing/2014/main" id="{1A14DEF8-17AE-CCCE-7170-BF360A2C6FD6}"/>
              </a:ext>
            </a:extLst>
          </p:cNvPr>
          <p:cNvSpPr txBox="1"/>
          <p:nvPr/>
        </p:nvSpPr>
        <p:spPr>
          <a:xfrm>
            <a:off x="8615978" y="5305635"/>
            <a:ext cx="3420636" cy="1015663"/>
          </a:xfrm>
          <a:prstGeom prst="rect">
            <a:avLst/>
          </a:prstGeom>
          <a:noFill/>
        </p:spPr>
        <p:txBody>
          <a:bodyPr wrap="square">
            <a:spAutoFit/>
          </a:bodyPr>
          <a:lstStyle/>
          <a:p>
            <a:r>
              <a:rPr lang="en-GB" sz="1400" dirty="0">
                <a:solidFill>
                  <a:srgbClr val="005193"/>
                </a:solidFill>
                <a:latin typeface="Arial" charset="0"/>
              </a:rPr>
              <a:t>While EU funds and programmes are significant, they must not replace…..national public funding and other public and private investments</a:t>
            </a:r>
            <a:r>
              <a:rPr lang="en-GB" sz="1800" b="1" i="0" u="none" strike="noStrike" baseline="0" dirty="0">
                <a:solidFill>
                  <a:srgbClr val="000000"/>
                </a:solidFill>
                <a:latin typeface="EC Square Sans Pro"/>
              </a:rPr>
              <a:t>. </a:t>
            </a:r>
            <a:r>
              <a:rPr lang="en-GB" sz="1800" b="0" i="0" u="none" strike="noStrike" baseline="0" dirty="0">
                <a:solidFill>
                  <a:srgbClr val="000000"/>
                </a:solidFill>
                <a:latin typeface="EC Square Sans Pro"/>
              </a:rPr>
              <a:t>I</a:t>
            </a:r>
            <a:endParaRPr lang="en-GB" dirty="0"/>
          </a:p>
        </p:txBody>
      </p:sp>
    </p:spTree>
    <p:extLst>
      <p:ext uri="{BB962C8B-B14F-4D97-AF65-F5344CB8AC3E}">
        <p14:creationId xmlns:p14="http://schemas.microsoft.com/office/powerpoint/2010/main" val="312099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9D3C784-80AC-4DBD-B7BB-E1178D624A2A}"/>
              </a:ext>
            </a:extLst>
          </p:cNvPr>
          <p:cNvSpPr>
            <a:spLocks noGrp="1"/>
          </p:cNvSpPr>
          <p:nvPr>
            <p:ph idx="1"/>
          </p:nvPr>
        </p:nvSpPr>
        <p:spPr>
          <a:xfrm>
            <a:off x="0" y="1416028"/>
            <a:ext cx="5747956" cy="3828194"/>
          </a:xfrm>
        </p:spPr>
        <p:txBody>
          <a:bodyPr anchor="ctr">
            <a:noAutofit/>
          </a:bodyPr>
          <a:lstStyle/>
          <a:p>
            <a:pPr marL="0" indent="0">
              <a:buNone/>
            </a:pPr>
            <a:endParaRPr lang="en-GB" sz="2400" b="0" dirty="0">
              <a:solidFill>
                <a:srgbClr val="005193"/>
              </a:solidFill>
            </a:endParaRPr>
          </a:p>
          <a:p>
            <a:pPr marL="457200" indent="-457200">
              <a:buFont typeface="Arial" panose="020B0604020202020204" pitchFamily="34" charset="0"/>
              <a:buChar char="•"/>
            </a:pPr>
            <a:r>
              <a:rPr lang="en-GB" sz="2400" b="0" dirty="0">
                <a:solidFill>
                  <a:srgbClr val="005193"/>
                </a:solidFill>
              </a:rPr>
              <a:t>Long-term effects </a:t>
            </a:r>
            <a:r>
              <a:rPr lang="en-GB" sz="2400" dirty="0">
                <a:solidFill>
                  <a:srgbClr val="005193"/>
                </a:solidFill>
              </a:rPr>
              <a:t>with i</a:t>
            </a:r>
            <a:r>
              <a:rPr lang="en-GB" sz="2400" b="0" dirty="0">
                <a:solidFill>
                  <a:srgbClr val="005193"/>
                </a:solidFill>
              </a:rPr>
              <a:t>mpact on autonomy</a:t>
            </a:r>
            <a:r>
              <a:rPr lang="en-GB" sz="2400" dirty="0">
                <a:solidFill>
                  <a:srgbClr val="005193"/>
                </a:solidFill>
              </a:rPr>
              <a:t>, resources and </a:t>
            </a:r>
            <a:r>
              <a:rPr lang="en-GB" sz="2400" b="0" dirty="0">
                <a:solidFill>
                  <a:srgbClr val="005193"/>
                </a:solidFill>
              </a:rPr>
              <a:t>staff</a:t>
            </a:r>
          </a:p>
          <a:p>
            <a:pPr marL="457200" indent="-457200">
              <a:buFont typeface="Arial" panose="020B0604020202020204" pitchFamily="34" charset="0"/>
              <a:buChar char="•"/>
            </a:pPr>
            <a:r>
              <a:rPr lang="en-GB" sz="2400" dirty="0">
                <a:solidFill>
                  <a:srgbClr val="005193"/>
                </a:solidFill>
              </a:rPr>
              <a:t>Covid-19 played out diversly</a:t>
            </a:r>
          </a:p>
          <a:p>
            <a:pPr marL="457200" indent="-457200">
              <a:buFont typeface="Arial" panose="020B0604020202020204" pitchFamily="34" charset="0"/>
              <a:buChar char="•"/>
            </a:pPr>
            <a:r>
              <a:rPr lang="en-GB" sz="2400" dirty="0">
                <a:solidFill>
                  <a:srgbClr val="005193"/>
                </a:solidFill>
              </a:rPr>
              <a:t>Reform plans relaunched through </a:t>
            </a:r>
            <a:r>
              <a:rPr lang="en-GB" sz="2400" dirty="0" err="1">
                <a:solidFill>
                  <a:srgbClr val="005193"/>
                </a:solidFill>
              </a:rPr>
              <a:t>NextGenEU</a:t>
            </a:r>
            <a:r>
              <a:rPr lang="en-GB" sz="2400" dirty="0">
                <a:solidFill>
                  <a:srgbClr val="005193"/>
                </a:solidFill>
              </a:rPr>
              <a:t>  </a:t>
            </a:r>
          </a:p>
          <a:p>
            <a:pPr marL="457200" indent="-457200">
              <a:buFont typeface="Arial" panose="020B0604020202020204" pitchFamily="34" charset="0"/>
              <a:buChar char="•"/>
            </a:pPr>
            <a:r>
              <a:rPr lang="en-GB" sz="2400" dirty="0">
                <a:solidFill>
                  <a:srgbClr val="005193"/>
                </a:solidFill>
              </a:rPr>
              <a:t>Impact through International conflicts, energy crises, inflation</a:t>
            </a:r>
          </a:p>
          <a:p>
            <a:pPr marL="457200" indent="-457200">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7E8F28B-422A-4A7F-B8DE-02FC9ACD39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7263863A-DB68-6A53-14FE-F252ED4B60BB}"/>
              </a:ext>
            </a:extLst>
          </p:cNvPr>
          <p:cNvSpPr txBox="1"/>
          <p:nvPr/>
        </p:nvSpPr>
        <p:spPr>
          <a:xfrm>
            <a:off x="512506" y="567502"/>
            <a:ext cx="60984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6ED"/>
                </a:solidFill>
                <a:effectLst/>
                <a:uLnTx/>
                <a:uFillTx/>
                <a:latin typeface="Arial" charset="0"/>
                <a:ea typeface="+mn-ea"/>
                <a:cs typeface="+mn-cs"/>
              </a:rPr>
              <a:t>Economic development</a:t>
            </a:r>
            <a:endParaRPr kumimoji="0" lang="de-DE" sz="2800" b="1" i="0" u="none" strike="noStrike" kern="1200" cap="none" spc="0" normalizeH="0" baseline="0" noProof="0" dirty="0">
              <a:ln>
                <a:noFill/>
              </a:ln>
              <a:solidFill>
                <a:srgbClr val="00B6ED"/>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9AB1C9CB-5B35-196A-3980-0D8BB0D2FD30}"/>
              </a:ext>
            </a:extLst>
          </p:cNvPr>
          <p:cNvPicPr>
            <a:picLocks noChangeAspect="1"/>
          </p:cNvPicPr>
          <p:nvPr/>
        </p:nvPicPr>
        <p:blipFill>
          <a:blip r:embed="rId3"/>
          <a:srcRect/>
          <a:stretch/>
        </p:blipFill>
        <p:spPr>
          <a:xfrm>
            <a:off x="5574629" y="109340"/>
            <a:ext cx="8016286" cy="6181157"/>
          </a:xfrm>
          <a:prstGeom prst="rect">
            <a:avLst/>
          </a:prstGeom>
          <a:ln>
            <a:noFill/>
          </a:ln>
        </p:spPr>
      </p:pic>
      <p:pic>
        <p:nvPicPr>
          <p:cNvPr id="7" name="Picture 6" descr="A picture containing drawing&#10;&#10;Description automatically generated">
            <a:extLst>
              <a:ext uri="{FF2B5EF4-FFF2-40B4-BE49-F238E27FC236}">
                <a16:creationId xmlns:a16="http://schemas.microsoft.com/office/drawing/2014/main" id="{2E8A111A-2A19-A00E-1415-D3E34B1C88C7}"/>
              </a:ext>
            </a:extLst>
          </p:cNvPr>
          <p:cNvPicPr>
            <a:picLocks noChangeAspect="1"/>
          </p:cNvPicPr>
          <p:nvPr/>
        </p:nvPicPr>
        <p:blipFill>
          <a:blip r:embed="rId4"/>
          <a:stretch>
            <a:fillRect/>
          </a:stretch>
        </p:blipFill>
        <p:spPr>
          <a:xfrm>
            <a:off x="3853549" y="5445166"/>
            <a:ext cx="2961778" cy="1093746"/>
          </a:xfrm>
          <a:prstGeom prst="rect">
            <a:avLst/>
          </a:prstGeom>
        </p:spPr>
      </p:pic>
      <p:pic>
        <p:nvPicPr>
          <p:cNvPr id="3" name="Graphic 2" descr="Document with solid fill">
            <a:extLst>
              <a:ext uri="{FF2B5EF4-FFF2-40B4-BE49-F238E27FC236}">
                <a16:creationId xmlns:a16="http://schemas.microsoft.com/office/drawing/2014/main" id="{26E46668-A334-5C09-7A35-AD6FB9970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3108" y="6290497"/>
            <a:ext cx="430977" cy="430977"/>
          </a:xfrm>
          <a:prstGeom prst="rect">
            <a:avLst/>
          </a:prstGeom>
        </p:spPr>
      </p:pic>
      <p:sp>
        <p:nvSpPr>
          <p:cNvPr id="8" name="TextBox 7">
            <a:extLst>
              <a:ext uri="{FF2B5EF4-FFF2-40B4-BE49-F238E27FC236}">
                <a16:creationId xmlns:a16="http://schemas.microsoft.com/office/drawing/2014/main" id="{C9F1D0E8-290C-1448-2611-C689DEB40C06}"/>
              </a:ext>
            </a:extLst>
          </p:cNvPr>
          <p:cNvSpPr txBox="1"/>
          <p:nvPr/>
        </p:nvSpPr>
        <p:spPr>
          <a:xfrm>
            <a:off x="481015" y="6374444"/>
            <a:ext cx="2392963" cy="369332"/>
          </a:xfrm>
          <a:prstGeom prst="rect">
            <a:avLst/>
          </a:prstGeom>
          <a:noFill/>
        </p:spPr>
        <p:txBody>
          <a:bodyPr wrap="none" rtlCol="0">
            <a:spAutoFit/>
          </a:bodyPr>
          <a:lstStyle/>
          <a:p>
            <a:r>
              <a:rPr lang="en-GB" dirty="0">
                <a:solidFill>
                  <a:srgbClr val="002060"/>
                </a:solidFill>
              </a:rPr>
              <a:t>Source: </a:t>
            </a:r>
            <a:r>
              <a:rPr lang="en-GB" b="1" dirty="0">
                <a:solidFill>
                  <a:srgbClr val="002060"/>
                </a:solidFill>
              </a:rPr>
              <a:t>PFO 2020/2021</a:t>
            </a:r>
          </a:p>
        </p:txBody>
      </p:sp>
    </p:spTree>
    <p:extLst>
      <p:ext uri="{BB962C8B-B14F-4D97-AF65-F5344CB8AC3E}">
        <p14:creationId xmlns:p14="http://schemas.microsoft.com/office/powerpoint/2010/main" val="79591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C9E53-C3BD-E5EC-219D-C705F389E92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0B0A79-F12D-E80D-7CFA-8AEBE8AF1097}"/>
              </a:ext>
            </a:extLst>
          </p:cNvPr>
          <p:cNvSpPr>
            <a:spLocks noGrp="1"/>
          </p:cNvSpPr>
          <p:nvPr>
            <p:ph sz="quarter" idx="19"/>
          </p:nvPr>
        </p:nvSpPr>
        <p:spPr>
          <a:xfrm>
            <a:off x="9370886" y="2798956"/>
            <a:ext cx="2614284" cy="3795519"/>
          </a:xfrm>
        </p:spPr>
        <p:txBody>
          <a:bodyPr anchor="ctr">
            <a:noAutofit/>
          </a:bodyPr>
          <a:lstStyle/>
          <a:p>
            <a:pPr marL="342900" indent="-342900">
              <a:buFont typeface="Arial" panose="020B0604020202020204" pitchFamily="34" charset="0"/>
              <a:buChar char="•"/>
            </a:pPr>
            <a:endParaRPr lang="en-GB" sz="2400" b="0" dirty="0">
              <a:solidFill>
                <a:srgbClr val="005193"/>
              </a:solidFill>
            </a:endParaRPr>
          </a:p>
          <a:p>
            <a:endParaRPr lang="en-GB" sz="2400" b="0" dirty="0">
              <a:solidFill>
                <a:srgbClr val="005193"/>
              </a:solidFill>
            </a:endParaRPr>
          </a:p>
          <a:p>
            <a:r>
              <a:rPr lang="en-GB" sz="2400" dirty="0">
                <a:solidFill>
                  <a:srgbClr val="005193"/>
                </a:solidFill>
              </a:rPr>
              <a:t>Excellence schemes</a:t>
            </a: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pPr marL="457200" indent="-457200">
              <a:buFont typeface="Arial" panose="020B0604020202020204" pitchFamily="34" charset="0"/>
              <a:buChar char="•"/>
            </a:pPr>
            <a:endParaRPr lang="en-GB" sz="2400" b="0" dirty="0">
              <a:solidFill>
                <a:srgbClr val="005193"/>
              </a:solidFill>
            </a:endParaRPr>
          </a:p>
          <a:p>
            <a:pPr marL="342900" indent="-342900">
              <a:lnSpc>
                <a:spcPct val="100000"/>
              </a:lnSpc>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25780AE-EF15-2728-6D52-E81370AC6F15}"/>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13C57AB2-2E3C-E420-7D09-67AA47144A73}"/>
              </a:ext>
            </a:extLst>
          </p:cNvPr>
          <p:cNvSpPr txBox="1"/>
          <p:nvPr/>
        </p:nvSpPr>
        <p:spPr>
          <a:xfrm>
            <a:off x="362384" y="456578"/>
            <a:ext cx="9952495" cy="954107"/>
          </a:xfrm>
          <a:prstGeom prst="rect">
            <a:avLst/>
          </a:prstGeom>
          <a:noFill/>
        </p:spPr>
        <p:txBody>
          <a:bodyPr wrap="square">
            <a:spAutoFit/>
          </a:bodyPr>
          <a:lstStyle/>
          <a:p>
            <a:r>
              <a:rPr lang="en-GB" sz="2800" b="1" dirty="0">
                <a:solidFill>
                  <a:schemeClr val="accent1"/>
                </a:solidFill>
                <a:latin typeface="Arial" charset="0"/>
              </a:rPr>
              <a:t>International trends </a:t>
            </a:r>
          </a:p>
          <a:p>
            <a:pPr>
              <a:lnSpc>
                <a:spcPct val="100000"/>
              </a:lnSpc>
            </a:pPr>
            <a:endParaRPr lang="de-DE" sz="2800" b="1" dirty="0">
              <a:solidFill>
                <a:schemeClr val="accent1"/>
              </a:solidFill>
              <a:latin typeface="Arial" charset="0"/>
            </a:endParaRPr>
          </a:p>
        </p:txBody>
      </p:sp>
      <p:pic>
        <p:nvPicPr>
          <p:cNvPr id="7" name="Picture 6">
            <a:extLst>
              <a:ext uri="{FF2B5EF4-FFF2-40B4-BE49-F238E27FC236}">
                <a16:creationId xmlns:a16="http://schemas.microsoft.com/office/drawing/2014/main" id="{60265E0E-F6CF-4DE5-C4CC-8C08C7200EDD}"/>
              </a:ext>
            </a:extLst>
          </p:cNvPr>
          <p:cNvPicPr>
            <a:picLocks noChangeAspect="1"/>
          </p:cNvPicPr>
          <p:nvPr/>
        </p:nvPicPr>
        <p:blipFill>
          <a:blip r:embed="rId3"/>
          <a:stretch>
            <a:fillRect/>
          </a:stretch>
        </p:blipFill>
        <p:spPr>
          <a:xfrm>
            <a:off x="683655" y="1239241"/>
            <a:ext cx="8186069" cy="2449696"/>
          </a:xfrm>
          <a:prstGeom prst="rect">
            <a:avLst/>
          </a:prstGeom>
        </p:spPr>
      </p:pic>
      <p:pic>
        <p:nvPicPr>
          <p:cNvPr id="10" name="Picture 9">
            <a:extLst>
              <a:ext uri="{FF2B5EF4-FFF2-40B4-BE49-F238E27FC236}">
                <a16:creationId xmlns:a16="http://schemas.microsoft.com/office/drawing/2014/main" id="{9B3BF8CD-59A4-89A5-5EBC-7532AB8E86F6}"/>
              </a:ext>
            </a:extLst>
          </p:cNvPr>
          <p:cNvPicPr>
            <a:picLocks noChangeAspect="1"/>
          </p:cNvPicPr>
          <p:nvPr/>
        </p:nvPicPr>
        <p:blipFill>
          <a:blip r:embed="rId4"/>
          <a:stretch>
            <a:fillRect/>
          </a:stretch>
        </p:blipFill>
        <p:spPr>
          <a:xfrm>
            <a:off x="683654" y="3712626"/>
            <a:ext cx="8186069" cy="2011146"/>
          </a:xfrm>
          <a:prstGeom prst="rect">
            <a:avLst/>
          </a:prstGeom>
        </p:spPr>
      </p:pic>
      <p:sp>
        <p:nvSpPr>
          <p:cNvPr id="12" name="TextBox 11">
            <a:extLst>
              <a:ext uri="{FF2B5EF4-FFF2-40B4-BE49-F238E27FC236}">
                <a16:creationId xmlns:a16="http://schemas.microsoft.com/office/drawing/2014/main" id="{9FB3696A-1602-A7DD-C250-5EE0D455ACF0}"/>
              </a:ext>
            </a:extLst>
          </p:cNvPr>
          <p:cNvSpPr txBox="1"/>
          <p:nvPr/>
        </p:nvSpPr>
        <p:spPr>
          <a:xfrm>
            <a:off x="1424567" y="6094154"/>
            <a:ext cx="6094140" cy="369332"/>
          </a:xfrm>
          <a:prstGeom prst="rect">
            <a:avLst/>
          </a:prstGeom>
          <a:noFill/>
        </p:spPr>
        <p:txBody>
          <a:bodyPr wrap="square">
            <a:spAutoFit/>
          </a:bodyPr>
          <a:lstStyle/>
          <a:p>
            <a:r>
              <a:rPr lang="en-GB" dirty="0">
                <a:solidFill>
                  <a:srgbClr val="002060"/>
                </a:solidFill>
              </a:rPr>
              <a:t>Source: </a:t>
            </a:r>
            <a:r>
              <a:rPr lang="en-GB" b="1" dirty="0">
                <a:solidFill>
                  <a:srgbClr val="002060"/>
                </a:solidFill>
              </a:rPr>
              <a:t>DEFINE report 2015</a:t>
            </a:r>
          </a:p>
        </p:txBody>
      </p:sp>
      <p:pic>
        <p:nvPicPr>
          <p:cNvPr id="3" name="Graphic 2" descr="Document with solid fill">
            <a:extLst>
              <a:ext uri="{FF2B5EF4-FFF2-40B4-BE49-F238E27FC236}">
                <a16:creationId xmlns:a16="http://schemas.microsoft.com/office/drawing/2014/main" id="{140DEB02-8B24-25A7-BEEA-90BA8C7ED8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556" y="5990878"/>
            <a:ext cx="519290" cy="519290"/>
          </a:xfrm>
          <a:prstGeom prst="rect">
            <a:avLst/>
          </a:prstGeom>
        </p:spPr>
      </p:pic>
    </p:spTree>
    <p:extLst>
      <p:ext uri="{BB962C8B-B14F-4D97-AF65-F5344CB8AC3E}">
        <p14:creationId xmlns:p14="http://schemas.microsoft.com/office/powerpoint/2010/main" val="1673208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575A3-69CA-0143-30AC-27C7817050F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2E7745B-AA26-F596-2607-9833B87DD9F6}"/>
              </a:ext>
            </a:extLst>
          </p:cNvPr>
          <p:cNvSpPr>
            <a:spLocks noGrp="1"/>
          </p:cNvSpPr>
          <p:nvPr>
            <p:ph sz="quarter" idx="19"/>
          </p:nvPr>
        </p:nvSpPr>
        <p:spPr>
          <a:xfrm>
            <a:off x="264414" y="1639229"/>
            <a:ext cx="11622786" cy="3795519"/>
          </a:xfrm>
        </p:spPr>
        <p:txBody>
          <a:bodyPr anchor="ctr">
            <a:no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5193"/>
                </a:solidFill>
                <a:effectLst/>
                <a:uLnTx/>
                <a:uFillTx/>
                <a:latin typeface="Arial" charset="0"/>
                <a:ea typeface="+mn-ea"/>
                <a:cs typeface="+mn-cs"/>
              </a:rPr>
              <a:t>Timeline Introduction of funding formulae</a:t>
            </a:r>
          </a:p>
        </p:txBody>
      </p:sp>
      <p:sp>
        <p:nvSpPr>
          <p:cNvPr id="5" name="Slide Number Placeholder 4">
            <a:extLst>
              <a:ext uri="{FF2B5EF4-FFF2-40B4-BE49-F238E27FC236}">
                <a16:creationId xmlns:a16="http://schemas.microsoft.com/office/drawing/2014/main" id="{E95DA516-C877-8DA0-327E-5FA2980AAD89}"/>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7015A1A5-87C5-9175-F59D-763E103733E4}"/>
              </a:ext>
            </a:extLst>
          </p:cNvPr>
          <p:cNvSpPr txBox="1"/>
          <p:nvPr/>
        </p:nvSpPr>
        <p:spPr>
          <a:xfrm>
            <a:off x="362384" y="456578"/>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Peer learning</a:t>
            </a:r>
            <a:endParaRPr lang="de-DE" sz="2800" b="1" dirty="0">
              <a:solidFill>
                <a:schemeClr val="accent1"/>
              </a:solidFill>
              <a:latin typeface="Arial" charset="0"/>
            </a:endParaRPr>
          </a:p>
        </p:txBody>
      </p:sp>
      <p:pic>
        <p:nvPicPr>
          <p:cNvPr id="10" name="Picture 9">
            <a:extLst>
              <a:ext uri="{FF2B5EF4-FFF2-40B4-BE49-F238E27FC236}">
                <a16:creationId xmlns:a16="http://schemas.microsoft.com/office/drawing/2014/main" id="{F1EB285F-205A-DF79-66F6-4FAF45D7C6E9}"/>
              </a:ext>
            </a:extLst>
          </p:cNvPr>
          <p:cNvPicPr>
            <a:picLocks noChangeAspect="1"/>
          </p:cNvPicPr>
          <p:nvPr/>
        </p:nvPicPr>
        <p:blipFill>
          <a:blip r:embed="rId3"/>
          <a:stretch>
            <a:fillRect/>
          </a:stretch>
        </p:blipFill>
        <p:spPr>
          <a:xfrm>
            <a:off x="362384" y="3776981"/>
            <a:ext cx="5803064" cy="2621794"/>
          </a:xfrm>
          <a:prstGeom prst="rect">
            <a:avLst/>
          </a:prstGeom>
        </p:spPr>
      </p:pic>
      <p:pic>
        <p:nvPicPr>
          <p:cNvPr id="12" name="Picture 11">
            <a:extLst>
              <a:ext uri="{FF2B5EF4-FFF2-40B4-BE49-F238E27FC236}">
                <a16:creationId xmlns:a16="http://schemas.microsoft.com/office/drawing/2014/main" id="{BE24F580-4D31-6FA8-7AE2-DBEA30C43ACB}"/>
              </a:ext>
            </a:extLst>
          </p:cNvPr>
          <p:cNvPicPr>
            <a:picLocks noChangeAspect="1"/>
          </p:cNvPicPr>
          <p:nvPr/>
        </p:nvPicPr>
        <p:blipFill>
          <a:blip r:embed="rId4"/>
          <a:stretch>
            <a:fillRect/>
          </a:stretch>
        </p:blipFill>
        <p:spPr>
          <a:xfrm>
            <a:off x="5477592" y="1179227"/>
            <a:ext cx="4210266" cy="1358970"/>
          </a:xfrm>
          <a:prstGeom prst="rect">
            <a:avLst/>
          </a:prstGeom>
        </p:spPr>
      </p:pic>
      <p:pic>
        <p:nvPicPr>
          <p:cNvPr id="14" name="Picture 13">
            <a:extLst>
              <a:ext uri="{FF2B5EF4-FFF2-40B4-BE49-F238E27FC236}">
                <a16:creationId xmlns:a16="http://schemas.microsoft.com/office/drawing/2014/main" id="{9257AF4B-DD68-BE6B-4189-50F7A145CE80}"/>
              </a:ext>
            </a:extLst>
          </p:cNvPr>
          <p:cNvPicPr>
            <a:picLocks noChangeAspect="1"/>
          </p:cNvPicPr>
          <p:nvPr/>
        </p:nvPicPr>
        <p:blipFill>
          <a:blip r:embed="rId5"/>
          <a:stretch>
            <a:fillRect/>
          </a:stretch>
        </p:blipFill>
        <p:spPr>
          <a:xfrm>
            <a:off x="8894116" y="2047158"/>
            <a:ext cx="3306483" cy="3171613"/>
          </a:xfrm>
          <a:prstGeom prst="rect">
            <a:avLst/>
          </a:prstGeom>
        </p:spPr>
      </p:pic>
      <p:pic>
        <p:nvPicPr>
          <p:cNvPr id="16" name="Picture 15">
            <a:extLst>
              <a:ext uri="{FF2B5EF4-FFF2-40B4-BE49-F238E27FC236}">
                <a16:creationId xmlns:a16="http://schemas.microsoft.com/office/drawing/2014/main" id="{CD778522-9ED3-7B23-FAB1-12565B4EBB3D}"/>
              </a:ext>
            </a:extLst>
          </p:cNvPr>
          <p:cNvPicPr>
            <a:picLocks noChangeAspect="1"/>
          </p:cNvPicPr>
          <p:nvPr/>
        </p:nvPicPr>
        <p:blipFill>
          <a:blip r:embed="rId6"/>
          <a:stretch>
            <a:fillRect/>
          </a:stretch>
        </p:blipFill>
        <p:spPr>
          <a:xfrm>
            <a:off x="1069248" y="1375424"/>
            <a:ext cx="3563440" cy="1742126"/>
          </a:xfrm>
          <a:prstGeom prst="rect">
            <a:avLst/>
          </a:prstGeom>
        </p:spPr>
      </p:pic>
      <p:pic>
        <p:nvPicPr>
          <p:cNvPr id="18" name="Picture 17">
            <a:extLst>
              <a:ext uri="{FF2B5EF4-FFF2-40B4-BE49-F238E27FC236}">
                <a16:creationId xmlns:a16="http://schemas.microsoft.com/office/drawing/2014/main" id="{E76F19C7-09C2-3580-BBFB-C742187E5A6E}"/>
              </a:ext>
            </a:extLst>
          </p:cNvPr>
          <p:cNvPicPr>
            <a:picLocks noChangeAspect="1"/>
          </p:cNvPicPr>
          <p:nvPr/>
        </p:nvPicPr>
        <p:blipFill>
          <a:blip r:embed="rId7"/>
          <a:stretch>
            <a:fillRect/>
          </a:stretch>
        </p:blipFill>
        <p:spPr>
          <a:xfrm>
            <a:off x="6263418" y="2737626"/>
            <a:ext cx="2630698" cy="3432569"/>
          </a:xfrm>
          <a:prstGeom prst="rect">
            <a:avLst/>
          </a:prstGeom>
        </p:spPr>
      </p:pic>
    </p:spTree>
    <p:extLst>
      <p:ext uri="{BB962C8B-B14F-4D97-AF65-F5344CB8AC3E}">
        <p14:creationId xmlns:p14="http://schemas.microsoft.com/office/powerpoint/2010/main" val="3423032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150E1-0EC8-12DC-D29D-2C679D582B1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A9B5CA-6F58-44A4-500A-F98938F8E8E2}"/>
              </a:ext>
            </a:extLst>
          </p:cNvPr>
          <p:cNvSpPr>
            <a:spLocks noGrp="1"/>
          </p:cNvSpPr>
          <p:nvPr>
            <p:ph sz="quarter" idx="19"/>
          </p:nvPr>
        </p:nvSpPr>
        <p:spPr>
          <a:xfrm>
            <a:off x="264414" y="1639229"/>
            <a:ext cx="11622786" cy="3795519"/>
          </a:xfrm>
        </p:spPr>
        <p:txBody>
          <a:bodyPr anchor="ctr">
            <a:noAutofit/>
          </a:bodyPr>
          <a:lstStyle/>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pPr marL="457200" indent="-457200">
              <a:buFont typeface="Arial" panose="020B0604020202020204" pitchFamily="34" charset="0"/>
              <a:buChar char="•"/>
            </a:pPr>
            <a:endParaRPr lang="en-GB" sz="2400" b="0" dirty="0">
              <a:solidFill>
                <a:srgbClr val="005193"/>
              </a:solidFill>
            </a:endParaRPr>
          </a:p>
          <a:p>
            <a:pPr marL="342900" indent="-342900">
              <a:lnSpc>
                <a:spcPct val="100000"/>
              </a:lnSpc>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C3B6E45-9FEB-63B2-E5C5-71F6BD4DF903}"/>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78E5EC42-B056-DCA3-554F-CA2B38DE6AF5}"/>
              </a:ext>
            </a:extLst>
          </p:cNvPr>
          <p:cNvSpPr txBox="1"/>
          <p:nvPr/>
        </p:nvSpPr>
        <p:spPr>
          <a:xfrm>
            <a:off x="362384" y="291219"/>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HE research</a:t>
            </a:r>
            <a:endParaRPr lang="de-DE" sz="2800" b="1" dirty="0">
              <a:solidFill>
                <a:schemeClr val="accent1"/>
              </a:solidFill>
              <a:latin typeface="Arial" charset="0"/>
            </a:endParaRPr>
          </a:p>
        </p:txBody>
      </p:sp>
      <p:pic>
        <p:nvPicPr>
          <p:cNvPr id="3" name="Picture 2">
            <a:extLst>
              <a:ext uri="{FF2B5EF4-FFF2-40B4-BE49-F238E27FC236}">
                <a16:creationId xmlns:a16="http://schemas.microsoft.com/office/drawing/2014/main" id="{A2F4F24C-2B68-6F5B-1807-8384F25A111E}"/>
              </a:ext>
            </a:extLst>
          </p:cNvPr>
          <p:cNvPicPr>
            <a:picLocks noChangeAspect="1"/>
          </p:cNvPicPr>
          <p:nvPr/>
        </p:nvPicPr>
        <p:blipFill>
          <a:blip r:embed="rId2"/>
          <a:stretch>
            <a:fillRect/>
          </a:stretch>
        </p:blipFill>
        <p:spPr>
          <a:xfrm>
            <a:off x="292450" y="1030416"/>
            <a:ext cx="2073256" cy="2439125"/>
          </a:xfrm>
          <a:prstGeom prst="rect">
            <a:avLst/>
          </a:prstGeom>
        </p:spPr>
      </p:pic>
      <p:pic>
        <p:nvPicPr>
          <p:cNvPr id="10" name="Picture 9">
            <a:extLst>
              <a:ext uri="{FF2B5EF4-FFF2-40B4-BE49-F238E27FC236}">
                <a16:creationId xmlns:a16="http://schemas.microsoft.com/office/drawing/2014/main" id="{D2354497-1A32-FCF0-858E-BB976ABBB268}"/>
              </a:ext>
            </a:extLst>
          </p:cNvPr>
          <p:cNvPicPr>
            <a:picLocks noChangeAspect="1"/>
          </p:cNvPicPr>
          <p:nvPr/>
        </p:nvPicPr>
        <p:blipFill>
          <a:blip r:embed="rId3"/>
          <a:stretch>
            <a:fillRect/>
          </a:stretch>
        </p:blipFill>
        <p:spPr>
          <a:xfrm>
            <a:off x="4883968" y="2620228"/>
            <a:ext cx="1635483" cy="2439125"/>
          </a:xfrm>
          <a:prstGeom prst="rect">
            <a:avLst/>
          </a:prstGeom>
        </p:spPr>
      </p:pic>
      <p:sp>
        <p:nvSpPr>
          <p:cNvPr id="12" name="TextBox 11">
            <a:extLst>
              <a:ext uri="{FF2B5EF4-FFF2-40B4-BE49-F238E27FC236}">
                <a16:creationId xmlns:a16="http://schemas.microsoft.com/office/drawing/2014/main" id="{137F6C8A-1852-9DE4-5A35-EEF4F369AB14}"/>
              </a:ext>
            </a:extLst>
          </p:cNvPr>
          <p:cNvSpPr txBox="1"/>
          <p:nvPr/>
        </p:nvSpPr>
        <p:spPr>
          <a:xfrm>
            <a:off x="8359283" y="3546660"/>
            <a:ext cx="3527917" cy="757130"/>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5193"/>
                </a:solidFill>
                <a:effectLst/>
                <a:uLnTx/>
                <a:uFillTx/>
                <a:latin typeface="Arial" charset="0"/>
                <a:ea typeface="+mn-ea"/>
                <a:cs typeface="+mn-cs"/>
              </a:rPr>
              <a:t>Funding a highly researched area</a:t>
            </a:r>
          </a:p>
        </p:txBody>
      </p:sp>
      <p:pic>
        <p:nvPicPr>
          <p:cNvPr id="14" name="Picture 13">
            <a:extLst>
              <a:ext uri="{FF2B5EF4-FFF2-40B4-BE49-F238E27FC236}">
                <a16:creationId xmlns:a16="http://schemas.microsoft.com/office/drawing/2014/main" id="{8B265448-24E3-1401-BA51-46D40EBB183D}"/>
              </a:ext>
            </a:extLst>
          </p:cNvPr>
          <p:cNvPicPr>
            <a:picLocks noChangeAspect="1"/>
          </p:cNvPicPr>
          <p:nvPr/>
        </p:nvPicPr>
        <p:blipFill>
          <a:blip r:embed="rId4"/>
          <a:stretch>
            <a:fillRect/>
          </a:stretch>
        </p:blipFill>
        <p:spPr>
          <a:xfrm>
            <a:off x="304800" y="5007388"/>
            <a:ext cx="7093315" cy="1168460"/>
          </a:xfrm>
          <a:prstGeom prst="rect">
            <a:avLst/>
          </a:prstGeom>
        </p:spPr>
      </p:pic>
      <p:pic>
        <p:nvPicPr>
          <p:cNvPr id="16" name="Picture 15" descr="A screen shot of a presentation&#10;&#10;AI-generated content may be incorrect.">
            <a:extLst>
              <a:ext uri="{FF2B5EF4-FFF2-40B4-BE49-F238E27FC236}">
                <a16:creationId xmlns:a16="http://schemas.microsoft.com/office/drawing/2014/main" id="{90ABE67B-70A5-B9AD-6865-9F6F73720EF3}"/>
              </a:ext>
            </a:extLst>
          </p:cNvPr>
          <p:cNvPicPr>
            <a:picLocks noChangeAspect="1"/>
          </p:cNvPicPr>
          <p:nvPr/>
        </p:nvPicPr>
        <p:blipFill>
          <a:blip r:embed="rId5"/>
          <a:stretch>
            <a:fillRect/>
          </a:stretch>
        </p:blipFill>
        <p:spPr>
          <a:xfrm>
            <a:off x="8184043" y="4756550"/>
            <a:ext cx="2565532" cy="1670136"/>
          </a:xfrm>
          <a:prstGeom prst="rect">
            <a:avLst/>
          </a:prstGeom>
        </p:spPr>
      </p:pic>
      <p:pic>
        <p:nvPicPr>
          <p:cNvPr id="18" name="Picture 17">
            <a:extLst>
              <a:ext uri="{FF2B5EF4-FFF2-40B4-BE49-F238E27FC236}">
                <a16:creationId xmlns:a16="http://schemas.microsoft.com/office/drawing/2014/main" id="{82DFDDDB-F55E-3339-FD7C-7900D71C719E}"/>
              </a:ext>
            </a:extLst>
          </p:cNvPr>
          <p:cNvPicPr>
            <a:picLocks noChangeAspect="1"/>
          </p:cNvPicPr>
          <p:nvPr/>
        </p:nvPicPr>
        <p:blipFill>
          <a:blip r:embed="rId6"/>
          <a:stretch>
            <a:fillRect/>
          </a:stretch>
        </p:blipFill>
        <p:spPr>
          <a:xfrm>
            <a:off x="4956664" y="464121"/>
            <a:ext cx="1490090" cy="2134240"/>
          </a:xfrm>
          <a:prstGeom prst="rect">
            <a:avLst/>
          </a:prstGeom>
        </p:spPr>
      </p:pic>
      <p:pic>
        <p:nvPicPr>
          <p:cNvPr id="20" name="Picture 19">
            <a:extLst>
              <a:ext uri="{FF2B5EF4-FFF2-40B4-BE49-F238E27FC236}">
                <a16:creationId xmlns:a16="http://schemas.microsoft.com/office/drawing/2014/main" id="{A8A1EA25-AB6F-2417-9619-15E8C168352F}"/>
              </a:ext>
            </a:extLst>
          </p:cNvPr>
          <p:cNvPicPr>
            <a:picLocks noChangeAspect="1"/>
          </p:cNvPicPr>
          <p:nvPr/>
        </p:nvPicPr>
        <p:blipFill>
          <a:blip r:embed="rId7"/>
          <a:stretch>
            <a:fillRect/>
          </a:stretch>
        </p:blipFill>
        <p:spPr>
          <a:xfrm>
            <a:off x="202291" y="3539905"/>
            <a:ext cx="2399174" cy="1337627"/>
          </a:xfrm>
          <a:prstGeom prst="rect">
            <a:avLst/>
          </a:prstGeom>
        </p:spPr>
      </p:pic>
      <p:pic>
        <p:nvPicPr>
          <p:cNvPr id="23" name="Picture 22">
            <a:extLst>
              <a:ext uri="{FF2B5EF4-FFF2-40B4-BE49-F238E27FC236}">
                <a16:creationId xmlns:a16="http://schemas.microsoft.com/office/drawing/2014/main" id="{226C00EF-A3A9-9D1F-1973-E2AB4E205A75}"/>
              </a:ext>
            </a:extLst>
          </p:cNvPr>
          <p:cNvPicPr>
            <a:picLocks noChangeAspect="1"/>
          </p:cNvPicPr>
          <p:nvPr/>
        </p:nvPicPr>
        <p:blipFill>
          <a:blip r:embed="rId8"/>
          <a:stretch>
            <a:fillRect/>
          </a:stretch>
        </p:blipFill>
        <p:spPr>
          <a:xfrm>
            <a:off x="2800006" y="1429211"/>
            <a:ext cx="1788199" cy="2687957"/>
          </a:xfrm>
          <a:prstGeom prst="rect">
            <a:avLst/>
          </a:prstGeom>
        </p:spPr>
      </p:pic>
      <p:pic>
        <p:nvPicPr>
          <p:cNvPr id="25" name="Picture 24">
            <a:extLst>
              <a:ext uri="{FF2B5EF4-FFF2-40B4-BE49-F238E27FC236}">
                <a16:creationId xmlns:a16="http://schemas.microsoft.com/office/drawing/2014/main" id="{0205E78D-64CB-4D2B-374E-323DCDF3CA63}"/>
              </a:ext>
            </a:extLst>
          </p:cNvPr>
          <p:cNvPicPr>
            <a:picLocks noChangeAspect="1"/>
          </p:cNvPicPr>
          <p:nvPr/>
        </p:nvPicPr>
        <p:blipFill>
          <a:blip r:embed="rId9"/>
          <a:stretch>
            <a:fillRect/>
          </a:stretch>
        </p:blipFill>
        <p:spPr>
          <a:xfrm>
            <a:off x="7110976" y="1423252"/>
            <a:ext cx="3666566" cy="1625385"/>
          </a:xfrm>
          <a:prstGeom prst="rect">
            <a:avLst/>
          </a:prstGeom>
        </p:spPr>
      </p:pic>
    </p:spTree>
    <p:extLst>
      <p:ext uri="{BB962C8B-B14F-4D97-AF65-F5344CB8AC3E}">
        <p14:creationId xmlns:p14="http://schemas.microsoft.com/office/powerpoint/2010/main" val="3896157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25F8-ED67-A72E-BA99-2417257F618D}"/>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D57602C-757B-38B2-875D-83873F212BC4}"/>
              </a:ext>
            </a:extLst>
          </p:cNvPr>
          <p:cNvSpPr>
            <a:spLocks noGrp="1"/>
          </p:cNvSpPr>
          <p:nvPr>
            <p:ph sz="quarter" idx="19"/>
          </p:nvPr>
        </p:nvSpPr>
        <p:spPr>
          <a:xfrm>
            <a:off x="8122662" y="3017296"/>
            <a:ext cx="5550915" cy="1460810"/>
          </a:xfrm>
        </p:spPr>
        <p:txBody>
          <a:bodyPr anchor="ctr">
            <a:noAutofit/>
          </a:bodyPr>
          <a:lstStyle/>
          <a:p>
            <a:pPr marL="342900" indent="-342900">
              <a:buFont typeface="Arial" panose="020B0604020202020204" pitchFamily="34" charset="0"/>
              <a:buChar char="•"/>
            </a:pPr>
            <a:r>
              <a:rPr lang="en-GB" sz="2400" b="0" dirty="0">
                <a:solidFill>
                  <a:srgbClr val="005193"/>
                </a:solidFill>
              </a:rPr>
              <a:t>EUA Funding Forum</a:t>
            </a:r>
          </a:p>
          <a:p>
            <a:pPr marL="342900" indent="-342900">
              <a:buFont typeface="Arial" panose="020B0604020202020204" pitchFamily="34" charset="0"/>
              <a:buChar char="•"/>
            </a:pPr>
            <a:r>
              <a:rPr lang="en-GB" sz="2400" b="0" dirty="0">
                <a:solidFill>
                  <a:srgbClr val="005193"/>
                </a:solidFill>
              </a:rPr>
              <a:t>Comparative studies</a:t>
            </a:r>
          </a:p>
          <a:p>
            <a:pPr marL="342900" indent="-342900">
              <a:buFont typeface="Arial" panose="020B0604020202020204" pitchFamily="34" charset="0"/>
              <a:buChar char="•"/>
            </a:pPr>
            <a:r>
              <a:rPr lang="en-GB" sz="2400" b="0" dirty="0">
                <a:solidFill>
                  <a:srgbClr val="005193"/>
                </a:solidFill>
              </a:rPr>
              <a:t>Capacity building projects </a:t>
            </a:r>
          </a:p>
          <a:p>
            <a:pPr marL="342900" indent="-342900">
              <a:buFont typeface="Arial" panose="020B0604020202020204" pitchFamily="34" charset="0"/>
              <a:buChar char="•"/>
            </a:pPr>
            <a:r>
              <a:rPr lang="en-GB" sz="2400" b="0" dirty="0">
                <a:solidFill>
                  <a:srgbClr val="005193"/>
                </a:solidFill>
              </a:rPr>
              <a:t>Expert missions</a:t>
            </a:r>
          </a:p>
          <a:p>
            <a:pPr marL="342900" indent="-342900">
              <a:buFont typeface="Arial" panose="020B0604020202020204" pitchFamily="34" charset="0"/>
              <a:buChar char="•"/>
            </a:pPr>
            <a:r>
              <a:rPr lang="en-GB" sz="2400" b="0" dirty="0">
                <a:solidFill>
                  <a:srgbClr val="005193"/>
                </a:solidFill>
              </a:rPr>
              <a:t>National reform dialogues</a:t>
            </a:r>
          </a:p>
          <a:p>
            <a:pPr marL="342900" indent="-342900">
              <a:buFont typeface="Arial" panose="020B0604020202020204" pitchFamily="34" charset="0"/>
              <a:buChar char="•"/>
            </a:pPr>
            <a:endParaRPr lang="en-GB" sz="2400" b="0" dirty="0">
              <a:solidFill>
                <a:srgbClr val="005193"/>
              </a:solidFill>
            </a:endParaRPr>
          </a:p>
          <a:p>
            <a:pPr marL="342900" indent="-342900">
              <a:buFont typeface="Arial" panose="020B0604020202020204" pitchFamily="34" charset="0"/>
              <a:buChar char="•"/>
            </a:pPr>
            <a:endParaRPr lang="en-GB" sz="2400" b="0" dirty="0">
              <a:solidFill>
                <a:srgbClr val="005193"/>
              </a:solidFill>
            </a:endParaRPr>
          </a:p>
        </p:txBody>
      </p:sp>
      <p:sp>
        <p:nvSpPr>
          <p:cNvPr id="5" name="Slide Number Placeholder 4">
            <a:extLst>
              <a:ext uri="{FF2B5EF4-FFF2-40B4-BE49-F238E27FC236}">
                <a16:creationId xmlns:a16="http://schemas.microsoft.com/office/drawing/2014/main" id="{BABFC8C0-087C-3100-FBD0-A3C03469BFF2}"/>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D9E8B70B-1BA1-68AD-7CA6-B0A1DE9094AA}"/>
              </a:ext>
            </a:extLst>
          </p:cNvPr>
          <p:cNvSpPr txBox="1"/>
          <p:nvPr/>
        </p:nvSpPr>
        <p:spPr>
          <a:xfrm>
            <a:off x="362384" y="456578"/>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Stakeholders</a:t>
            </a:r>
            <a:endParaRPr lang="de-DE" sz="2800" b="1" dirty="0">
              <a:solidFill>
                <a:schemeClr val="accent1"/>
              </a:solidFill>
              <a:latin typeface="Arial" charset="0"/>
            </a:endParaRPr>
          </a:p>
        </p:txBody>
      </p:sp>
      <p:pic>
        <p:nvPicPr>
          <p:cNvPr id="2" name="Picture 1" descr="Several people in a room&#10;&#10;Description automatically generated">
            <a:extLst>
              <a:ext uri="{FF2B5EF4-FFF2-40B4-BE49-F238E27FC236}">
                <a16:creationId xmlns:a16="http://schemas.microsoft.com/office/drawing/2014/main" id="{B0548C02-570D-3315-B4E5-797526B92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431" y="1167471"/>
            <a:ext cx="3990603" cy="3990603"/>
          </a:xfrm>
          <a:prstGeom prst="rect">
            <a:avLst/>
          </a:prstGeom>
        </p:spPr>
      </p:pic>
      <p:pic>
        <p:nvPicPr>
          <p:cNvPr id="12" name="Picture 11">
            <a:extLst>
              <a:ext uri="{FF2B5EF4-FFF2-40B4-BE49-F238E27FC236}">
                <a16:creationId xmlns:a16="http://schemas.microsoft.com/office/drawing/2014/main" id="{F225841C-550C-CC2F-D85B-FF5381745DCC}"/>
              </a:ext>
            </a:extLst>
          </p:cNvPr>
          <p:cNvPicPr>
            <a:picLocks noChangeAspect="1"/>
          </p:cNvPicPr>
          <p:nvPr/>
        </p:nvPicPr>
        <p:blipFill>
          <a:blip r:embed="rId4"/>
          <a:stretch>
            <a:fillRect/>
          </a:stretch>
        </p:blipFill>
        <p:spPr>
          <a:xfrm>
            <a:off x="4598205" y="1340413"/>
            <a:ext cx="3353287" cy="1460810"/>
          </a:xfrm>
          <a:prstGeom prst="rect">
            <a:avLst/>
          </a:prstGeom>
        </p:spPr>
      </p:pic>
      <p:pic>
        <p:nvPicPr>
          <p:cNvPr id="13" name="Picture 12">
            <a:extLst>
              <a:ext uri="{FF2B5EF4-FFF2-40B4-BE49-F238E27FC236}">
                <a16:creationId xmlns:a16="http://schemas.microsoft.com/office/drawing/2014/main" id="{DBA0FCA6-791B-F257-EBCB-54FD57D3545F}"/>
              </a:ext>
            </a:extLst>
          </p:cNvPr>
          <p:cNvPicPr>
            <a:picLocks noChangeAspect="1"/>
          </p:cNvPicPr>
          <p:nvPr/>
        </p:nvPicPr>
        <p:blipFill>
          <a:blip r:embed="rId5"/>
          <a:stretch>
            <a:fillRect/>
          </a:stretch>
        </p:blipFill>
        <p:spPr>
          <a:xfrm>
            <a:off x="5189666" y="2898438"/>
            <a:ext cx="2170364" cy="1158340"/>
          </a:xfrm>
          <a:prstGeom prst="rect">
            <a:avLst/>
          </a:prstGeom>
        </p:spPr>
      </p:pic>
      <p:pic>
        <p:nvPicPr>
          <p:cNvPr id="14" name="Picture 13">
            <a:extLst>
              <a:ext uri="{FF2B5EF4-FFF2-40B4-BE49-F238E27FC236}">
                <a16:creationId xmlns:a16="http://schemas.microsoft.com/office/drawing/2014/main" id="{9A68CC79-947D-B7AB-735D-44A850683666}"/>
              </a:ext>
            </a:extLst>
          </p:cNvPr>
          <p:cNvPicPr>
            <a:picLocks noChangeAspect="1"/>
          </p:cNvPicPr>
          <p:nvPr/>
        </p:nvPicPr>
        <p:blipFill>
          <a:blip r:embed="rId6"/>
          <a:stretch>
            <a:fillRect/>
          </a:stretch>
        </p:blipFill>
        <p:spPr>
          <a:xfrm>
            <a:off x="4982384" y="4300355"/>
            <a:ext cx="2377646" cy="969348"/>
          </a:xfrm>
          <a:prstGeom prst="rect">
            <a:avLst/>
          </a:prstGeom>
        </p:spPr>
      </p:pic>
      <p:pic>
        <p:nvPicPr>
          <p:cNvPr id="16" name="Picture 15" descr="A group of people sitting at a table&#10;&#10;AI-generated content may be incorrect.">
            <a:extLst>
              <a:ext uri="{FF2B5EF4-FFF2-40B4-BE49-F238E27FC236}">
                <a16:creationId xmlns:a16="http://schemas.microsoft.com/office/drawing/2014/main" id="{81F3BABF-3DFD-B2EC-006A-262BD5288051}"/>
              </a:ext>
            </a:extLst>
          </p:cNvPr>
          <p:cNvPicPr>
            <a:picLocks noChangeAspect="1"/>
          </p:cNvPicPr>
          <p:nvPr/>
        </p:nvPicPr>
        <p:blipFill>
          <a:blip r:embed="rId7"/>
          <a:stretch>
            <a:fillRect/>
          </a:stretch>
        </p:blipFill>
        <p:spPr>
          <a:xfrm>
            <a:off x="602165" y="3882407"/>
            <a:ext cx="1787097" cy="1191398"/>
          </a:xfrm>
          <a:prstGeom prst="rect">
            <a:avLst/>
          </a:prstGeom>
        </p:spPr>
      </p:pic>
    </p:spTree>
    <p:extLst>
      <p:ext uri="{BB962C8B-B14F-4D97-AF65-F5344CB8AC3E}">
        <p14:creationId xmlns:p14="http://schemas.microsoft.com/office/powerpoint/2010/main" val="927341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4E68FD-4022-4696-9DA1-6AE0617B5923}"/>
              </a:ext>
            </a:extLst>
          </p:cNvPr>
          <p:cNvSpPr txBox="1"/>
          <p:nvPr/>
        </p:nvSpPr>
        <p:spPr>
          <a:xfrm>
            <a:off x="553348" y="408582"/>
            <a:ext cx="7281080" cy="365170"/>
          </a:xfrm>
          <a:prstGeom prst="rect">
            <a:avLst/>
          </a:prstGeom>
        </p:spPr>
        <p:txBody>
          <a:bodyPr vert="horz" lIns="91440" tIns="45720" rIns="91440" bIns="45720" rtlCol="0" anchor="b" anchorCtr="0">
            <a:noAutofit/>
          </a:bodyPr>
          <a:lstStyle/>
          <a:p>
            <a:pPr>
              <a:lnSpc>
                <a:spcPct val="90000"/>
              </a:lnSpc>
              <a:spcBef>
                <a:spcPct val="0"/>
              </a:spcBef>
              <a:spcAft>
                <a:spcPts val="600"/>
              </a:spcAft>
            </a:pPr>
            <a:r>
              <a:rPr lang="en-US" sz="2400" b="1">
                <a:solidFill>
                  <a:srgbClr val="00B6ED"/>
                </a:solidFill>
                <a:latin typeface="Arial" panose="020B0604020202020204" pitchFamily="34" charset="0"/>
                <a:cs typeface="Arial" panose="020B0604020202020204" pitchFamily="34" charset="0"/>
              </a:rPr>
              <a:t>Principles for HEI funding models</a:t>
            </a:r>
            <a:endParaRPr lang="en-US" sz="2400" b="1" dirty="0">
              <a:solidFill>
                <a:srgbClr val="00B6ED"/>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69A8CDF5-4C37-9104-96B6-33552B3E6A00}"/>
              </a:ext>
            </a:extLst>
          </p:cNvPr>
          <p:cNvSpPr>
            <a:spLocks noGrp="1"/>
          </p:cNvSpPr>
          <p:nvPr>
            <p:ph sz="quarter" idx="18"/>
          </p:nvPr>
        </p:nvSpPr>
        <p:spPr>
          <a:xfrm>
            <a:off x="215224" y="2293501"/>
            <a:ext cx="2516401" cy="3031898"/>
          </a:xfrm>
        </p:spPr>
        <p:txBody>
          <a:bodyPr>
            <a:normAutofit/>
          </a:bodyPr>
          <a:lstStyle/>
          <a:p>
            <a:pPr marL="457200" indent="-457200">
              <a:buFont typeface="Arial" panose="020B0604020202020204" pitchFamily="34" charset="0"/>
              <a:buChar char="•"/>
            </a:pPr>
            <a:r>
              <a:rPr lang="en-GB" sz="2800" dirty="0">
                <a:solidFill>
                  <a:srgbClr val="005193"/>
                </a:solidFill>
              </a:rPr>
              <a:t>Analysis </a:t>
            </a:r>
          </a:p>
          <a:p>
            <a:pPr marL="457200" indent="-457200">
              <a:buFont typeface="Arial" panose="020B0604020202020204" pitchFamily="34" charset="0"/>
              <a:buChar char="•"/>
            </a:pPr>
            <a:r>
              <a:rPr lang="en-GB" sz="2800" dirty="0">
                <a:solidFill>
                  <a:srgbClr val="005193"/>
                </a:solidFill>
              </a:rPr>
              <a:t>Purpose</a:t>
            </a:r>
          </a:p>
          <a:p>
            <a:pPr marL="457200" indent="-457200">
              <a:buFont typeface="Arial" panose="020B0604020202020204" pitchFamily="34" charset="0"/>
              <a:buChar char="•"/>
            </a:pPr>
            <a:r>
              <a:rPr lang="en-GB" sz="2800" dirty="0">
                <a:solidFill>
                  <a:srgbClr val="005193"/>
                </a:solidFill>
              </a:rPr>
              <a:t>Objectives</a:t>
            </a:r>
          </a:p>
          <a:p>
            <a:pPr marL="457200" indent="-457200">
              <a:buFont typeface="Arial" panose="020B0604020202020204" pitchFamily="34" charset="0"/>
              <a:buChar char="•"/>
            </a:pPr>
            <a:r>
              <a:rPr lang="en-GB" sz="2800" dirty="0">
                <a:solidFill>
                  <a:srgbClr val="005193"/>
                </a:solidFill>
              </a:rPr>
              <a:t>Tools</a:t>
            </a:r>
          </a:p>
          <a:p>
            <a:pPr marL="457200" indent="-457200">
              <a:buFont typeface="Arial" panose="020B0604020202020204" pitchFamily="34" charset="0"/>
              <a:buChar char="•"/>
            </a:pPr>
            <a:r>
              <a:rPr lang="en-GB" sz="2800" dirty="0">
                <a:solidFill>
                  <a:srgbClr val="005193"/>
                </a:solidFill>
              </a:rPr>
              <a:t>Evaluation</a:t>
            </a:r>
          </a:p>
          <a:p>
            <a:pPr marL="457200" indent="-457200">
              <a:buFont typeface="Arial" panose="020B0604020202020204" pitchFamily="34" charset="0"/>
              <a:buChar char="•"/>
            </a:pPr>
            <a:r>
              <a:rPr lang="en-GB" sz="2800" dirty="0">
                <a:solidFill>
                  <a:srgbClr val="005193"/>
                </a:solidFill>
              </a:rPr>
              <a:t>Refinement</a:t>
            </a:r>
          </a:p>
          <a:p>
            <a:pPr marL="457200" indent="-457200">
              <a:buFont typeface="Arial" panose="020B0604020202020204" pitchFamily="34" charset="0"/>
              <a:buChar char="•"/>
            </a:pPr>
            <a:endParaRPr lang="en-GB" sz="2800" dirty="0">
              <a:solidFill>
                <a:srgbClr val="005193"/>
              </a:solidFill>
            </a:endParaRPr>
          </a:p>
          <a:p>
            <a:endParaRPr lang="en-US" dirty="0"/>
          </a:p>
        </p:txBody>
      </p:sp>
      <p:pic>
        <p:nvPicPr>
          <p:cNvPr id="5" name="Picture 4">
            <a:extLst>
              <a:ext uri="{FF2B5EF4-FFF2-40B4-BE49-F238E27FC236}">
                <a16:creationId xmlns:a16="http://schemas.microsoft.com/office/drawing/2014/main" id="{823F229E-A69A-5307-D29D-6F44B601CA22}"/>
              </a:ext>
            </a:extLst>
          </p:cNvPr>
          <p:cNvPicPr>
            <a:picLocks noChangeAspect="1"/>
          </p:cNvPicPr>
          <p:nvPr/>
        </p:nvPicPr>
        <p:blipFill>
          <a:blip r:embed="rId3"/>
          <a:stretch>
            <a:fillRect/>
          </a:stretch>
        </p:blipFill>
        <p:spPr>
          <a:xfrm>
            <a:off x="2731625" y="1280335"/>
            <a:ext cx="9370495" cy="5499249"/>
          </a:xfrm>
          <a:prstGeom prst="rect">
            <a:avLst/>
          </a:prstGeom>
          <a:noFill/>
        </p:spPr>
      </p:pic>
      <p:sp>
        <p:nvSpPr>
          <p:cNvPr id="12" name="Slide Number Placeholder 4">
            <a:extLst>
              <a:ext uri="{FF2B5EF4-FFF2-40B4-BE49-F238E27FC236}">
                <a16:creationId xmlns:a16="http://schemas.microsoft.com/office/drawing/2014/main" id="{AA9CD631-8CF8-03C8-DF46-C97BF16AD259}"/>
              </a:ext>
            </a:extLst>
          </p:cNvPr>
          <p:cNvSpPr>
            <a:spLocks noGrp="1"/>
          </p:cNvSpPr>
          <p:nvPr>
            <p:ph type="sldNum" sz="quarter" idx="22"/>
          </p:nvPr>
        </p:nvSpPr>
        <p:spPr>
          <a:xfrm>
            <a:off x="11341100" y="6229350"/>
            <a:ext cx="546100" cy="365125"/>
          </a:xfrm>
        </p:spPr>
        <p:txBody>
          <a:bodyPr vert="horz" lIns="91440" tIns="45720" rIns="91440" bIns="45720" rtlCol="0" anchor="ctr">
            <a:normAutofit/>
          </a:bodyPr>
          <a:lstStyle/>
          <a:p>
            <a:pPr>
              <a:spcAft>
                <a:spcPts val="600"/>
              </a:spcAft>
              <a:defRPr/>
            </a:pPr>
            <a:fld id="{9253242E-7B7D-412A-B3E3-00653F48E3AE}" type="slidenum">
              <a:rPr lang="en-US"/>
              <a:pPr>
                <a:spcAft>
                  <a:spcPts val="600"/>
                </a:spcAft>
                <a:defRPr/>
              </a:pPr>
              <a:t>19</a:t>
            </a:fld>
            <a:endParaRPr lang="en-US"/>
          </a:p>
        </p:txBody>
      </p:sp>
    </p:spTree>
    <p:extLst>
      <p:ext uri="{BB962C8B-B14F-4D97-AF65-F5344CB8AC3E}">
        <p14:creationId xmlns:p14="http://schemas.microsoft.com/office/powerpoint/2010/main" val="119068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817" y="94418"/>
            <a:ext cx="10515600" cy="638465"/>
          </a:xfrm>
          <a:prstGeom prst="rect">
            <a:avLst/>
          </a:prstGeom>
        </p:spPr>
        <p:txBody>
          <a:bodyPr vert="horz" lIns="91440" tIns="45720" rIns="91440" bIns="45720" rtlCol="0" anchor="ctr">
            <a:normAutofit/>
          </a:bodyPr>
          <a:lstStyle/>
          <a:p>
            <a:pPr>
              <a:spcBef>
                <a:spcPct val="0"/>
              </a:spcBef>
              <a:spcAft>
                <a:spcPts val="600"/>
              </a:spcAft>
            </a:pPr>
            <a:r>
              <a:rPr lang="en-GB" sz="2800" b="1" dirty="0">
                <a:solidFill>
                  <a:schemeClr val="accent1"/>
                </a:solidFill>
                <a:latin typeface="Arial" charset="0"/>
              </a:rPr>
              <a:t>EUA’s work on funding and institutional autonomy </a:t>
            </a:r>
            <a:endParaRPr lang="nl-NL" sz="2800" b="1" dirty="0">
              <a:solidFill>
                <a:schemeClr val="accent1"/>
              </a:solidFill>
              <a:latin typeface="Arial" charset="0"/>
            </a:endParaRPr>
          </a:p>
        </p:txBody>
      </p:sp>
      <p:pic>
        <p:nvPicPr>
          <p:cNvPr id="5" name="Picture 4">
            <a:hlinkClick r:id="rId3"/>
            <a:extLst>
              <a:ext uri="{FF2B5EF4-FFF2-40B4-BE49-F238E27FC236}">
                <a16:creationId xmlns:a16="http://schemas.microsoft.com/office/drawing/2014/main" id="{7AD24F7A-0840-8918-5A4D-54A2CD422BC9}"/>
              </a:ext>
            </a:extLst>
          </p:cNvPr>
          <p:cNvPicPr>
            <a:picLocks noChangeAspect="1"/>
          </p:cNvPicPr>
          <p:nvPr/>
        </p:nvPicPr>
        <p:blipFill>
          <a:blip r:embed="rId4"/>
          <a:stretch>
            <a:fillRect/>
          </a:stretch>
        </p:blipFill>
        <p:spPr>
          <a:xfrm>
            <a:off x="361122" y="869780"/>
            <a:ext cx="3319425" cy="2389985"/>
          </a:xfrm>
          <a:prstGeom prst="rect">
            <a:avLst/>
          </a:prstGeom>
          <a:noFill/>
        </p:spPr>
      </p:pic>
      <p:sp>
        <p:nvSpPr>
          <p:cNvPr id="7" name="Subtitle 3"/>
          <p:cNvSpPr txBox="1">
            <a:spLocks/>
          </p:cNvSpPr>
          <p:nvPr/>
        </p:nvSpPr>
        <p:spPr>
          <a:xfrm>
            <a:off x="3736869" y="936801"/>
            <a:ext cx="6245813" cy="44263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000" kern="1200">
                <a:solidFill>
                  <a:srgbClr val="004D88"/>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114300">
              <a:spcBef>
                <a:spcPts val="600"/>
              </a:spcBef>
              <a:spcAft>
                <a:spcPts val="600"/>
              </a:spcAft>
            </a:pPr>
            <a:r>
              <a:rPr lang="en-GB" sz="2800" u="sng" dirty="0">
                <a:solidFill>
                  <a:schemeClr val="accent3"/>
                </a:solidFill>
              </a:rPr>
              <a:t>System and institutional perspective:</a:t>
            </a:r>
            <a:endParaRPr lang="en-GB" sz="2000" dirty="0">
              <a:solidFill>
                <a:schemeClr val="accent3"/>
              </a:solidFill>
            </a:endParaRPr>
          </a:p>
          <a:p>
            <a:pPr marL="342900" indent="-228600">
              <a:spcBef>
                <a:spcPts val="600"/>
              </a:spcBef>
              <a:spcAft>
                <a:spcPts val="600"/>
              </a:spcAft>
              <a:buFont typeface="Arial" panose="020B0604020202020204" pitchFamily="34" charset="0"/>
              <a:buChar char="•"/>
            </a:pPr>
            <a:r>
              <a:rPr lang="en-GB" sz="2000" dirty="0">
                <a:solidFill>
                  <a:schemeClr val="accent3"/>
                </a:solidFill>
              </a:rPr>
              <a:t>Public funding models in Europe</a:t>
            </a:r>
          </a:p>
          <a:p>
            <a:pPr marL="342900" indent="-228600">
              <a:spcBef>
                <a:spcPts val="600"/>
              </a:spcBef>
              <a:spcAft>
                <a:spcPts val="600"/>
              </a:spcAft>
              <a:buFont typeface="Arial" panose="020B0604020202020204" pitchFamily="34" charset="0"/>
              <a:buChar char="•"/>
            </a:pPr>
            <a:r>
              <a:rPr lang="en-GB" sz="2000" dirty="0">
                <a:solidFill>
                  <a:schemeClr val="accent3"/>
                </a:solidFill>
              </a:rPr>
              <a:t>Public Funding Observatory/ Funding trends</a:t>
            </a:r>
          </a:p>
          <a:p>
            <a:pPr marL="342900" indent="-228600">
              <a:spcBef>
                <a:spcPts val="600"/>
              </a:spcBef>
              <a:spcAft>
                <a:spcPts val="600"/>
              </a:spcAft>
              <a:buFont typeface="Arial" panose="020B0604020202020204" pitchFamily="34" charset="0"/>
              <a:buChar char="•"/>
            </a:pPr>
            <a:r>
              <a:rPr lang="en-GB" sz="2000" dirty="0">
                <a:solidFill>
                  <a:schemeClr val="accent3"/>
                </a:solidFill>
              </a:rPr>
              <a:t>University autonomy in Europe/ Financial autonomy</a:t>
            </a:r>
          </a:p>
          <a:p>
            <a:pPr marL="342900" indent="-228600">
              <a:spcBef>
                <a:spcPts val="600"/>
              </a:spcBef>
              <a:spcAft>
                <a:spcPts val="600"/>
              </a:spcAft>
              <a:buFont typeface="Arial" panose="020B0604020202020204" pitchFamily="34" charset="0"/>
              <a:buChar char="•"/>
            </a:pPr>
            <a:r>
              <a:rPr lang="en-GB" sz="2000" dirty="0">
                <a:solidFill>
                  <a:schemeClr val="accent3"/>
                </a:solidFill>
              </a:rPr>
              <a:t>Diversification of income streams</a:t>
            </a:r>
          </a:p>
          <a:p>
            <a:pPr marL="342900" indent="-228600">
              <a:spcBef>
                <a:spcPts val="600"/>
              </a:spcBef>
              <a:spcAft>
                <a:spcPts val="600"/>
              </a:spcAft>
              <a:buFont typeface="Arial" panose="020B0604020202020204" pitchFamily="34" charset="0"/>
              <a:buChar char="•"/>
            </a:pPr>
            <a:endParaRPr lang="en-GB" sz="2000" dirty="0">
              <a:solidFill>
                <a:schemeClr val="accent3"/>
              </a:solidFill>
            </a:endParaRPr>
          </a:p>
          <a:p>
            <a:pPr marL="114300">
              <a:spcBef>
                <a:spcPts val="600"/>
              </a:spcBef>
              <a:spcAft>
                <a:spcPts val="600"/>
              </a:spcAft>
            </a:pPr>
            <a:endParaRPr lang="en-GB" sz="1800" dirty="0">
              <a:solidFill>
                <a:schemeClr val="accent3"/>
              </a:solidFill>
            </a:endParaRPr>
          </a:p>
          <a:p>
            <a:pPr indent="-228600">
              <a:spcBef>
                <a:spcPts val="600"/>
              </a:spcBef>
              <a:spcAft>
                <a:spcPts val="600"/>
              </a:spcAft>
              <a:buFont typeface="Arial" panose="020B0604020202020204" pitchFamily="34" charset="0"/>
              <a:buChar char="•"/>
            </a:pPr>
            <a:endParaRPr lang="en-GB" sz="1800" dirty="0">
              <a:solidFill>
                <a:schemeClr val="accent3"/>
              </a:solidFill>
            </a:endParaRPr>
          </a:p>
        </p:txBody>
      </p:sp>
      <p:sp>
        <p:nvSpPr>
          <p:cNvPr id="12" name="Slide Number Placeholder 4">
            <a:extLst>
              <a:ext uri="{FF2B5EF4-FFF2-40B4-BE49-F238E27FC236}">
                <a16:creationId xmlns:a16="http://schemas.microsoft.com/office/drawing/2014/main" id="{AA9CD631-8CF8-03C8-DF46-C97BF16AD259}"/>
              </a:ext>
            </a:extLst>
          </p:cNvPr>
          <p:cNvSpPr>
            <a:spLocks noGrp="1"/>
          </p:cNvSpPr>
          <p:nvPr>
            <p:ph type="sldNum" sz="quarter" idx="22"/>
          </p:nvPr>
        </p:nvSpPr>
        <p:spPr/>
        <p:txBody>
          <a:bodyPr/>
          <a:lstStyle/>
          <a:p>
            <a:pPr>
              <a:spcAft>
                <a:spcPts val="600"/>
              </a:spcAft>
            </a:pPr>
            <a:fld id="{9253242E-7B7D-412A-B3E3-00653F48E3AE}" type="slidenum">
              <a:rPr lang="en-GB" smtClean="0"/>
              <a:pPr>
                <a:spcAft>
                  <a:spcPts val="600"/>
                </a:spcAft>
              </a:pPr>
              <a:t>2</a:t>
            </a:fld>
            <a:endParaRPr lang="en-GB"/>
          </a:p>
        </p:txBody>
      </p:sp>
      <p:sp>
        <p:nvSpPr>
          <p:cNvPr id="16" name="Text Placeholder 15">
            <a:extLst>
              <a:ext uri="{FF2B5EF4-FFF2-40B4-BE49-F238E27FC236}">
                <a16:creationId xmlns:a16="http://schemas.microsoft.com/office/drawing/2014/main" id="{E8832BEF-2A01-A36C-7A87-F201DA66EB4C}"/>
              </a:ext>
            </a:extLst>
          </p:cNvPr>
          <p:cNvSpPr>
            <a:spLocks noGrp="1"/>
          </p:cNvSpPr>
          <p:nvPr>
            <p:ph type="body" sz="quarter" idx="23"/>
          </p:nvPr>
        </p:nvSpPr>
        <p:spPr/>
        <p:txBody>
          <a:bodyPr/>
          <a:lstStyle/>
          <a:p>
            <a:endParaRPr lang="en-GB"/>
          </a:p>
        </p:txBody>
      </p:sp>
      <p:pic>
        <p:nvPicPr>
          <p:cNvPr id="4" name="Picture 3">
            <a:hlinkClick r:id="rId5"/>
            <a:extLst>
              <a:ext uri="{FF2B5EF4-FFF2-40B4-BE49-F238E27FC236}">
                <a16:creationId xmlns:a16="http://schemas.microsoft.com/office/drawing/2014/main" id="{7372A094-FEF0-84F6-E52E-AC7B73FA7408}"/>
              </a:ext>
            </a:extLst>
          </p:cNvPr>
          <p:cNvPicPr>
            <a:picLocks noChangeAspect="1"/>
          </p:cNvPicPr>
          <p:nvPr/>
        </p:nvPicPr>
        <p:blipFill>
          <a:blip r:embed="rId6"/>
          <a:stretch>
            <a:fillRect/>
          </a:stretch>
        </p:blipFill>
        <p:spPr>
          <a:xfrm>
            <a:off x="9685063" y="936801"/>
            <a:ext cx="2506937" cy="2728455"/>
          </a:xfrm>
          <a:prstGeom prst="rect">
            <a:avLst/>
          </a:prstGeom>
        </p:spPr>
      </p:pic>
      <p:pic>
        <p:nvPicPr>
          <p:cNvPr id="8" name="Picture 7">
            <a:hlinkClick r:id="rId7"/>
            <a:extLst>
              <a:ext uri="{FF2B5EF4-FFF2-40B4-BE49-F238E27FC236}">
                <a16:creationId xmlns:a16="http://schemas.microsoft.com/office/drawing/2014/main" id="{1717C109-0FF4-CA1B-FD77-C78EC73A05D2}"/>
              </a:ext>
            </a:extLst>
          </p:cNvPr>
          <p:cNvPicPr>
            <a:picLocks noChangeAspect="1"/>
          </p:cNvPicPr>
          <p:nvPr/>
        </p:nvPicPr>
        <p:blipFill>
          <a:blip r:embed="rId8"/>
          <a:stretch>
            <a:fillRect/>
          </a:stretch>
        </p:blipFill>
        <p:spPr>
          <a:xfrm>
            <a:off x="17408" y="3598236"/>
            <a:ext cx="3508509" cy="2496621"/>
          </a:xfrm>
          <a:prstGeom prst="rect">
            <a:avLst/>
          </a:prstGeom>
        </p:spPr>
      </p:pic>
      <p:pic>
        <p:nvPicPr>
          <p:cNvPr id="10" name="Picture 9">
            <a:hlinkClick r:id="rId9"/>
            <a:extLst>
              <a:ext uri="{FF2B5EF4-FFF2-40B4-BE49-F238E27FC236}">
                <a16:creationId xmlns:a16="http://schemas.microsoft.com/office/drawing/2014/main" id="{80081784-05B0-D25C-DE13-7A7D8356A8FE}"/>
              </a:ext>
            </a:extLst>
          </p:cNvPr>
          <p:cNvPicPr>
            <a:picLocks noChangeAspect="1"/>
          </p:cNvPicPr>
          <p:nvPr/>
        </p:nvPicPr>
        <p:blipFill>
          <a:blip r:embed="rId10"/>
          <a:stretch>
            <a:fillRect/>
          </a:stretch>
        </p:blipFill>
        <p:spPr>
          <a:xfrm>
            <a:off x="3680547" y="3545075"/>
            <a:ext cx="4077678" cy="2496620"/>
          </a:xfrm>
          <a:prstGeom prst="rect">
            <a:avLst/>
          </a:prstGeom>
        </p:spPr>
      </p:pic>
      <p:pic>
        <p:nvPicPr>
          <p:cNvPr id="6" name="Picture 5" descr="A close-up of a bridge&#10;&#10;AI-generated content may be incorrect.">
            <a:extLst>
              <a:ext uri="{FF2B5EF4-FFF2-40B4-BE49-F238E27FC236}">
                <a16:creationId xmlns:a16="http://schemas.microsoft.com/office/drawing/2014/main" id="{C0F480C3-F0BF-7ECE-09BD-CD1185F973A6}"/>
              </a:ext>
            </a:extLst>
          </p:cNvPr>
          <p:cNvPicPr>
            <a:picLocks noChangeAspect="1"/>
          </p:cNvPicPr>
          <p:nvPr/>
        </p:nvPicPr>
        <p:blipFill>
          <a:blip r:embed="rId11"/>
          <a:stretch>
            <a:fillRect/>
          </a:stretch>
        </p:blipFill>
        <p:spPr>
          <a:xfrm>
            <a:off x="7985567" y="3869174"/>
            <a:ext cx="3927705" cy="2279692"/>
          </a:xfrm>
          <a:prstGeom prst="rect">
            <a:avLst/>
          </a:prstGeom>
        </p:spPr>
      </p:pic>
    </p:spTree>
    <p:extLst>
      <p:ext uri="{BB962C8B-B14F-4D97-AF65-F5344CB8AC3E}">
        <p14:creationId xmlns:p14="http://schemas.microsoft.com/office/powerpoint/2010/main" val="378086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51A541-96E2-E72F-3FEC-8BA4DBF6578B}"/>
              </a:ext>
            </a:extLst>
          </p:cNvPr>
          <p:cNvSpPr>
            <a:spLocks noGrp="1"/>
          </p:cNvSpPr>
          <p:nvPr>
            <p:ph type="sldNum" sz="quarter" idx="22"/>
          </p:nvPr>
        </p:nvSpPr>
        <p:spPr/>
        <p:txBody>
          <a:bodyPr/>
          <a:lstStyle/>
          <a:p>
            <a:fld id="{B15F1DB1-D9C2-1046-8BE7-EC5E2F9F1FD0}" type="slidenum">
              <a:rPr lang="en-US" smtClean="0"/>
              <a:pPr/>
              <a:t>20</a:t>
            </a:fld>
            <a:endParaRPr lang="en-US" dirty="0"/>
          </a:p>
        </p:txBody>
      </p:sp>
      <p:pic>
        <p:nvPicPr>
          <p:cNvPr id="8" name="Picture 7">
            <a:extLst>
              <a:ext uri="{FF2B5EF4-FFF2-40B4-BE49-F238E27FC236}">
                <a16:creationId xmlns:a16="http://schemas.microsoft.com/office/drawing/2014/main" id="{1AA591E4-0534-0245-A4DB-628CE1140620}"/>
              </a:ext>
            </a:extLst>
          </p:cNvPr>
          <p:cNvPicPr>
            <a:picLocks noChangeAspect="1"/>
          </p:cNvPicPr>
          <p:nvPr/>
        </p:nvPicPr>
        <p:blipFill>
          <a:blip r:embed="rId3"/>
          <a:stretch>
            <a:fillRect/>
          </a:stretch>
        </p:blipFill>
        <p:spPr>
          <a:xfrm>
            <a:off x="0" y="855405"/>
            <a:ext cx="6006810" cy="3938239"/>
          </a:xfrm>
          <a:prstGeom prst="rect">
            <a:avLst/>
          </a:prstGeom>
        </p:spPr>
      </p:pic>
      <p:pic>
        <p:nvPicPr>
          <p:cNvPr id="10" name="Picture 9">
            <a:extLst>
              <a:ext uri="{FF2B5EF4-FFF2-40B4-BE49-F238E27FC236}">
                <a16:creationId xmlns:a16="http://schemas.microsoft.com/office/drawing/2014/main" id="{C1F99613-C2F2-E7DE-0DFC-B42880C560E6}"/>
              </a:ext>
            </a:extLst>
          </p:cNvPr>
          <p:cNvPicPr>
            <a:picLocks noChangeAspect="1"/>
          </p:cNvPicPr>
          <p:nvPr/>
        </p:nvPicPr>
        <p:blipFill>
          <a:blip r:embed="rId4"/>
          <a:stretch>
            <a:fillRect/>
          </a:stretch>
        </p:blipFill>
        <p:spPr>
          <a:xfrm>
            <a:off x="6096000" y="934062"/>
            <a:ext cx="6091273" cy="3859582"/>
          </a:xfrm>
          <a:prstGeom prst="rect">
            <a:avLst/>
          </a:prstGeom>
        </p:spPr>
      </p:pic>
      <p:sp>
        <p:nvSpPr>
          <p:cNvPr id="11" name="TextBox 10">
            <a:extLst>
              <a:ext uri="{FF2B5EF4-FFF2-40B4-BE49-F238E27FC236}">
                <a16:creationId xmlns:a16="http://schemas.microsoft.com/office/drawing/2014/main" id="{68A6DD45-3CC5-1428-4F45-C86BAD2B9D0A}"/>
              </a:ext>
            </a:extLst>
          </p:cNvPr>
          <p:cNvSpPr txBox="1"/>
          <p:nvPr/>
        </p:nvSpPr>
        <p:spPr>
          <a:xfrm>
            <a:off x="334298" y="5171768"/>
            <a:ext cx="9459697"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5193"/>
                </a:solidFill>
                <a:latin typeface="Arial" charset="0"/>
              </a:rPr>
              <a:t>Intention: performance with better account of cost structures + wider, more strategic perspective, less indicators (too complex with little steering effect)</a:t>
            </a:r>
          </a:p>
          <a:p>
            <a:pPr marL="285750" indent="-285750">
              <a:buFont typeface="Arial" panose="020B0604020202020204" pitchFamily="34" charset="0"/>
              <a:buChar char="•"/>
            </a:pPr>
            <a:r>
              <a:rPr lang="en-GB" dirty="0">
                <a:solidFill>
                  <a:srgbClr val="005193"/>
                </a:solidFill>
                <a:latin typeface="Arial" charset="0"/>
              </a:rPr>
              <a:t>Concerns: micromanagement through prescriptions in the agreements, notably staffing</a:t>
            </a:r>
            <a:endParaRPr lang="fr-FR" dirty="0">
              <a:solidFill>
                <a:srgbClr val="005193"/>
              </a:solidFill>
              <a:latin typeface="Arial" charset="0"/>
            </a:endParaRPr>
          </a:p>
        </p:txBody>
      </p:sp>
      <p:pic>
        <p:nvPicPr>
          <p:cNvPr id="13" name="Picture 12">
            <a:extLst>
              <a:ext uri="{FF2B5EF4-FFF2-40B4-BE49-F238E27FC236}">
                <a16:creationId xmlns:a16="http://schemas.microsoft.com/office/drawing/2014/main" id="{2F356811-FE43-7D83-9C22-0DD2AEED7516}"/>
              </a:ext>
            </a:extLst>
          </p:cNvPr>
          <p:cNvPicPr>
            <a:picLocks noChangeAspect="1"/>
          </p:cNvPicPr>
          <p:nvPr/>
        </p:nvPicPr>
        <p:blipFill>
          <a:blip r:embed="rId5"/>
          <a:stretch>
            <a:fillRect/>
          </a:stretch>
        </p:blipFill>
        <p:spPr>
          <a:xfrm>
            <a:off x="9862821" y="5219257"/>
            <a:ext cx="2093205" cy="875841"/>
          </a:xfrm>
          <a:prstGeom prst="rect">
            <a:avLst/>
          </a:prstGeom>
        </p:spPr>
      </p:pic>
      <p:sp>
        <p:nvSpPr>
          <p:cNvPr id="5" name="Content Placeholder 2">
            <a:extLst>
              <a:ext uri="{FF2B5EF4-FFF2-40B4-BE49-F238E27FC236}">
                <a16:creationId xmlns:a16="http://schemas.microsoft.com/office/drawing/2014/main" id="{DA82B7F9-2715-C64B-EC78-61F2DCCECF16}"/>
              </a:ext>
            </a:extLst>
          </p:cNvPr>
          <p:cNvSpPr txBox="1">
            <a:spLocks/>
          </p:cNvSpPr>
          <p:nvPr/>
        </p:nvSpPr>
        <p:spPr>
          <a:xfrm>
            <a:off x="411029" y="180248"/>
            <a:ext cx="5510269" cy="5826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000" b="1" kern="1200" baseline="0">
                <a:solidFill>
                  <a:schemeClr val="accent1"/>
                </a:solidFill>
                <a:latin typeface="Arial" charset="0"/>
                <a:ea typeface="+mn-ea"/>
                <a:cs typeface="+mn-cs"/>
              </a:defRPr>
            </a:lvl1pPr>
            <a:lvl2pPr marL="349200" indent="-349200" algn="l" defTabSz="914400" rtl="0" eaLnBrk="1" latinLnBrk="0" hangingPunct="1">
              <a:lnSpc>
                <a:spcPct val="90000"/>
              </a:lnSpc>
              <a:spcBef>
                <a:spcPts val="500"/>
              </a:spcBef>
              <a:buFont typeface="Arial" panose="020B0604020202020204" pitchFamily="34" charset="0"/>
              <a:buChar char="•"/>
              <a:defRPr sz="2000" b="1" kern="1200" baseline="0">
                <a:solidFill>
                  <a:schemeClr val="accent1"/>
                </a:solidFill>
                <a:latin typeface="Arial" charset="0"/>
                <a:ea typeface="+mn-ea"/>
                <a:cs typeface="+mn-cs"/>
              </a:defRPr>
            </a:lvl2pPr>
            <a:lvl3pPr marL="0" indent="0" algn="l" defTabSz="914400" rtl="0" eaLnBrk="1" latinLnBrk="0" hangingPunct="1">
              <a:lnSpc>
                <a:spcPct val="90000"/>
              </a:lnSpc>
              <a:spcBef>
                <a:spcPts val="500"/>
              </a:spcBef>
              <a:buFont typeface="Arial"/>
              <a:buNone/>
              <a:defRPr sz="2000" kern="1200" baseline="0">
                <a:solidFill>
                  <a:schemeClr val="tx1"/>
                </a:solidFill>
                <a:latin typeface="Arial" charset="0"/>
                <a:ea typeface="+mn-ea"/>
                <a:cs typeface="+mn-cs"/>
              </a:defRPr>
            </a:lvl3pPr>
            <a:lvl4pPr marL="349200" indent="-3492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charset="0"/>
                <a:ea typeface="+mn-ea"/>
                <a:cs typeface="+mn-cs"/>
              </a:defRPr>
            </a:lvl4pPr>
            <a:lvl5pPr marL="720000" indent="-342900" algn="l" defTabSz="914400" rtl="0" eaLnBrk="1" latinLnBrk="0" hangingPunct="1">
              <a:lnSpc>
                <a:spcPct val="90000"/>
              </a:lnSpc>
              <a:spcBef>
                <a:spcPts val="500"/>
              </a:spcBef>
              <a:buFont typeface="Wingdings" pitchFamily="2" charset="2"/>
              <a:buChar char="ü"/>
              <a:defRPr sz="20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pPr>
            <a:r>
              <a:rPr lang="en-GB" sz="3000" dirty="0"/>
              <a:t>Austria as an example</a:t>
            </a:r>
          </a:p>
        </p:txBody>
      </p:sp>
    </p:spTree>
    <p:extLst>
      <p:ext uri="{BB962C8B-B14F-4D97-AF65-F5344CB8AC3E}">
        <p14:creationId xmlns:p14="http://schemas.microsoft.com/office/powerpoint/2010/main" val="142891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84BF5-3818-A6DB-BF7E-7C29B537666C}"/>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B9E343-7AED-EDB9-6F20-F55690823629}"/>
              </a:ext>
            </a:extLst>
          </p:cNvPr>
          <p:cNvSpPr>
            <a:spLocks noGrp="1"/>
          </p:cNvSpPr>
          <p:nvPr>
            <p:ph sz="quarter" idx="19"/>
          </p:nvPr>
        </p:nvSpPr>
        <p:spPr>
          <a:xfrm>
            <a:off x="362384" y="2798956"/>
            <a:ext cx="11622786" cy="3795519"/>
          </a:xfrm>
        </p:spPr>
        <p:txBody>
          <a:bodyPr anchor="ctr">
            <a:noAutofit/>
          </a:bodyPr>
          <a:lstStyle/>
          <a:p>
            <a:pPr marL="342900" indent="-342900">
              <a:buFont typeface="Arial" panose="020B0604020202020204" pitchFamily="34" charset="0"/>
              <a:buChar char="•"/>
            </a:pPr>
            <a:endParaRPr lang="en-GB" sz="2400" b="0" dirty="0">
              <a:solidFill>
                <a:srgbClr val="005193"/>
              </a:solidFill>
            </a:endParaRPr>
          </a:p>
          <a:p>
            <a:pPr marL="342900" indent="-342900">
              <a:buFont typeface="Arial" panose="020B0604020202020204" pitchFamily="34" charset="0"/>
              <a:buChar char="•"/>
            </a:pPr>
            <a:endParaRPr lang="en-GB" sz="2400" b="0" dirty="0">
              <a:solidFill>
                <a:srgbClr val="005193"/>
              </a:solidFill>
            </a:endParaRPr>
          </a:p>
          <a:p>
            <a:pPr marL="342900" indent="-342900">
              <a:buFont typeface="Arial" panose="020B0604020202020204" pitchFamily="34" charset="0"/>
              <a:buChar char="•"/>
            </a:pPr>
            <a:endParaRPr lang="en-GB" sz="2400" b="0" dirty="0">
              <a:solidFill>
                <a:srgbClr val="005193"/>
              </a:solidFill>
            </a:endParaRPr>
          </a:p>
          <a:p>
            <a:pPr marL="342900" indent="-342900">
              <a:buFont typeface="Arial" panose="020B0604020202020204" pitchFamily="34" charset="0"/>
              <a:buChar char="•"/>
            </a:pPr>
            <a:endParaRPr lang="en-GB" sz="2400" b="0" dirty="0">
              <a:solidFill>
                <a:srgbClr val="005193"/>
              </a:solidFill>
            </a:endParaRPr>
          </a:p>
          <a:p>
            <a:pPr marL="342900" indent="-342900">
              <a:buFont typeface="Arial" panose="020B0604020202020204" pitchFamily="34" charset="0"/>
              <a:buChar char="•"/>
            </a:pPr>
            <a:r>
              <a:rPr lang="en-GB" sz="2400" b="0" dirty="0">
                <a:solidFill>
                  <a:srgbClr val="005193"/>
                </a:solidFill>
              </a:rPr>
              <a:t>Funding instruments to fund big transformations (such as Sustainability, Digitalisation)?</a:t>
            </a:r>
          </a:p>
          <a:p>
            <a:pPr marL="342900" indent="-342900">
              <a:buFont typeface="Arial" panose="020B0604020202020204" pitchFamily="34" charset="0"/>
              <a:buChar char="•"/>
            </a:pPr>
            <a:r>
              <a:rPr lang="en-GB" sz="2400" b="0" dirty="0">
                <a:solidFill>
                  <a:srgbClr val="005193"/>
                </a:solidFill>
              </a:rPr>
              <a:t>European research funding more focused and narrower?  </a:t>
            </a:r>
          </a:p>
          <a:p>
            <a:pPr marL="342900" indent="-342900">
              <a:buFont typeface="Arial" panose="020B0604020202020204" pitchFamily="34" charset="0"/>
              <a:buChar char="•"/>
            </a:pPr>
            <a:r>
              <a:rPr lang="en-GB" sz="2400" b="0" dirty="0">
                <a:solidFill>
                  <a:srgbClr val="005193"/>
                </a:solidFill>
              </a:rPr>
              <a:t>Continued support for European University Alliances?</a:t>
            </a:r>
          </a:p>
          <a:p>
            <a:pPr marL="342900" indent="-342900">
              <a:buFont typeface="Arial" panose="020B0604020202020204" pitchFamily="34" charset="0"/>
              <a:buChar char="•"/>
            </a:pPr>
            <a:r>
              <a:rPr lang="en-GB" sz="2400" b="0" dirty="0">
                <a:solidFill>
                  <a:srgbClr val="005193"/>
                </a:solidFill>
              </a:rPr>
              <a:t>More steering in national funding?</a:t>
            </a:r>
          </a:p>
          <a:p>
            <a:pPr marL="342900" indent="-342900">
              <a:buFont typeface="Arial" panose="020B0604020202020204" pitchFamily="34" charset="0"/>
              <a:buChar char="•"/>
            </a:pPr>
            <a:r>
              <a:rPr lang="en-GB" sz="2400" b="0" dirty="0">
                <a:solidFill>
                  <a:srgbClr val="005193"/>
                </a:solidFill>
              </a:rPr>
              <a:t>More cooperation instead of competition?</a:t>
            </a:r>
          </a:p>
          <a:p>
            <a:pPr marL="342900" indent="-342900">
              <a:buFont typeface="Arial" panose="020B0604020202020204" pitchFamily="34" charset="0"/>
              <a:buChar char="•"/>
            </a:pPr>
            <a:r>
              <a:rPr lang="en-GB" sz="2400" b="0" dirty="0">
                <a:solidFill>
                  <a:srgbClr val="005193"/>
                </a:solidFill>
              </a:rPr>
              <a:t>Will efficiency and effectiveness be back?</a:t>
            </a:r>
          </a:p>
          <a:p>
            <a:pPr marL="342900" indent="-342900">
              <a:buFont typeface="Arial" panose="020B0604020202020204" pitchFamily="34" charset="0"/>
              <a:buChar char="•"/>
            </a:pPr>
            <a:r>
              <a:rPr lang="en-GB" sz="2400" b="0" dirty="0">
                <a:solidFill>
                  <a:srgbClr val="005193"/>
                </a:solidFill>
              </a:rPr>
              <a:t>More incentives for underused tools (philanthropy)?</a:t>
            </a:r>
          </a:p>
          <a:p>
            <a:pPr marL="342900" indent="-342900">
              <a:buFont typeface="Arial" panose="020B0604020202020204" pitchFamily="34" charset="0"/>
              <a:buChar char="•"/>
            </a:pPr>
            <a:r>
              <a:rPr lang="en-GB" sz="2400" b="0" dirty="0">
                <a:solidFill>
                  <a:srgbClr val="005193"/>
                </a:solidFill>
              </a:rPr>
              <a:t>Diversification a virtue to guarantee more independence</a:t>
            </a:r>
          </a:p>
          <a:p>
            <a:pPr marL="342900" indent="-342900">
              <a:buFont typeface="Arial" panose="020B0604020202020204" pitchFamily="34" charset="0"/>
              <a:buChar char="•"/>
            </a:pPr>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endParaRPr lang="en-GB" sz="2400" b="0" dirty="0">
              <a:solidFill>
                <a:srgbClr val="005193"/>
              </a:solidFill>
            </a:endParaRPr>
          </a:p>
          <a:p>
            <a:pPr marL="457200" indent="-457200">
              <a:buFont typeface="Arial" panose="020B0604020202020204" pitchFamily="34" charset="0"/>
              <a:buChar char="•"/>
            </a:pPr>
            <a:endParaRPr lang="en-GB" sz="2400" b="0" dirty="0">
              <a:solidFill>
                <a:srgbClr val="005193"/>
              </a:solidFill>
            </a:endParaRPr>
          </a:p>
          <a:p>
            <a:pPr marL="342900" indent="-342900">
              <a:lnSpc>
                <a:spcPct val="100000"/>
              </a:lnSpc>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226D593F-FD46-96A7-06D9-1F5C6D13FCF8}"/>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BAB1B211-EE81-34CE-2D34-1E1DB83A61D8}"/>
              </a:ext>
            </a:extLst>
          </p:cNvPr>
          <p:cNvSpPr txBox="1"/>
          <p:nvPr/>
        </p:nvSpPr>
        <p:spPr>
          <a:xfrm>
            <a:off x="362384" y="456578"/>
            <a:ext cx="9952495" cy="523220"/>
          </a:xfrm>
          <a:prstGeom prst="rect">
            <a:avLst/>
          </a:prstGeom>
          <a:noFill/>
        </p:spPr>
        <p:txBody>
          <a:bodyPr wrap="square">
            <a:spAutoFit/>
          </a:bodyPr>
          <a:lstStyle/>
          <a:p>
            <a:pPr>
              <a:lnSpc>
                <a:spcPct val="100000"/>
              </a:lnSpc>
            </a:pPr>
            <a:r>
              <a:rPr lang="en-GB" sz="2800" b="1" dirty="0">
                <a:solidFill>
                  <a:schemeClr val="accent1"/>
                </a:solidFill>
                <a:latin typeface="Arial" charset="0"/>
              </a:rPr>
              <a:t>The future</a:t>
            </a:r>
            <a:endParaRPr lang="de-DE" sz="2800" b="1" dirty="0">
              <a:solidFill>
                <a:schemeClr val="accent1"/>
              </a:solidFill>
              <a:latin typeface="Arial" charset="0"/>
            </a:endParaRPr>
          </a:p>
        </p:txBody>
      </p:sp>
    </p:spTree>
    <p:extLst>
      <p:ext uri="{BB962C8B-B14F-4D97-AF65-F5344CB8AC3E}">
        <p14:creationId xmlns:p14="http://schemas.microsoft.com/office/powerpoint/2010/main" val="4115539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24"/>
          </p:nvPr>
        </p:nvSpPr>
        <p:spPr>
          <a:xfrm>
            <a:off x="8688718" y="4321155"/>
            <a:ext cx="2765346" cy="344974"/>
          </a:xfrm>
        </p:spPr>
        <p:txBody>
          <a:bodyPr/>
          <a:lstStyle/>
          <a:p>
            <a:endParaRPr lang="de-DE" dirty="0"/>
          </a:p>
        </p:txBody>
      </p:sp>
      <p:sp>
        <p:nvSpPr>
          <p:cNvPr id="4" name="Rectangle 3">
            <a:extLst>
              <a:ext uri="{FF2B5EF4-FFF2-40B4-BE49-F238E27FC236}">
                <a16:creationId xmlns:a16="http://schemas.microsoft.com/office/drawing/2014/main" id="{644E1207-36BF-4462-B204-76A901798D2C}"/>
              </a:ext>
            </a:extLst>
          </p:cNvPr>
          <p:cNvSpPr/>
          <p:nvPr/>
        </p:nvSpPr>
        <p:spPr>
          <a:xfrm>
            <a:off x="8793710" y="4729594"/>
            <a:ext cx="425450" cy="4206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5" name="Rectangle 4">
            <a:hlinkClick r:id="rId3"/>
            <a:extLst>
              <a:ext uri="{FF2B5EF4-FFF2-40B4-BE49-F238E27FC236}">
                <a16:creationId xmlns:a16="http://schemas.microsoft.com/office/drawing/2014/main" id="{5F554C6E-560E-42E6-99D9-9D2261F804C0}"/>
              </a:ext>
            </a:extLst>
          </p:cNvPr>
          <p:cNvSpPr/>
          <p:nvPr/>
        </p:nvSpPr>
        <p:spPr>
          <a:xfrm>
            <a:off x="9393785" y="4729594"/>
            <a:ext cx="425450"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6" name="Rectangle 5">
            <a:hlinkClick r:id="rId4"/>
            <a:extLst>
              <a:ext uri="{FF2B5EF4-FFF2-40B4-BE49-F238E27FC236}">
                <a16:creationId xmlns:a16="http://schemas.microsoft.com/office/drawing/2014/main" id="{8244A95C-070D-46D1-98B9-FB852E721B58}"/>
              </a:ext>
            </a:extLst>
          </p:cNvPr>
          <p:cNvSpPr/>
          <p:nvPr/>
        </p:nvSpPr>
        <p:spPr>
          <a:xfrm>
            <a:off x="10019260" y="4735944"/>
            <a:ext cx="425450"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7" name="Rectangle 6">
            <a:hlinkClick r:id="rId5"/>
            <a:extLst>
              <a:ext uri="{FF2B5EF4-FFF2-40B4-BE49-F238E27FC236}">
                <a16:creationId xmlns:a16="http://schemas.microsoft.com/office/drawing/2014/main" id="{7BF88F37-E5FE-4091-BAE7-73C8CE9C01E4}"/>
              </a:ext>
            </a:extLst>
          </p:cNvPr>
          <p:cNvSpPr/>
          <p:nvPr/>
        </p:nvSpPr>
        <p:spPr>
          <a:xfrm>
            <a:off x="10644735" y="4732769"/>
            <a:ext cx="423862"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Tree>
    <p:extLst>
      <p:ext uri="{BB962C8B-B14F-4D97-AF65-F5344CB8AC3E}">
        <p14:creationId xmlns:p14="http://schemas.microsoft.com/office/powerpoint/2010/main" val="550552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06AE-E890-AF8C-2A69-3AA29071C18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24B0AF-C1EF-3909-26F1-1A121E45DA5F}"/>
              </a:ext>
            </a:extLst>
          </p:cNvPr>
          <p:cNvSpPr>
            <a:spLocks noGrp="1"/>
          </p:cNvSpPr>
          <p:nvPr>
            <p:ph sz="quarter" idx="19"/>
          </p:nvPr>
        </p:nvSpPr>
        <p:spPr>
          <a:xfrm>
            <a:off x="168391" y="1230784"/>
            <a:ext cx="11718809" cy="4850735"/>
          </a:xfrm>
        </p:spPr>
        <p:txBody>
          <a:bodyPr anchor="ctr">
            <a:noAutofit/>
          </a:bodyPr>
          <a:lstStyle/>
          <a:p>
            <a:pPr marL="457200" indent="-457200">
              <a:buFont typeface="Arial" panose="020B0604020202020204" pitchFamily="34" charset="0"/>
              <a:buChar char="•"/>
            </a:pPr>
            <a:r>
              <a:rPr lang="en-GB" sz="2400" b="0" dirty="0">
                <a:solidFill>
                  <a:srgbClr val="005193"/>
                </a:solidFill>
              </a:rPr>
              <a:t>Basic principles</a:t>
            </a:r>
          </a:p>
          <a:p>
            <a:pPr marL="457200" indent="-457200">
              <a:buFont typeface="Arial" panose="020B0604020202020204" pitchFamily="34" charset="0"/>
              <a:buChar char="•"/>
            </a:pPr>
            <a:r>
              <a:rPr lang="en-GB" sz="2400" b="0" dirty="0">
                <a:solidFill>
                  <a:srgbClr val="005193"/>
                </a:solidFill>
              </a:rPr>
              <a:t>Trends</a:t>
            </a:r>
          </a:p>
          <a:p>
            <a:pPr marL="457200" indent="-457200">
              <a:buFont typeface="Arial" panose="020B0604020202020204" pitchFamily="34" charset="0"/>
              <a:buChar char="•"/>
            </a:pPr>
            <a:r>
              <a:rPr lang="en-GB" sz="2400" b="0" dirty="0">
                <a:solidFill>
                  <a:srgbClr val="005193"/>
                </a:solidFill>
              </a:rPr>
              <a:t>Who/what influences</a:t>
            </a:r>
          </a:p>
          <a:p>
            <a:pPr marL="457200" indent="-457200">
              <a:buFont typeface="Arial" panose="020B0604020202020204" pitchFamily="34" charset="0"/>
              <a:buChar char="•"/>
            </a:pPr>
            <a:r>
              <a:rPr lang="en-GB" sz="2400" b="0" dirty="0">
                <a:solidFill>
                  <a:srgbClr val="005193"/>
                </a:solidFill>
              </a:rPr>
              <a:t>Examples </a:t>
            </a:r>
          </a:p>
          <a:p>
            <a:pPr marL="457200" indent="-457200">
              <a:buFont typeface="Arial" panose="020B0604020202020204" pitchFamily="34" charset="0"/>
              <a:buChar char="•"/>
            </a:pPr>
            <a:r>
              <a:rPr lang="en-GB" sz="2400" b="0" dirty="0">
                <a:solidFill>
                  <a:srgbClr val="005193"/>
                </a:solidFill>
              </a:rPr>
              <a:t>The future</a:t>
            </a:r>
          </a:p>
          <a:p>
            <a:br>
              <a:rPr lang="en-GB" b="0" dirty="0">
                <a:solidFill>
                  <a:schemeClr val="accent3">
                    <a:lumMod val="50000"/>
                  </a:schemeClr>
                </a:solidFill>
                <a:latin typeface="Arial" panose="020B0604020202020204" pitchFamily="34" charset="0"/>
                <a:cs typeface="Arial" panose="020B0604020202020204" pitchFamily="34" charset="0"/>
              </a:rPr>
            </a:br>
            <a:endParaRPr lang="en-GB" b="0" dirty="0">
              <a:solidFill>
                <a:schemeClr val="accent3">
                  <a:lumMod val="50000"/>
                </a:schemeClr>
              </a:solidFill>
              <a:latin typeface="Arial" panose="020B0604020202020204" pitchFamily="34" charset="0"/>
              <a:cs typeface="Arial" panose="020B0604020202020204" pitchFamily="34" charset="0"/>
            </a:endParaRPr>
          </a:p>
          <a:p>
            <a:pPr marL="342900" indent="-342900">
              <a:lnSpc>
                <a:spcPct val="100000"/>
              </a:lnSpc>
              <a:buFont typeface="Arial" panose="020B0604020202020204" pitchFamily="34" charset="0"/>
              <a:buChar char="•"/>
            </a:pPr>
            <a:endParaRPr lang="de-DE" b="0" dirty="0">
              <a:solidFill>
                <a:schemeClr val="accent3">
                  <a:lumMod val="50000"/>
                </a:scheme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383DCFB-E52A-13FC-D5F2-A621CF128023}"/>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FF993489-B36A-EB68-1863-EA2F7C47D35C}"/>
              </a:ext>
            </a:extLst>
          </p:cNvPr>
          <p:cNvSpPr txBox="1"/>
          <p:nvPr/>
        </p:nvSpPr>
        <p:spPr>
          <a:xfrm>
            <a:off x="689487" y="456578"/>
            <a:ext cx="6098458" cy="523220"/>
          </a:xfrm>
          <a:prstGeom prst="rect">
            <a:avLst/>
          </a:prstGeom>
          <a:noFill/>
        </p:spPr>
        <p:txBody>
          <a:bodyPr wrap="square">
            <a:spAutoFit/>
          </a:bodyPr>
          <a:lstStyle/>
          <a:p>
            <a:pPr>
              <a:lnSpc>
                <a:spcPct val="100000"/>
              </a:lnSpc>
            </a:pPr>
            <a:r>
              <a:rPr lang="de-DE" sz="2800" b="1" dirty="0">
                <a:solidFill>
                  <a:schemeClr val="accent1"/>
                </a:solidFill>
                <a:latin typeface="Arial" charset="0"/>
              </a:rPr>
              <a:t>Outline</a:t>
            </a:r>
          </a:p>
        </p:txBody>
      </p:sp>
      <p:pic>
        <p:nvPicPr>
          <p:cNvPr id="2" name="Picture 1">
            <a:extLst>
              <a:ext uri="{FF2B5EF4-FFF2-40B4-BE49-F238E27FC236}">
                <a16:creationId xmlns:a16="http://schemas.microsoft.com/office/drawing/2014/main" id="{EB8E18C8-BE18-9918-EB63-3B4B154E6A43}"/>
              </a:ext>
            </a:extLst>
          </p:cNvPr>
          <p:cNvPicPr>
            <a:picLocks noChangeAspect="1"/>
          </p:cNvPicPr>
          <p:nvPr/>
        </p:nvPicPr>
        <p:blipFill>
          <a:blip r:embed="rId3"/>
          <a:stretch>
            <a:fillRect/>
          </a:stretch>
        </p:blipFill>
        <p:spPr>
          <a:xfrm>
            <a:off x="4232198" y="1593237"/>
            <a:ext cx="7108902" cy="4739268"/>
          </a:xfrm>
          <a:prstGeom prst="rect">
            <a:avLst/>
          </a:prstGeom>
        </p:spPr>
      </p:pic>
    </p:spTree>
    <p:extLst>
      <p:ext uri="{BB962C8B-B14F-4D97-AF65-F5344CB8AC3E}">
        <p14:creationId xmlns:p14="http://schemas.microsoft.com/office/powerpoint/2010/main" val="69586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0148" y="157573"/>
            <a:ext cx="10515600" cy="638465"/>
          </a:xfrm>
          <a:prstGeom prst="rect">
            <a:avLst/>
          </a:prstGeom>
        </p:spPr>
        <p:txBody>
          <a:bodyPr vert="horz" lIns="91440" tIns="45720" rIns="91440" bIns="45720" rtlCol="0" anchor="ctr">
            <a:normAutofit/>
          </a:bodyPr>
          <a:lstStyle/>
          <a:p>
            <a:pPr defTabSz="914446">
              <a:lnSpc>
                <a:spcPct val="90000"/>
              </a:lnSpc>
              <a:spcBef>
                <a:spcPct val="0"/>
              </a:spcBef>
              <a:spcAft>
                <a:spcPts val="600"/>
              </a:spcAft>
            </a:pPr>
            <a:r>
              <a:rPr lang="en-GB" sz="2800" b="1" kern="0" cap="all" spc="150" dirty="0">
                <a:solidFill>
                  <a:srgbClr val="5B9BD5">
                    <a:lumMod val="75000"/>
                  </a:srgbClr>
                </a:solidFill>
                <a:latin typeface="Calibri Light" panose="020F0302020204030204"/>
              </a:rPr>
              <a:t>Funding and modalities For UNIVERSITIES</a:t>
            </a:r>
            <a:endParaRPr lang="nl-NL" sz="2800" b="1" kern="0" cap="all" spc="150" dirty="0">
              <a:solidFill>
                <a:srgbClr val="5B9BD5">
                  <a:lumMod val="75000"/>
                </a:srgbClr>
              </a:solidFill>
              <a:latin typeface="Calibri Light" panose="020F0302020204030204"/>
            </a:endParaRPr>
          </a:p>
        </p:txBody>
      </p:sp>
      <p:sp>
        <p:nvSpPr>
          <p:cNvPr id="12" name="Slide Number Placeholder 4">
            <a:extLst>
              <a:ext uri="{FF2B5EF4-FFF2-40B4-BE49-F238E27FC236}">
                <a16:creationId xmlns:a16="http://schemas.microsoft.com/office/drawing/2014/main" id="{AA9CD631-8CF8-03C8-DF46-C97BF16AD259}"/>
              </a:ext>
            </a:extLst>
          </p:cNvPr>
          <p:cNvSpPr>
            <a:spLocks noGrp="1"/>
          </p:cNvSpPr>
          <p:nvPr>
            <p:ph type="sldNum" sz="quarter" idx="22"/>
          </p:nvPr>
        </p:nvSpPr>
        <p:spPr/>
        <p:txBody>
          <a:bodyPr/>
          <a:lstStyle/>
          <a:p>
            <a:pPr>
              <a:spcAft>
                <a:spcPts val="600"/>
              </a:spcAft>
            </a:pPr>
            <a:fld id="{9253242E-7B7D-412A-B3E3-00653F48E3AE}" type="slidenum">
              <a:rPr lang="en-GB" smtClean="0"/>
              <a:pPr>
                <a:spcAft>
                  <a:spcPts val="600"/>
                </a:spcAft>
              </a:pPr>
              <a:t>4</a:t>
            </a:fld>
            <a:endParaRPr lang="en-GB"/>
          </a:p>
        </p:txBody>
      </p:sp>
      <p:pic>
        <p:nvPicPr>
          <p:cNvPr id="2" name="Picture 2">
            <a:extLst>
              <a:ext uri="{FF2B5EF4-FFF2-40B4-BE49-F238E27FC236}">
                <a16:creationId xmlns:a16="http://schemas.microsoft.com/office/drawing/2014/main" id="{26181BDA-58BA-0CF4-E4E5-2AC2B05E1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7981" y="1106129"/>
            <a:ext cx="9509770" cy="559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89C82DC-B303-A8B9-000A-6746BB298E1E}"/>
              </a:ext>
            </a:extLst>
          </p:cNvPr>
          <p:cNvSpPr txBox="1"/>
          <p:nvPr/>
        </p:nvSpPr>
        <p:spPr>
          <a:xfrm>
            <a:off x="124249" y="2698622"/>
            <a:ext cx="2566219" cy="2677656"/>
          </a:xfrm>
          <a:prstGeom prst="rect">
            <a:avLst/>
          </a:prstGeom>
          <a:noFill/>
        </p:spPr>
        <p:txBody>
          <a:bodyPr wrap="square">
            <a:spAutoFit/>
          </a:bodyPr>
          <a:lstStyle/>
          <a:p>
            <a:r>
              <a:rPr lang="en-GB" sz="2800" dirty="0">
                <a:solidFill>
                  <a:srgbClr val="005193"/>
                </a:solidFill>
              </a:rPr>
              <a:t>A Funding model is a combination of instruments, rules and financial flows.</a:t>
            </a:r>
          </a:p>
        </p:txBody>
      </p:sp>
    </p:spTree>
    <p:extLst>
      <p:ext uri="{BB962C8B-B14F-4D97-AF65-F5344CB8AC3E}">
        <p14:creationId xmlns:p14="http://schemas.microsoft.com/office/powerpoint/2010/main" val="544411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4989" y="1975712"/>
            <a:ext cx="6017940" cy="2906575"/>
          </a:xfrm>
          <a:custGeom>
            <a:avLst/>
            <a:gdLst/>
            <a:ahLst/>
            <a:cxnLst/>
            <a:rect l="l" t="t" r="r" b="b"/>
            <a:pathLst>
              <a:path w="7650854" h="3706529">
                <a:moveTo>
                  <a:pt x="0" y="0"/>
                </a:moveTo>
                <a:lnTo>
                  <a:pt x="7650854" y="0"/>
                </a:lnTo>
                <a:lnTo>
                  <a:pt x="7650854" y="3706529"/>
                </a:lnTo>
                <a:lnTo>
                  <a:pt x="0" y="3706529"/>
                </a:lnTo>
                <a:lnTo>
                  <a:pt x="0" y="0"/>
                </a:lnTo>
                <a:close/>
              </a:path>
            </a:pathLst>
          </a:custGeom>
          <a:blipFill>
            <a:blip r:embed="rId3"/>
            <a:stretch>
              <a:fillRect t="-9135"/>
            </a:stretch>
          </a:blipFill>
        </p:spPr>
        <p:txBody>
          <a:bodyPr/>
          <a:lstStyle/>
          <a:p>
            <a:endParaRPr lang="en-GB" sz="1200"/>
          </a:p>
        </p:txBody>
      </p:sp>
      <p:sp>
        <p:nvSpPr>
          <p:cNvPr id="6" name="Freeform 6"/>
          <p:cNvSpPr/>
          <p:nvPr/>
        </p:nvSpPr>
        <p:spPr>
          <a:xfrm>
            <a:off x="6320811" y="1975712"/>
            <a:ext cx="5728513" cy="2573986"/>
          </a:xfrm>
          <a:custGeom>
            <a:avLst/>
            <a:gdLst/>
            <a:ahLst/>
            <a:cxnLst/>
            <a:rect l="l" t="t" r="r" b="b"/>
            <a:pathLst>
              <a:path w="8509697" h="3611067">
                <a:moveTo>
                  <a:pt x="0" y="0"/>
                </a:moveTo>
                <a:lnTo>
                  <a:pt x="8509697" y="0"/>
                </a:lnTo>
                <a:lnTo>
                  <a:pt x="8509697" y="3611067"/>
                </a:lnTo>
                <a:lnTo>
                  <a:pt x="0" y="3611067"/>
                </a:lnTo>
                <a:lnTo>
                  <a:pt x="0" y="0"/>
                </a:lnTo>
                <a:close/>
              </a:path>
            </a:pathLst>
          </a:custGeom>
          <a:blipFill>
            <a:blip r:embed="rId4"/>
            <a:stretch>
              <a:fillRect t="-6697"/>
            </a:stretch>
          </a:blipFill>
        </p:spPr>
        <p:txBody>
          <a:bodyPr/>
          <a:lstStyle/>
          <a:p>
            <a:endParaRPr lang="en-GB" sz="1200"/>
          </a:p>
        </p:txBody>
      </p:sp>
      <p:sp>
        <p:nvSpPr>
          <p:cNvPr id="8" name="TextBox 8"/>
          <p:cNvSpPr txBox="1"/>
          <p:nvPr/>
        </p:nvSpPr>
        <p:spPr>
          <a:xfrm>
            <a:off x="595450" y="416999"/>
            <a:ext cx="8053881" cy="641651"/>
          </a:xfrm>
          <a:prstGeom prst="rect">
            <a:avLst/>
          </a:prstGeom>
        </p:spPr>
        <p:txBody>
          <a:bodyPr wrap="square" lIns="0" tIns="0" rIns="0" bIns="0" rtlCol="0" anchor="t">
            <a:spAutoFit/>
          </a:bodyPr>
          <a:lstStyle/>
          <a:p>
            <a:pPr defTabSz="914446">
              <a:lnSpc>
                <a:spcPct val="90000"/>
              </a:lnSpc>
              <a:spcBef>
                <a:spcPct val="0"/>
              </a:spcBef>
            </a:pPr>
            <a:r>
              <a:rPr lang="en-US" sz="2800" b="1" kern="0" cap="all" spc="150" dirty="0">
                <a:solidFill>
                  <a:srgbClr val="5B9BD5">
                    <a:lumMod val="75000"/>
                  </a:srgbClr>
                </a:solidFill>
                <a:latin typeface="Calibri Light" panose="020F0302020204030204"/>
                <a:sym typeface="Barlow Bold"/>
              </a:rPr>
              <a:t>Average income structure</a:t>
            </a:r>
          </a:p>
          <a:p>
            <a:pPr algn="ctr">
              <a:lnSpc>
                <a:spcPts val="2146"/>
              </a:lnSpc>
              <a:spcBef>
                <a:spcPct val="0"/>
              </a:spcBef>
            </a:pPr>
            <a:endParaRPr lang="en-US" sz="1533" b="1" dirty="0">
              <a:solidFill>
                <a:srgbClr val="163E80"/>
              </a:solidFill>
              <a:latin typeface="Barlow Bold"/>
              <a:ea typeface="Barlow Bold"/>
              <a:cs typeface="Barlow Bold"/>
              <a:sym typeface="Barlow Bold"/>
            </a:endParaRPr>
          </a:p>
        </p:txBody>
      </p:sp>
      <p:sp>
        <p:nvSpPr>
          <p:cNvPr id="9" name="TextBox 9"/>
          <p:cNvSpPr txBox="1"/>
          <p:nvPr/>
        </p:nvSpPr>
        <p:spPr>
          <a:xfrm>
            <a:off x="6283569" y="1327812"/>
            <a:ext cx="5070231" cy="359586"/>
          </a:xfrm>
          <a:prstGeom prst="rect">
            <a:avLst/>
          </a:prstGeom>
        </p:spPr>
        <p:txBody>
          <a:bodyPr wrap="square" lIns="0" tIns="0" rIns="0" bIns="0" rtlCol="0" anchor="t">
            <a:spAutoFit/>
          </a:bodyPr>
          <a:lstStyle/>
          <a:p>
            <a:pPr algn="ctr">
              <a:lnSpc>
                <a:spcPts val="2799"/>
              </a:lnSpc>
              <a:spcBef>
                <a:spcPct val="0"/>
              </a:spcBef>
            </a:pPr>
            <a:r>
              <a:rPr lang="en-US" sz="2667" b="1" dirty="0">
                <a:solidFill>
                  <a:srgbClr val="163E80"/>
                </a:solidFill>
                <a:latin typeface="Barlow Bold"/>
                <a:ea typeface="Barlow Bold"/>
                <a:cs typeface="Barlow Bold"/>
                <a:sym typeface="Barlow Bold"/>
              </a:rPr>
              <a:t>2009 </a:t>
            </a:r>
          </a:p>
        </p:txBody>
      </p:sp>
      <p:sp>
        <p:nvSpPr>
          <p:cNvPr id="10" name="Slide Number Placeholder 9">
            <a:extLst>
              <a:ext uri="{FF2B5EF4-FFF2-40B4-BE49-F238E27FC236}">
                <a16:creationId xmlns:a16="http://schemas.microsoft.com/office/drawing/2014/main" id="{22B2BEEF-668F-8974-C38A-367A4C45A703}"/>
              </a:ext>
            </a:extLst>
          </p:cNvPr>
          <p:cNvSpPr>
            <a:spLocks noGrp="1"/>
          </p:cNvSpPr>
          <p:nvPr>
            <p:ph type="sldNum" sz="quarter" idx="12"/>
          </p:nvPr>
        </p:nvSpPr>
        <p:spPr/>
        <p:txBody>
          <a:bodyPr/>
          <a:lstStyle/>
          <a:p>
            <a:fld id="{B6F15528-21DE-4FAA-801E-634DDDAF4B2B}" type="slidenum">
              <a:rPr lang="en-US" smtClean="0"/>
              <a:pPr/>
              <a:t>5</a:t>
            </a:fld>
            <a:endParaRPr lang="en-US"/>
          </a:p>
        </p:txBody>
      </p:sp>
      <p:sp>
        <p:nvSpPr>
          <p:cNvPr id="11" name="Freeform 6">
            <a:extLst>
              <a:ext uri="{FF2B5EF4-FFF2-40B4-BE49-F238E27FC236}">
                <a16:creationId xmlns:a16="http://schemas.microsoft.com/office/drawing/2014/main" id="{F168D5DE-EE5F-19A8-E07A-F65D7442EC76}"/>
              </a:ext>
            </a:extLst>
          </p:cNvPr>
          <p:cNvSpPr/>
          <p:nvPr/>
        </p:nvSpPr>
        <p:spPr>
          <a:xfrm>
            <a:off x="10007600" y="279401"/>
            <a:ext cx="1930400" cy="447227"/>
          </a:xfrm>
          <a:custGeom>
            <a:avLst/>
            <a:gdLst/>
            <a:ahLst/>
            <a:cxnLst/>
            <a:rect l="l" t="t" r="r" b="b"/>
            <a:pathLst>
              <a:path w="4600936" h="904851">
                <a:moveTo>
                  <a:pt x="0" y="0"/>
                </a:moveTo>
                <a:lnTo>
                  <a:pt x="4600936" y="0"/>
                </a:lnTo>
                <a:lnTo>
                  <a:pt x="4600936" y="904851"/>
                </a:lnTo>
                <a:lnTo>
                  <a:pt x="0" y="904851"/>
                </a:lnTo>
                <a:lnTo>
                  <a:pt x="0" y="0"/>
                </a:lnTo>
                <a:close/>
              </a:path>
            </a:pathLst>
          </a:custGeom>
          <a:blipFill>
            <a:blip r:embed="rId5"/>
            <a:stretch>
              <a:fillRect/>
            </a:stretch>
          </a:blipFill>
        </p:spPr>
        <p:txBody>
          <a:bodyPr/>
          <a:lstStyle/>
          <a:p>
            <a:endParaRPr lang="en-GB" sz="1200" dirty="0"/>
          </a:p>
        </p:txBody>
      </p:sp>
      <p:sp>
        <p:nvSpPr>
          <p:cNvPr id="13" name="TextBox 12">
            <a:extLst>
              <a:ext uri="{FF2B5EF4-FFF2-40B4-BE49-F238E27FC236}">
                <a16:creationId xmlns:a16="http://schemas.microsoft.com/office/drawing/2014/main" id="{CDE5F5FA-CE6D-E1AA-55CF-060EA04190BF}"/>
              </a:ext>
            </a:extLst>
          </p:cNvPr>
          <p:cNvSpPr txBox="1"/>
          <p:nvPr/>
        </p:nvSpPr>
        <p:spPr>
          <a:xfrm>
            <a:off x="2338152" y="1234561"/>
            <a:ext cx="1270000" cy="502766"/>
          </a:xfrm>
          <a:prstGeom prst="rect">
            <a:avLst/>
          </a:prstGeom>
          <a:noFill/>
        </p:spPr>
        <p:txBody>
          <a:bodyPr wrap="square">
            <a:spAutoFit/>
          </a:bodyPr>
          <a:lstStyle/>
          <a:p>
            <a:r>
              <a:rPr lang="en-US" sz="2667" b="1" dirty="0">
                <a:solidFill>
                  <a:srgbClr val="163E80"/>
                </a:solidFill>
                <a:latin typeface="Barlow Bold"/>
                <a:sym typeface="Barlow Bold"/>
              </a:rPr>
              <a:t>2024</a:t>
            </a:r>
            <a:endParaRPr lang="en-GB"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4E68FD-4022-4696-9DA1-6AE0617B5923}"/>
              </a:ext>
            </a:extLst>
          </p:cNvPr>
          <p:cNvSpPr txBox="1"/>
          <p:nvPr/>
        </p:nvSpPr>
        <p:spPr>
          <a:xfrm>
            <a:off x="595934" y="563979"/>
            <a:ext cx="7281080" cy="365170"/>
          </a:xfrm>
          <a:prstGeom prst="rect">
            <a:avLst/>
          </a:prstGeom>
        </p:spPr>
        <p:txBody>
          <a:bodyPr vert="horz" lIns="91440" tIns="45720" rIns="91440" bIns="45720" rtlCol="0" anchor="b" anchorCtr="0">
            <a:noAutofit/>
          </a:bodyPr>
          <a:lstStyle/>
          <a:p>
            <a:pPr defTabSz="914446">
              <a:lnSpc>
                <a:spcPct val="90000"/>
              </a:lnSpc>
              <a:spcBef>
                <a:spcPct val="0"/>
              </a:spcBef>
              <a:spcAft>
                <a:spcPts val="600"/>
              </a:spcAft>
            </a:pPr>
            <a:r>
              <a:rPr lang="en-US" sz="2800" b="1" kern="0" cap="all" spc="150" dirty="0">
                <a:solidFill>
                  <a:srgbClr val="5B9BD5">
                    <a:lumMod val="75000"/>
                  </a:srgbClr>
                </a:solidFill>
                <a:latin typeface="Calibri Light" panose="020F0302020204030204"/>
              </a:rPr>
              <a:t>Public Funding tools</a:t>
            </a:r>
          </a:p>
        </p:txBody>
      </p:sp>
      <p:sp>
        <p:nvSpPr>
          <p:cNvPr id="17" name="Content Placeholder 2">
            <a:extLst>
              <a:ext uri="{FF2B5EF4-FFF2-40B4-BE49-F238E27FC236}">
                <a16:creationId xmlns:a16="http://schemas.microsoft.com/office/drawing/2014/main" id="{69A8CDF5-4C37-9104-96B6-33552B3E6A00}"/>
              </a:ext>
            </a:extLst>
          </p:cNvPr>
          <p:cNvSpPr>
            <a:spLocks noGrp="1"/>
          </p:cNvSpPr>
          <p:nvPr>
            <p:ph sz="quarter" idx="18"/>
          </p:nvPr>
        </p:nvSpPr>
        <p:spPr>
          <a:xfrm>
            <a:off x="190500" y="2293500"/>
            <a:ext cx="4045974" cy="3635351"/>
          </a:xfrm>
        </p:spPr>
        <p:txBody>
          <a:bodyPr>
            <a:normAutofit fontScale="85000" lnSpcReduction="20000"/>
          </a:bodyPr>
          <a:lstStyle/>
          <a:p>
            <a:pPr marL="457200" indent="-457200">
              <a:buFont typeface="Arial" panose="020B0604020202020204" pitchFamily="34" charset="0"/>
              <a:buChar char="•"/>
            </a:pPr>
            <a:r>
              <a:rPr lang="en-GB" sz="3100" dirty="0">
                <a:solidFill>
                  <a:srgbClr val="005193"/>
                </a:solidFill>
              </a:rPr>
              <a:t>Finding the right mix of public funding tools</a:t>
            </a:r>
          </a:p>
          <a:p>
            <a:pPr marL="457200" indent="-457200">
              <a:buFont typeface="Arial" panose="020B0604020202020204" pitchFamily="34" charset="0"/>
              <a:buChar char="•"/>
            </a:pPr>
            <a:r>
              <a:rPr lang="en-GB" sz="3100" dirty="0">
                <a:solidFill>
                  <a:srgbClr val="005193"/>
                </a:solidFill>
              </a:rPr>
              <a:t>Taking account of high percentage of fixed costs</a:t>
            </a:r>
          </a:p>
          <a:p>
            <a:pPr marL="457200" indent="-457200">
              <a:buFont typeface="Arial" panose="020B0604020202020204" pitchFamily="34" charset="0"/>
              <a:buChar char="•"/>
            </a:pPr>
            <a:r>
              <a:rPr lang="en-GB" sz="3100" dirty="0">
                <a:solidFill>
                  <a:srgbClr val="005193"/>
                </a:solidFill>
              </a:rPr>
              <a:t>Holistic approach to university activities</a:t>
            </a:r>
          </a:p>
          <a:p>
            <a:pPr marL="457200" indent="-457200">
              <a:buFont typeface="Arial" panose="020B0604020202020204" pitchFamily="34" charset="0"/>
              <a:buChar char="•"/>
            </a:pPr>
            <a:r>
              <a:rPr lang="en-GB" sz="3100" dirty="0">
                <a:solidFill>
                  <a:srgbClr val="005193"/>
                </a:solidFill>
              </a:rPr>
              <a:t>Awareness of unintended consequences </a:t>
            </a:r>
          </a:p>
          <a:p>
            <a:pPr marL="457200" indent="-457200">
              <a:buFont typeface="Arial" panose="020B0604020202020204" pitchFamily="34" charset="0"/>
              <a:buChar char="•"/>
            </a:pPr>
            <a:endParaRPr lang="en-GB" dirty="0">
              <a:solidFill>
                <a:srgbClr val="005193"/>
              </a:solidFill>
            </a:endParaRPr>
          </a:p>
          <a:p>
            <a:pPr marL="457200" indent="-457200">
              <a:buFont typeface="Arial" panose="020B0604020202020204" pitchFamily="34" charset="0"/>
              <a:buChar char="•"/>
            </a:pPr>
            <a:endParaRPr lang="en-GB" dirty="0">
              <a:solidFill>
                <a:srgbClr val="005193"/>
              </a:solidFill>
            </a:endParaRPr>
          </a:p>
          <a:p>
            <a:endParaRPr lang="en-US" dirty="0"/>
          </a:p>
        </p:txBody>
      </p:sp>
      <p:sp>
        <p:nvSpPr>
          <p:cNvPr id="12" name="Slide Number Placeholder 4">
            <a:extLst>
              <a:ext uri="{FF2B5EF4-FFF2-40B4-BE49-F238E27FC236}">
                <a16:creationId xmlns:a16="http://schemas.microsoft.com/office/drawing/2014/main" id="{AA9CD631-8CF8-03C8-DF46-C97BF16AD259}"/>
              </a:ext>
            </a:extLst>
          </p:cNvPr>
          <p:cNvSpPr>
            <a:spLocks noGrp="1"/>
          </p:cNvSpPr>
          <p:nvPr>
            <p:ph type="sldNum" sz="quarter" idx="22"/>
          </p:nvPr>
        </p:nvSpPr>
        <p:spPr>
          <a:xfrm>
            <a:off x="11341100" y="6229350"/>
            <a:ext cx="546100" cy="365125"/>
          </a:xfrm>
        </p:spPr>
        <p:txBody>
          <a:bodyPr vert="horz" lIns="91440" tIns="45720" rIns="91440" bIns="45720" rtlCol="0" anchor="ctr">
            <a:normAutofit/>
          </a:bodyPr>
          <a:lstStyle/>
          <a:p>
            <a:pPr>
              <a:spcAft>
                <a:spcPts val="600"/>
              </a:spcAft>
              <a:defRPr/>
            </a:pPr>
            <a:fld id="{9253242E-7B7D-412A-B3E3-00653F48E3AE}" type="slidenum">
              <a:rPr lang="en-US"/>
              <a:pPr>
                <a:spcAft>
                  <a:spcPts val="600"/>
                </a:spcAft>
                <a:defRPr/>
              </a:pPr>
              <a:t>6</a:t>
            </a:fld>
            <a:endParaRPr lang="en-US"/>
          </a:p>
        </p:txBody>
      </p:sp>
      <p:pic>
        <p:nvPicPr>
          <p:cNvPr id="3" name="Picture 2">
            <a:extLst>
              <a:ext uri="{FF2B5EF4-FFF2-40B4-BE49-F238E27FC236}">
                <a16:creationId xmlns:a16="http://schemas.microsoft.com/office/drawing/2014/main" id="{962460A9-CCE0-8A8F-CA34-DE763BB8BDD9}"/>
              </a:ext>
            </a:extLst>
          </p:cNvPr>
          <p:cNvPicPr>
            <a:picLocks noChangeAspect="1"/>
          </p:cNvPicPr>
          <p:nvPr/>
        </p:nvPicPr>
        <p:blipFill>
          <a:blip r:embed="rId3"/>
          <a:stretch>
            <a:fillRect/>
          </a:stretch>
        </p:blipFill>
        <p:spPr>
          <a:xfrm>
            <a:off x="4236474" y="1218395"/>
            <a:ext cx="7650726" cy="5442448"/>
          </a:xfrm>
          <a:prstGeom prst="rect">
            <a:avLst/>
          </a:prstGeom>
        </p:spPr>
      </p:pic>
    </p:spTree>
    <p:extLst>
      <p:ext uri="{BB962C8B-B14F-4D97-AF65-F5344CB8AC3E}">
        <p14:creationId xmlns:p14="http://schemas.microsoft.com/office/powerpoint/2010/main" val="94524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E8F28B-422A-4A7F-B8DE-02FC9ACD39DE}"/>
              </a:ext>
            </a:extLst>
          </p:cNvPr>
          <p:cNvSpPr>
            <a:spLocks noGrp="1"/>
          </p:cNvSpPr>
          <p:nvPr>
            <p:ph type="sldNum" sz="quarter" idx="4294967295"/>
          </p:nvPr>
        </p:nvSpPr>
        <p:spPr>
          <a:xfrm>
            <a:off x="11645900" y="6229350"/>
            <a:ext cx="546100" cy="365125"/>
          </a:xfrm>
        </p:spPr>
        <p:txBody>
          <a:bodyPr/>
          <a:lstStyle/>
          <a:p>
            <a:fld id="{B15F1DB1-D9C2-1046-8BE7-EC5E2F9F1FD0}" type="slidenum">
              <a:rPr lang="en-US" smtClean="0"/>
              <a:pPr/>
              <a:t>7</a:t>
            </a:fld>
            <a:endParaRPr lang="en-US" dirty="0"/>
          </a:p>
        </p:txBody>
      </p:sp>
      <p:sp>
        <p:nvSpPr>
          <p:cNvPr id="7" name="Text Placeholder 6">
            <a:extLst>
              <a:ext uri="{FF2B5EF4-FFF2-40B4-BE49-F238E27FC236}">
                <a16:creationId xmlns:a16="http://schemas.microsoft.com/office/drawing/2014/main" id="{3F2D6603-CCFA-480A-8B09-D5904A4C3A56}"/>
              </a:ext>
            </a:extLst>
          </p:cNvPr>
          <p:cNvSpPr>
            <a:spLocks noGrp="1"/>
          </p:cNvSpPr>
          <p:nvPr>
            <p:ph type="body" idx="4294967295"/>
          </p:nvPr>
        </p:nvSpPr>
        <p:spPr>
          <a:xfrm>
            <a:off x="0" y="355600"/>
            <a:ext cx="5157788" cy="279400"/>
          </a:xfrm>
        </p:spPr>
        <p:txBody>
          <a:bodyPr/>
          <a:lstStyle/>
          <a:p>
            <a:r>
              <a:rPr lang="en-GB" sz="1200" dirty="0"/>
              <a:t>Multiannual funding models for universities in Europe</a:t>
            </a:r>
            <a:endParaRPr lang="en-GB" dirty="0"/>
          </a:p>
        </p:txBody>
      </p:sp>
      <p:graphicFrame>
        <p:nvGraphicFramePr>
          <p:cNvPr id="6" name="Table 7">
            <a:extLst>
              <a:ext uri="{FF2B5EF4-FFF2-40B4-BE49-F238E27FC236}">
                <a16:creationId xmlns:a16="http://schemas.microsoft.com/office/drawing/2014/main" id="{169C293D-F321-97F3-F592-38B4A808485B}"/>
              </a:ext>
            </a:extLst>
          </p:cNvPr>
          <p:cNvGraphicFramePr>
            <a:graphicFrameLocks noGrp="1"/>
          </p:cNvGraphicFramePr>
          <p:nvPr>
            <p:extLst>
              <p:ext uri="{D42A27DB-BD31-4B8C-83A1-F6EECF244321}">
                <p14:modId xmlns:p14="http://schemas.microsoft.com/office/powerpoint/2010/main" val="2578231955"/>
              </p:ext>
            </p:extLst>
          </p:nvPr>
        </p:nvGraphicFramePr>
        <p:xfrm>
          <a:off x="0" y="1"/>
          <a:ext cx="12132444" cy="6857999"/>
        </p:xfrm>
        <a:graphic>
          <a:graphicData uri="http://schemas.openxmlformats.org/drawingml/2006/table">
            <a:tbl>
              <a:tblPr firstRow="1" bandRow="1">
                <a:tableStyleId>{F5AB1C69-6EDB-4FF4-983F-18BD219EF322}</a:tableStyleId>
              </a:tblPr>
              <a:tblGrid>
                <a:gridCol w="853454">
                  <a:extLst>
                    <a:ext uri="{9D8B030D-6E8A-4147-A177-3AD203B41FA5}">
                      <a16:colId xmlns:a16="http://schemas.microsoft.com/office/drawing/2014/main" val="3383962062"/>
                    </a:ext>
                  </a:extLst>
                </a:gridCol>
                <a:gridCol w="995088">
                  <a:extLst>
                    <a:ext uri="{9D8B030D-6E8A-4147-A177-3AD203B41FA5}">
                      <a16:colId xmlns:a16="http://schemas.microsoft.com/office/drawing/2014/main" val="2158223811"/>
                    </a:ext>
                  </a:extLst>
                </a:gridCol>
                <a:gridCol w="1109126">
                  <a:extLst>
                    <a:ext uri="{9D8B030D-6E8A-4147-A177-3AD203B41FA5}">
                      <a16:colId xmlns:a16="http://schemas.microsoft.com/office/drawing/2014/main" val="4032214376"/>
                    </a:ext>
                  </a:extLst>
                </a:gridCol>
                <a:gridCol w="866505">
                  <a:extLst>
                    <a:ext uri="{9D8B030D-6E8A-4147-A177-3AD203B41FA5}">
                      <a16:colId xmlns:a16="http://schemas.microsoft.com/office/drawing/2014/main" val="751137971"/>
                    </a:ext>
                  </a:extLst>
                </a:gridCol>
                <a:gridCol w="866505">
                  <a:extLst>
                    <a:ext uri="{9D8B030D-6E8A-4147-A177-3AD203B41FA5}">
                      <a16:colId xmlns:a16="http://schemas.microsoft.com/office/drawing/2014/main" val="52836503"/>
                    </a:ext>
                  </a:extLst>
                </a:gridCol>
                <a:gridCol w="1356828">
                  <a:extLst>
                    <a:ext uri="{9D8B030D-6E8A-4147-A177-3AD203B41FA5}">
                      <a16:colId xmlns:a16="http://schemas.microsoft.com/office/drawing/2014/main" val="1671723755"/>
                    </a:ext>
                  </a:extLst>
                </a:gridCol>
                <a:gridCol w="987408">
                  <a:extLst>
                    <a:ext uri="{9D8B030D-6E8A-4147-A177-3AD203B41FA5}">
                      <a16:colId xmlns:a16="http://schemas.microsoft.com/office/drawing/2014/main" val="3475034913"/>
                    </a:ext>
                  </a:extLst>
                </a:gridCol>
                <a:gridCol w="670560">
                  <a:extLst>
                    <a:ext uri="{9D8B030D-6E8A-4147-A177-3AD203B41FA5}">
                      <a16:colId xmlns:a16="http://schemas.microsoft.com/office/drawing/2014/main" val="512496740"/>
                    </a:ext>
                  </a:extLst>
                </a:gridCol>
                <a:gridCol w="995613">
                  <a:extLst>
                    <a:ext uri="{9D8B030D-6E8A-4147-A177-3AD203B41FA5}">
                      <a16:colId xmlns:a16="http://schemas.microsoft.com/office/drawing/2014/main" val="2453051091"/>
                    </a:ext>
                  </a:extLst>
                </a:gridCol>
                <a:gridCol w="1282427">
                  <a:extLst>
                    <a:ext uri="{9D8B030D-6E8A-4147-A177-3AD203B41FA5}">
                      <a16:colId xmlns:a16="http://schemas.microsoft.com/office/drawing/2014/main" val="4180340934"/>
                    </a:ext>
                  </a:extLst>
                </a:gridCol>
                <a:gridCol w="912718">
                  <a:extLst>
                    <a:ext uri="{9D8B030D-6E8A-4147-A177-3AD203B41FA5}">
                      <a16:colId xmlns:a16="http://schemas.microsoft.com/office/drawing/2014/main" val="1777003345"/>
                    </a:ext>
                  </a:extLst>
                </a:gridCol>
                <a:gridCol w="1236212">
                  <a:extLst>
                    <a:ext uri="{9D8B030D-6E8A-4147-A177-3AD203B41FA5}">
                      <a16:colId xmlns:a16="http://schemas.microsoft.com/office/drawing/2014/main" val="2854710926"/>
                    </a:ext>
                  </a:extLst>
                </a:gridCol>
              </a:tblGrid>
              <a:tr h="1254221">
                <a:tc>
                  <a:txBody>
                    <a:bodyPr/>
                    <a:lstStyle/>
                    <a:p>
                      <a:pPr algn="ctr"/>
                      <a:r>
                        <a:rPr lang="en-GB" sz="1600" dirty="0"/>
                        <a:t>Country</a:t>
                      </a:r>
                    </a:p>
                  </a:txBody>
                  <a:tcPr vert="vert270" anchor="ctr"/>
                </a:tc>
                <a:tc>
                  <a:txBody>
                    <a:bodyPr/>
                    <a:lstStyle/>
                    <a:p>
                      <a:pPr algn="ctr"/>
                      <a:r>
                        <a:rPr lang="en-GB" sz="1600" dirty="0"/>
                        <a:t>Funding formula</a:t>
                      </a:r>
                    </a:p>
                  </a:txBody>
                  <a:tcPr vert="vert270" anchor="ctr"/>
                </a:tc>
                <a:tc>
                  <a:txBody>
                    <a:bodyPr/>
                    <a:lstStyle/>
                    <a:p>
                      <a:pPr algn="ctr"/>
                      <a:r>
                        <a:rPr lang="en-GB" sz="1600" dirty="0"/>
                        <a:t>Input-related indicators</a:t>
                      </a:r>
                    </a:p>
                  </a:txBody>
                  <a:tcPr vert="vert270" anchor="ctr"/>
                </a:tc>
                <a:tc>
                  <a:txBody>
                    <a:bodyPr/>
                    <a:lstStyle/>
                    <a:p>
                      <a:pPr algn="ctr"/>
                      <a:r>
                        <a:rPr lang="en-GB" sz="1600" dirty="0"/>
                        <a:t>Output-related indicators</a:t>
                      </a:r>
                    </a:p>
                  </a:txBody>
                  <a:tcPr vert="vert270" anchor="ctr"/>
                </a:tc>
                <a:tc>
                  <a:txBody>
                    <a:bodyPr/>
                    <a:lstStyle/>
                    <a:p>
                      <a:pPr algn="ctr"/>
                      <a:r>
                        <a:rPr lang="en-GB" sz="1600" dirty="0"/>
                        <a:t>Performance contract</a:t>
                      </a:r>
                    </a:p>
                  </a:txBody>
                  <a:tcPr vert="vert270" anchor="ctr"/>
                </a:tc>
                <a:tc>
                  <a:txBody>
                    <a:bodyPr/>
                    <a:lstStyle/>
                    <a:p>
                      <a:pPr algn="ctr"/>
                      <a:r>
                        <a:rPr lang="en-GB" sz="1600" dirty="0"/>
                        <a:t>Historical/negotiated/ fixed allocation</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Country</a:t>
                      </a:r>
                    </a:p>
                    <a:p>
                      <a:pPr algn="ctr"/>
                      <a:endParaRPr lang="en-GB" sz="1600" dirty="0"/>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Funding formula</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Input-related indicators</a:t>
                      </a:r>
                    </a:p>
                    <a:p>
                      <a:pPr algn="ctr"/>
                      <a:endParaRPr lang="en-GB" sz="1600" dirty="0"/>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Output-related indicators</a:t>
                      </a:r>
                    </a:p>
                    <a:p>
                      <a:pPr algn="ctr"/>
                      <a:endParaRPr lang="en-GB" sz="1600" dirty="0"/>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Performance contract</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Historical/negotiated/ fixed allocation</a:t>
                      </a:r>
                    </a:p>
                  </a:txBody>
                  <a:tcPr vert="vert270" anchor="ctr"/>
                </a:tc>
                <a:extLst>
                  <a:ext uri="{0D108BD9-81ED-4DB2-BD59-A6C34878D82A}">
                    <a16:rowId xmlns:a16="http://schemas.microsoft.com/office/drawing/2014/main" val="593989566"/>
                  </a:ext>
                </a:extLst>
              </a:tr>
              <a:tr h="405376">
                <a:tc>
                  <a:txBody>
                    <a:bodyPr/>
                    <a:lstStyle/>
                    <a:p>
                      <a:pPr algn="ctr"/>
                      <a:r>
                        <a:rPr lang="en-GB" dirty="0"/>
                        <a:t>AT</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0987378"/>
                  </a:ext>
                </a:extLst>
              </a:tr>
              <a:tr h="405376">
                <a:tc>
                  <a:txBody>
                    <a:bodyPr/>
                    <a:lstStyle/>
                    <a:p>
                      <a:pPr algn="ctr"/>
                      <a:r>
                        <a:rPr lang="en-GB" dirty="0"/>
                        <a:t>BE-</a:t>
                      </a:r>
                      <a:r>
                        <a:rPr lang="en-GB" dirty="0" err="1"/>
                        <a:t>fr</a:t>
                      </a:r>
                      <a:endParaRPr lang="en-GB" dirty="0"/>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2689809"/>
                  </a:ext>
                </a:extLst>
              </a:tr>
              <a:tr h="405376">
                <a:tc>
                  <a:txBody>
                    <a:bodyPr/>
                    <a:lstStyle/>
                    <a:p>
                      <a:pPr algn="ctr"/>
                      <a:r>
                        <a:rPr lang="en-GB" dirty="0"/>
                        <a:t>BE-</a:t>
                      </a:r>
                      <a:r>
                        <a:rPr lang="en-GB" dirty="0" err="1"/>
                        <a:t>nl</a:t>
                      </a:r>
                      <a:endParaRPr lang="en-GB" dirty="0"/>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576628"/>
                  </a:ext>
                </a:extLst>
              </a:tr>
              <a:tr h="405376">
                <a:tc>
                  <a:txBody>
                    <a:bodyPr/>
                    <a:lstStyle/>
                    <a:p>
                      <a:pPr algn="ctr"/>
                      <a:r>
                        <a:rPr lang="en-GB" dirty="0"/>
                        <a:t>CH</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2214519"/>
                  </a:ext>
                </a:extLst>
              </a:tr>
              <a:tr h="405376">
                <a:tc>
                  <a:txBody>
                    <a:bodyPr/>
                    <a:lstStyle/>
                    <a:p>
                      <a:pPr algn="ctr"/>
                      <a:r>
                        <a:rPr lang="en-GB" dirty="0"/>
                        <a:t>CZ</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LU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6357747"/>
                  </a:ext>
                </a:extLst>
              </a:tr>
              <a:tr h="369633">
                <a:tc>
                  <a:txBody>
                    <a:bodyPr/>
                    <a:lstStyle/>
                    <a:p>
                      <a:pPr algn="ctr"/>
                      <a:r>
                        <a:rPr lang="en-GB" dirty="0"/>
                        <a:t>DE</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NL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7588870"/>
                  </a:ext>
                </a:extLst>
              </a:tr>
              <a:tr h="369633">
                <a:tc>
                  <a:txBody>
                    <a:bodyPr/>
                    <a:lstStyle/>
                    <a:p>
                      <a:pPr algn="ctr"/>
                      <a:r>
                        <a:rPr lang="en-GB" dirty="0"/>
                        <a:t>EE</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062483"/>
                  </a:ext>
                </a:extLst>
              </a:tr>
              <a:tr h="405376">
                <a:tc>
                  <a:txBody>
                    <a:bodyPr/>
                    <a:lstStyle/>
                    <a:p>
                      <a:pPr algn="ctr"/>
                      <a:r>
                        <a:rPr lang="en-GB" dirty="0"/>
                        <a:t>ES-ca</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PL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9703546"/>
                  </a:ext>
                </a:extLst>
              </a:tr>
              <a:tr h="405376">
                <a:tc>
                  <a:txBody>
                    <a:bodyPr/>
                    <a:lstStyle/>
                    <a:p>
                      <a:pPr algn="ctr"/>
                      <a:r>
                        <a:rPr lang="en-GB" dirty="0"/>
                        <a:t>ES-ma</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RO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6345581"/>
                  </a:ext>
                </a:extLst>
              </a:tr>
              <a:tr h="405376">
                <a:tc>
                  <a:txBody>
                    <a:bodyPr/>
                    <a:lstStyle/>
                    <a:p>
                      <a:pPr algn="ctr"/>
                      <a:r>
                        <a:rPr lang="en-GB" dirty="0"/>
                        <a:t>DK</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 (r)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2659211"/>
                  </a:ext>
                </a:extLst>
              </a:tr>
              <a:tr h="405376">
                <a:tc>
                  <a:txBody>
                    <a:bodyPr/>
                    <a:lstStyle/>
                    <a:p>
                      <a:pPr algn="ctr"/>
                      <a:r>
                        <a:rPr lang="en-GB" dirty="0"/>
                        <a:t>FI</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 (</a:t>
                      </a:r>
                      <a:r>
                        <a:rPr lang="en-GB" dirty="0" err="1"/>
                        <a:t>t,r</a:t>
                      </a:r>
                      <a:r>
                        <a:rPr lang="en-GB"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 (r )</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8520288"/>
                  </a:ext>
                </a:extLst>
              </a:tr>
              <a:tr h="405376">
                <a:tc>
                  <a:txBody>
                    <a:bodyPr/>
                    <a:lstStyle/>
                    <a:p>
                      <a:pPr algn="ctr"/>
                      <a:r>
                        <a:rPr lang="en-GB" dirty="0"/>
                        <a:t>FR</a:t>
                      </a:r>
                    </a:p>
                  </a:txBody>
                  <a:tcPr>
                    <a:solidFill>
                      <a:schemeClr val="tx2">
                        <a:lumMod val="20000"/>
                        <a:lumOff val="80000"/>
                      </a:schemeClr>
                    </a:solidFill>
                  </a:tcPr>
                </a:tc>
                <a:tc>
                  <a:txBody>
                    <a:bodyPr/>
                    <a:lstStyle/>
                    <a:p>
                      <a:pPr algn="ctr"/>
                      <a:endParaRPr lang="en-GB"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193224"/>
                  </a:ext>
                </a:extLst>
              </a:tr>
              <a:tr h="405376">
                <a:tc>
                  <a:txBody>
                    <a:bodyPr/>
                    <a:lstStyle/>
                    <a:p>
                      <a:pPr algn="ctr"/>
                      <a:r>
                        <a:rPr lang="en-GB" dirty="0"/>
                        <a:t>HR</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latinLnBrk="0" hangingPunct="1"/>
                      <a:r>
                        <a:rPr lang="en-GB" sz="1800" kern="1200" dirty="0">
                          <a:solidFill>
                            <a:schemeClr val="dk1"/>
                          </a:solidFill>
                          <a:latin typeface="+mn-lt"/>
                          <a:ea typeface="+mn-ea"/>
                          <a:cs typeface="+mn-cs"/>
                        </a:rPr>
                        <a:t>UK-</a:t>
                      </a:r>
                      <a:r>
                        <a:rPr lang="en-GB" sz="1800" kern="1200" dirty="0" err="1">
                          <a:solidFill>
                            <a:schemeClr val="dk1"/>
                          </a:solidFill>
                          <a:latin typeface="+mn-lt"/>
                          <a:ea typeface="+mn-ea"/>
                          <a:cs typeface="+mn-cs"/>
                        </a:rPr>
                        <a:t>en</a:t>
                      </a:r>
                      <a:endParaRPr lang="en-GB"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t>X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X (r)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3395633"/>
                  </a:ext>
                </a:extLst>
              </a:tr>
              <a:tr h="405376">
                <a:tc>
                  <a:txBody>
                    <a:bodyPr/>
                    <a:lstStyle/>
                    <a:p>
                      <a:pPr algn="ctr"/>
                      <a:r>
                        <a:rPr lang="en-GB" dirty="0"/>
                        <a:t>HU</a:t>
                      </a:r>
                    </a:p>
                  </a:txBody>
                  <a:tcPr>
                    <a:solidFill>
                      <a:schemeClr val="tx2">
                        <a:lumMod val="20000"/>
                        <a:lumOff val="80000"/>
                      </a:schemeClr>
                    </a:solidFill>
                  </a:tcPr>
                </a:tc>
                <a:tc>
                  <a:txBody>
                    <a:bodyPr/>
                    <a:lstStyle/>
                    <a:p>
                      <a:pPr algn="ctr"/>
                      <a:r>
                        <a:rPr lang="en-GB" dirty="0"/>
                        <a:t>X</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algn="ctr" defTabSz="914400" rtl="0" eaLnBrk="1" latinLnBrk="0" hangingPunct="1"/>
                      <a:r>
                        <a:rPr lang="en-GB" sz="1800" kern="1200" dirty="0">
                          <a:solidFill>
                            <a:schemeClr val="dk1"/>
                          </a:solidFill>
                          <a:latin typeface="+mn-lt"/>
                          <a:ea typeface="+mn-ea"/>
                          <a:cs typeface="+mn-cs"/>
                        </a:rPr>
                        <a:t>UK-</a:t>
                      </a:r>
                      <a:r>
                        <a:rPr lang="en-GB" sz="1800" kern="1200" dirty="0" err="1">
                          <a:solidFill>
                            <a:schemeClr val="dk1"/>
                          </a:solidFill>
                          <a:latin typeface="+mn-lt"/>
                          <a:ea typeface="+mn-ea"/>
                          <a:cs typeface="+mn-cs"/>
                        </a:rPr>
                        <a:t>sc</a:t>
                      </a:r>
                      <a:endParaRPr lang="en-GB" sz="1800" kern="1200" dirty="0">
                        <a:solidFill>
                          <a:schemeClr val="dk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lang="en-GB"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X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X (r)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GB" dirty="0"/>
                        <a:t>X (t)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145426543"/>
                  </a:ext>
                </a:extLst>
              </a:tr>
            </a:tbl>
          </a:graphicData>
        </a:graphic>
      </p:graphicFrame>
    </p:spTree>
    <p:extLst>
      <p:ext uri="{BB962C8B-B14F-4D97-AF65-F5344CB8AC3E}">
        <p14:creationId xmlns:p14="http://schemas.microsoft.com/office/powerpoint/2010/main" val="183037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14E68FD-4022-4696-9DA1-6AE0617B5923}"/>
              </a:ext>
            </a:extLst>
          </p:cNvPr>
          <p:cNvSpPr txBox="1"/>
          <p:nvPr/>
        </p:nvSpPr>
        <p:spPr>
          <a:xfrm>
            <a:off x="766423" y="635000"/>
            <a:ext cx="8510311" cy="294149"/>
          </a:xfrm>
          <a:prstGeom prst="rect">
            <a:avLst/>
          </a:prstGeom>
        </p:spPr>
        <p:txBody>
          <a:bodyPr vert="horz" lIns="91440" tIns="45720" rIns="91440" bIns="45720" rtlCol="0" anchor="b" anchorCtr="0">
            <a:noAutofit/>
          </a:bodyPr>
          <a:lstStyle/>
          <a:p>
            <a:pPr>
              <a:lnSpc>
                <a:spcPct val="90000"/>
              </a:lnSpc>
              <a:spcBef>
                <a:spcPct val="0"/>
              </a:spcBef>
              <a:spcAft>
                <a:spcPts val="600"/>
              </a:spcAft>
            </a:pPr>
            <a:r>
              <a:rPr lang="en-US" sz="2800" b="1" dirty="0">
                <a:solidFill>
                  <a:schemeClr val="accent1"/>
                </a:solidFill>
                <a:latin typeface="Arial" charset="0"/>
              </a:rPr>
              <a:t>Indicators used in European HE systems</a:t>
            </a:r>
          </a:p>
        </p:txBody>
      </p:sp>
      <p:sp>
        <p:nvSpPr>
          <p:cNvPr id="17" name="Content Placeholder 2">
            <a:extLst>
              <a:ext uri="{FF2B5EF4-FFF2-40B4-BE49-F238E27FC236}">
                <a16:creationId xmlns:a16="http://schemas.microsoft.com/office/drawing/2014/main" id="{69A8CDF5-4C37-9104-96B6-33552B3E6A00}"/>
              </a:ext>
            </a:extLst>
          </p:cNvPr>
          <p:cNvSpPr>
            <a:spLocks noGrp="1"/>
          </p:cNvSpPr>
          <p:nvPr>
            <p:ph sz="quarter" idx="18"/>
          </p:nvPr>
        </p:nvSpPr>
        <p:spPr>
          <a:xfrm>
            <a:off x="490946" y="1710164"/>
            <a:ext cx="4641528" cy="5464175"/>
          </a:xfrm>
        </p:spPr>
        <p:txBody>
          <a:bodyPr>
            <a:normAutofit/>
          </a:bodyPr>
          <a:lstStyle/>
          <a:p>
            <a:pPr marL="457200" indent="-457200">
              <a:lnSpc>
                <a:spcPct val="100000"/>
              </a:lnSpc>
              <a:spcBef>
                <a:spcPts val="600"/>
              </a:spcBef>
              <a:buFont typeface="Arial" panose="020B0604020202020204" pitchFamily="34" charset="0"/>
              <a:buChar char="•"/>
            </a:pPr>
            <a:r>
              <a:rPr lang="en-GB" sz="2600" dirty="0">
                <a:solidFill>
                  <a:srgbClr val="005193"/>
                </a:solidFill>
              </a:rPr>
              <a:t>Student numbers still most important </a:t>
            </a:r>
          </a:p>
          <a:p>
            <a:pPr marL="457200" indent="-457200">
              <a:lnSpc>
                <a:spcPct val="100000"/>
              </a:lnSpc>
              <a:spcBef>
                <a:spcPts val="600"/>
              </a:spcBef>
              <a:buFont typeface="Arial" panose="020B0604020202020204" pitchFamily="34" charset="0"/>
              <a:buChar char="•"/>
            </a:pPr>
            <a:r>
              <a:rPr lang="en-GB" sz="2600" dirty="0">
                <a:solidFill>
                  <a:srgbClr val="005193"/>
                </a:solidFill>
              </a:rPr>
              <a:t>Attained degrees (output version)</a:t>
            </a:r>
          </a:p>
          <a:p>
            <a:pPr marL="457200" indent="-457200">
              <a:lnSpc>
                <a:spcPct val="100000"/>
              </a:lnSpc>
              <a:spcBef>
                <a:spcPts val="600"/>
              </a:spcBef>
              <a:buFont typeface="Arial" panose="020B0604020202020204" pitchFamily="34" charset="0"/>
              <a:buChar char="•"/>
            </a:pPr>
            <a:r>
              <a:rPr lang="en-GB" sz="2600" dirty="0">
                <a:solidFill>
                  <a:srgbClr val="005193"/>
                </a:solidFill>
              </a:rPr>
              <a:t>Research evaluation mechanisms</a:t>
            </a:r>
          </a:p>
          <a:p>
            <a:pPr marL="457200" indent="-457200">
              <a:lnSpc>
                <a:spcPct val="100000"/>
              </a:lnSpc>
              <a:spcBef>
                <a:spcPts val="600"/>
              </a:spcBef>
              <a:buFont typeface="Arial" panose="020B0604020202020204" pitchFamily="34" charset="0"/>
              <a:buChar char="•"/>
            </a:pPr>
            <a:r>
              <a:rPr lang="en-GB" sz="2600" dirty="0">
                <a:solidFill>
                  <a:srgbClr val="005193"/>
                </a:solidFill>
              </a:rPr>
              <a:t>Graduate employment rates became more relevant</a:t>
            </a:r>
          </a:p>
          <a:p>
            <a:pPr marL="457200" indent="-457200">
              <a:buFont typeface="Arial" panose="020B0604020202020204" pitchFamily="34" charset="0"/>
              <a:buChar char="•"/>
            </a:pPr>
            <a:endParaRPr lang="en-GB" dirty="0">
              <a:solidFill>
                <a:srgbClr val="005193"/>
              </a:solidFill>
            </a:endParaRPr>
          </a:p>
          <a:p>
            <a:pPr marL="457200" indent="-457200">
              <a:buFont typeface="Arial" panose="020B0604020202020204" pitchFamily="34" charset="0"/>
              <a:buChar char="•"/>
            </a:pPr>
            <a:endParaRPr lang="en-GB" dirty="0">
              <a:solidFill>
                <a:srgbClr val="005193"/>
              </a:solidFill>
            </a:endParaRPr>
          </a:p>
          <a:p>
            <a:endParaRPr lang="en-US" dirty="0"/>
          </a:p>
        </p:txBody>
      </p:sp>
      <p:sp>
        <p:nvSpPr>
          <p:cNvPr id="12" name="Slide Number Placeholder 4">
            <a:extLst>
              <a:ext uri="{FF2B5EF4-FFF2-40B4-BE49-F238E27FC236}">
                <a16:creationId xmlns:a16="http://schemas.microsoft.com/office/drawing/2014/main" id="{AA9CD631-8CF8-03C8-DF46-C97BF16AD259}"/>
              </a:ext>
            </a:extLst>
          </p:cNvPr>
          <p:cNvSpPr>
            <a:spLocks noGrp="1"/>
          </p:cNvSpPr>
          <p:nvPr>
            <p:ph type="sldNum" sz="quarter" idx="22"/>
          </p:nvPr>
        </p:nvSpPr>
        <p:spPr>
          <a:xfrm>
            <a:off x="11341100" y="6229350"/>
            <a:ext cx="546100" cy="365125"/>
          </a:xfrm>
        </p:spPr>
        <p:txBody>
          <a:bodyPr vert="horz" lIns="91440" tIns="45720" rIns="91440" bIns="45720" rtlCol="0" anchor="ctr">
            <a:normAutofit/>
          </a:bodyPr>
          <a:lstStyle/>
          <a:p>
            <a:pPr>
              <a:spcAft>
                <a:spcPts val="600"/>
              </a:spcAft>
              <a:defRPr/>
            </a:pPr>
            <a:fld id="{9253242E-7B7D-412A-B3E3-00653F48E3AE}" type="slidenum">
              <a:rPr lang="en-US"/>
              <a:pPr>
                <a:spcAft>
                  <a:spcPts val="600"/>
                </a:spcAft>
                <a:defRPr/>
              </a:pPr>
              <a:t>8</a:t>
            </a:fld>
            <a:endParaRPr lang="en-US"/>
          </a:p>
        </p:txBody>
      </p:sp>
      <p:pic>
        <p:nvPicPr>
          <p:cNvPr id="4" name="Picture 3">
            <a:extLst>
              <a:ext uri="{FF2B5EF4-FFF2-40B4-BE49-F238E27FC236}">
                <a16:creationId xmlns:a16="http://schemas.microsoft.com/office/drawing/2014/main" id="{999844FC-302A-EA5F-8135-ADAB67FB4A12}"/>
              </a:ext>
            </a:extLst>
          </p:cNvPr>
          <p:cNvPicPr>
            <a:picLocks noChangeAspect="1"/>
          </p:cNvPicPr>
          <p:nvPr/>
        </p:nvPicPr>
        <p:blipFill>
          <a:blip r:embed="rId3"/>
          <a:stretch>
            <a:fillRect/>
          </a:stretch>
        </p:blipFill>
        <p:spPr>
          <a:xfrm>
            <a:off x="5132474" y="929150"/>
            <a:ext cx="6869026" cy="6073224"/>
          </a:xfrm>
          <a:prstGeom prst="rect">
            <a:avLst/>
          </a:prstGeom>
        </p:spPr>
      </p:pic>
    </p:spTree>
    <p:extLst>
      <p:ext uri="{BB962C8B-B14F-4D97-AF65-F5344CB8AC3E}">
        <p14:creationId xmlns:p14="http://schemas.microsoft.com/office/powerpoint/2010/main" val="1036417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7496B-DDC0-175F-D6A6-C0F27ECA9916}"/>
            </a:ext>
          </a:extLst>
        </p:cNvPr>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3A94ADD9-6665-8509-2947-ECF6A65C1CA8}"/>
              </a:ext>
            </a:extLst>
          </p:cNvPr>
          <p:cNvGraphicFramePr>
            <a:graphicFrameLocks noGrp="1"/>
          </p:cNvGraphicFramePr>
          <p:nvPr>
            <p:ph sz="quarter" idx="19"/>
            <p:extLst>
              <p:ext uri="{D42A27DB-BD31-4B8C-83A1-F6EECF244321}">
                <p14:modId xmlns:p14="http://schemas.microsoft.com/office/powerpoint/2010/main" val="1488763159"/>
              </p:ext>
            </p:extLst>
          </p:nvPr>
        </p:nvGraphicFramePr>
        <p:xfrm>
          <a:off x="362384" y="1895707"/>
          <a:ext cx="11622786" cy="3795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B70CA89-1811-15DA-3946-D8096E09126F}"/>
              </a:ext>
            </a:extLst>
          </p:cNvPr>
          <p:cNvSpPr>
            <a:spLocks noGrp="1"/>
          </p:cNvSpPr>
          <p:nvPr>
            <p:ph type="sldNum" sz="quarter" idx="2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5F1DB1-D9C2-1046-8BE7-EC5E2F9F1FD0}" type="slidenum">
              <a:rPr kumimoji="0" lang="en-US" sz="1200" b="0" i="0" u="none" strike="noStrike" kern="1200" cap="none" spc="0" normalizeH="0" baseline="0" noProof="0" smtClean="0">
                <a:ln>
                  <a:noFill/>
                </a:ln>
                <a:solidFill>
                  <a:srgbClr val="494842"/>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494842"/>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3423B829-822C-F77F-37D5-7D67EF601BC4}"/>
              </a:ext>
            </a:extLst>
          </p:cNvPr>
          <p:cNvSpPr txBox="1"/>
          <p:nvPr/>
        </p:nvSpPr>
        <p:spPr>
          <a:xfrm>
            <a:off x="362384" y="456578"/>
            <a:ext cx="9952495" cy="523220"/>
          </a:xfrm>
          <a:prstGeom prst="rect">
            <a:avLst/>
          </a:prstGeom>
          <a:noFill/>
        </p:spPr>
        <p:txBody>
          <a:bodyPr wrap="square">
            <a:spAutoFit/>
          </a:bodyPr>
          <a:lstStyle/>
          <a:p>
            <a:pPr>
              <a:lnSpc>
                <a:spcPct val="100000"/>
              </a:lnSpc>
            </a:pPr>
            <a:r>
              <a:rPr lang="en-GB" sz="2800" b="1">
                <a:solidFill>
                  <a:schemeClr val="accent1"/>
                </a:solidFill>
                <a:latin typeface="Arial" charset="0"/>
              </a:rPr>
              <a:t>What influences funding models</a:t>
            </a:r>
            <a:endParaRPr lang="de-DE" sz="2800" b="1" dirty="0">
              <a:solidFill>
                <a:schemeClr val="accent1"/>
              </a:solidFill>
              <a:latin typeface="Arial" charset="0"/>
            </a:endParaRPr>
          </a:p>
        </p:txBody>
      </p:sp>
    </p:spTree>
    <p:extLst>
      <p:ext uri="{BB962C8B-B14F-4D97-AF65-F5344CB8AC3E}">
        <p14:creationId xmlns:p14="http://schemas.microsoft.com/office/powerpoint/2010/main" val="1668414947"/>
      </p:ext>
    </p:extLst>
  </p:cSld>
  <p:clrMapOvr>
    <a:masterClrMapping/>
  </p:clrMapOvr>
</p:sld>
</file>

<file path=ppt/theme/theme1.xml><?xml version="1.0" encoding="utf-8"?>
<a:theme xmlns:a="http://schemas.openxmlformats.org/drawingml/2006/main" name="Office Theme">
  <a:themeElements>
    <a:clrScheme name="EUA PPT 2018">
      <a:dk1>
        <a:srgbClr val="494842"/>
      </a:dk1>
      <a:lt1>
        <a:srgbClr val="FFFFFF"/>
      </a:lt1>
      <a:dk2>
        <a:srgbClr val="00B6ED"/>
      </a:dk2>
      <a:lt2>
        <a:srgbClr val="C0BCB6"/>
      </a:lt2>
      <a:accent1>
        <a:srgbClr val="00B6ED"/>
      </a:accent1>
      <a:accent2>
        <a:srgbClr val="95C11F"/>
      </a:accent2>
      <a:accent3>
        <a:srgbClr val="005186"/>
      </a:accent3>
      <a:accent4>
        <a:srgbClr val="0081C3"/>
      </a:accent4>
      <a:accent5>
        <a:srgbClr val="379E32"/>
      </a:accent5>
      <a:accent6>
        <a:srgbClr val="226B20"/>
      </a:accent6>
      <a:hlink>
        <a:srgbClr val="00B6ED"/>
      </a:hlink>
      <a:folHlink>
        <a:srgbClr val="00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A PPT_Arial.potx" id="{9647C3EC-D9BD-4070-B0B6-563C96A076F7}" vid="{677B6FED-D409-444D-865E-9BD98A9BA420}"/>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UA PPT_Arial.potx" id="{9647C3EC-D9BD-4070-B0B6-563C96A076F7}" vid="{DFF07DC6-C4D5-4135-A029-8E77DB8ADEAE}"/>
    </a:ext>
  </a:extLst>
</a:theme>
</file>

<file path=ppt/theme/theme3.xml><?xml version="1.0" encoding="utf-8"?>
<a:theme xmlns:a="http://schemas.openxmlformats.org/drawingml/2006/main" name="1_Office Theme">
  <a:themeElements>
    <a:clrScheme name="EUA PPT 2018">
      <a:dk1>
        <a:srgbClr val="494842"/>
      </a:dk1>
      <a:lt1>
        <a:srgbClr val="FFFFFF"/>
      </a:lt1>
      <a:dk2>
        <a:srgbClr val="00B6ED"/>
      </a:dk2>
      <a:lt2>
        <a:srgbClr val="C0BCB6"/>
      </a:lt2>
      <a:accent1>
        <a:srgbClr val="00B6ED"/>
      </a:accent1>
      <a:accent2>
        <a:srgbClr val="95C11F"/>
      </a:accent2>
      <a:accent3>
        <a:srgbClr val="005186"/>
      </a:accent3>
      <a:accent4>
        <a:srgbClr val="0081C3"/>
      </a:accent4>
      <a:accent5>
        <a:srgbClr val="379E32"/>
      </a:accent5>
      <a:accent6>
        <a:srgbClr val="226B20"/>
      </a:accent6>
      <a:hlink>
        <a:srgbClr val="00B6ED"/>
      </a:hlink>
      <a:folHlink>
        <a:srgbClr val="0000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 EUA PPT_Arial_formostpresentations" id="{8786220D-B46A-418A-8F46-E33C369BC8C4}" vid="{9FBDB048-119E-4854-A001-F277CA7826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1395</Words>
  <Application>Microsoft Office PowerPoint</Application>
  <PresentationFormat>Widescreen</PresentationFormat>
  <Paragraphs>353</Paragraphs>
  <Slides>22</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Barlow Bold</vt:lpstr>
      <vt:lpstr>Calibri</vt:lpstr>
      <vt:lpstr>Calibri Light</vt:lpstr>
      <vt:lpstr>EC Square Sans Pro</vt:lpstr>
      <vt:lpstr>Poppins</vt:lpstr>
      <vt:lpstr>Wingdings</vt:lpstr>
      <vt:lpstr>Office Theme</vt:lpstr>
      <vt:lpstr>Benutzerdefiniertes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Funding trends in Europe</dc:title>
  <dc:creator>Enora Pruvot</dc:creator>
  <cp:lastModifiedBy>Thomas Estermann</cp:lastModifiedBy>
  <cp:revision>84</cp:revision>
  <dcterms:created xsi:type="dcterms:W3CDTF">2018-11-06T13:04:18Z</dcterms:created>
  <dcterms:modified xsi:type="dcterms:W3CDTF">2025-05-15T10:01:26Z</dcterms:modified>
</cp:coreProperties>
</file>