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256" r:id="rId5"/>
    <p:sldId id="283" r:id="rId6"/>
    <p:sldId id="315" r:id="rId7"/>
    <p:sldId id="365" r:id="rId8"/>
    <p:sldId id="367" r:id="rId9"/>
    <p:sldId id="346" r:id="rId10"/>
    <p:sldId id="368" r:id="rId11"/>
    <p:sldId id="363" r:id="rId12"/>
    <p:sldId id="344" r:id="rId13"/>
    <p:sldId id="364" r:id="rId14"/>
    <p:sldId id="333" r:id="rId15"/>
    <p:sldId id="312" r:id="rId16"/>
    <p:sldId id="334" r:id="rId17"/>
    <p:sldId id="369" r:id="rId18"/>
    <p:sldId id="321" r:id="rId19"/>
  </p:sldIdLst>
  <p:sldSz cx="9144000" cy="6858000" type="screen4x3"/>
  <p:notesSz cx="6797675" cy="9872663"/>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50B2E-5636-4A21-BC43-5EAE24630F3A}" v="63" dt="2025-11-03T09:53:17.055"/>
  </p1510:revLst>
</p1510:revInfo>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5106" autoAdjust="0"/>
  </p:normalViewPr>
  <p:slideViewPr>
    <p:cSldViewPr>
      <p:cViewPr varScale="1">
        <p:scale>
          <a:sx n="94" d="100"/>
          <a:sy n="94" d="100"/>
        </p:scale>
        <p:origin x="19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1932" y="-9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ina Frangou-Selipa" userId="6ac14d0c-21e9-4c7e-b507-505108745b33" providerId="ADAL" clId="{2A7F2125-79F8-4DBE-8B40-D26694CA6347}"/>
    <pc:docChg chg="undo redo custSel addSld delSld modSld sldOrd addSection delSection">
      <pc:chgData name="Athina Frangou-Selipa" userId="6ac14d0c-21e9-4c7e-b507-505108745b33" providerId="ADAL" clId="{2A7F2125-79F8-4DBE-8B40-D26694CA6347}" dt="2025-11-06T08:56:01.984" v="3254" actId="20577"/>
      <pc:docMkLst>
        <pc:docMk/>
      </pc:docMkLst>
      <pc:sldChg chg="addSp delSp modSp mod modShow modNotesTx">
        <pc:chgData name="Athina Frangou-Selipa" userId="6ac14d0c-21e9-4c7e-b507-505108745b33" providerId="ADAL" clId="{2A7F2125-79F8-4DBE-8B40-D26694CA6347}" dt="2025-11-06T08:56:01.984" v="3254" actId="20577"/>
        <pc:sldMkLst>
          <pc:docMk/>
          <pc:sldMk cId="0" sldId="256"/>
        </pc:sldMkLst>
        <pc:spChg chg="mod">
          <ac:chgData name="Athina Frangou-Selipa" userId="6ac14d0c-21e9-4c7e-b507-505108745b33" providerId="ADAL" clId="{2A7F2125-79F8-4DBE-8B40-D26694CA6347}" dt="2025-10-30T09:28:04.823" v="85" actId="20577"/>
          <ac:spMkLst>
            <pc:docMk/>
            <pc:sldMk cId="0" sldId="256"/>
            <ac:spMk id="2" creationId="{00000000-0000-0000-0000-000000000000}"/>
          </ac:spMkLst>
        </pc:spChg>
        <pc:spChg chg="mod">
          <ac:chgData name="Athina Frangou-Selipa" userId="6ac14d0c-21e9-4c7e-b507-505108745b33" providerId="ADAL" clId="{2A7F2125-79F8-4DBE-8B40-D26694CA6347}" dt="2025-10-30T09:29:38.541" v="98" actId="122"/>
          <ac:spMkLst>
            <pc:docMk/>
            <pc:sldMk cId="0" sldId="256"/>
            <ac:spMk id="4" creationId="{00000000-0000-0000-0000-000000000000}"/>
          </ac:spMkLst>
        </pc:spChg>
        <pc:spChg chg="mod">
          <ac:chgData name="Athina Frangou-Selipa" userId="6ac14d0c-21e9-4c7e-b507-505108745b33" providerId="ADAL" clId="{2A7F2125-79F8-4DBE-8B40-D26694CA6347}" dt="2025-11-06T08:56:01.984" v="3254" actId="20577"/>
          <ac:spMkLst>
            <pc:docMk/>
            <pc:sldMk cId="0" sldId="256"/>
            <ac:spMk id="6" creationId="{00000000-0000-0000-0000-000000000000}"/>
          </ac:spMkLst>
        </pc:spChg>
        <pc:picChg chg="mod">
          <ac:chgData name="Athina Frangou-Selipa" userId="6ac14d0c-21e9-4c7e-b507-505108745b33" providerId="ADAL" clId="{2A7F2125-79F8-4DBE-8B40-D26694CA6347}" dt="2025-10-31T09:55:39.789" v="1137" actId="1076"/>
          <ac:picMkLst>
            <pc:docMk/>
            <pc:sldMk cId="0" sldId="256"/>
            <ac:picMk id="8" creationId="{1945E010-7DB4-4AE4-9F8F-556A4005FB95}"/>
          </ac:picMkLst>
        </pc:picChg>
        <pc:picChg chg="add mod">
          <ac:chgData name="Athina Frangou-Selipa" userId="6ac14d0c-21e9-4c7e-b507-505108745b33" providerId="ADAL" clId="{2A7F2125-79F8-4DBE-8B40-D26694CA6347}" dt="2025-10-30T11:02:27.698" v="124" actId="14100"/>
          <ac:picMkLst>
            <pc:docMk/>
            <pc:sldMk cId="0" sldId="256"/>
            <ac:picMk id="9" creationId="{CE531285-F2F0-7B3A-DD54-A34C764FF06B}"/>
          </ac:picMkLst>
        </pc:picChg>
      </pc:sldChg>
      <pc:sldChg chg="addSp delSp modSp mod modNotesTx">
        <pc:chgData name="Athina Frangou-Selipa" userId="6ac14d0c-21e9-4c7e-b507-505108745b33" providerId="ADAL" clId="{2A7F2125-79F8-4DBE-8B40-D26694CA6347}" dt="2025-11-03T17:04:30.566" v="3113" actId="14100"/>
        <pc:sldMkLst>
          <pc:docMk/>
          <pc:sldMk cId="0" sldId="283"/>
        </pc:sldMkLst>
        <pc:spChg chg="mod">
          <ac:chgData name="Athina Frangou-Selipa" userId="6ac14d0c-21e9-4c7e-b507-505108745b33" providerId="ADAL" clId="{2A7F2125-79F8-4DBE-8B40-D26694CA6347}" dt="2025-11-03T17:04:05.741" v="3107" actId="14100"/>
          <ac:spMkLst>
            <pc:docMk/>
            <pc:sldMk cId="0" sldId="283"/>
            <ac:spMk id="2" creationId="{00000000-0000-0000-0000-000000000000}"/>
          </ac:spMkLst>
        </pc:spChg>
        <pc:spChg chg="mod">
          <ac:chgData name="Athina Frangou-Selipa" userId="6ac14d0c-21e9-4c7e-b507-505108745b33" providerId="ADAL" clId="{2A7F2125-79F8-4DBE-8B40-D26694CA6347}" dt="2025-11-03T17:04:13.349" v="3108" actId="14100"/>
          <ac:spMkLst>
            <pc:docMk/>
            <pc:sldMk cId="0" sldId="283"/>
            <ac:spMk id="31" creationId="{00000000-0000-0000-0000-000000000000}"/>
          </ac:spMkLst>
        </pc:spChg>
        <pc:picChg chg="mod">
          <ac:chgData name="Athina Frangou-Selipa" userId="6ac14d0c-21e9-4c7e-b507-505108745b33" providerId="ADAL" clId="{2A7F2125-79F8-4DBE-8B40-D26694CA6347}" dt="2025-11-03T17:04:30.566" v="3113" actId="14100"/>
          <ac:picMkLst>
            <pc:docMk/>
            <pc:sldMk cId="0" sldId="283"/>
            <ac:picMk id="9" creationId="{878A97DD-9F27-2626-DB9F-6F149F68E02C}"/>
          </ac:picMkLst>
        </pc:picChg>
        <pc:picChg chg="add del mod">
          <ac:chgData name="Athina Frangou-Selipa" userId="6ac14d0c-21e9-4c7e-b507-505108745b33" providerId="ADAL" clId="{2A7F2125-79F8-4DBE-8B40-D26694CA6347}" dt="2025-10-31T09:55:41.089" v="1139" actId="1076"/>
          <ac:picMkLst>
            <pc:docMk/>
            <pc:sldMk cId="0" sldId="283"/>
            <ac:picMk id="3074" creationId="{00000000-0000-0000-0000-000000000000}"/>
          </ac:picMkLst>
        </pc:picChg>
      </pc:sldChg>
      <pc:sldChg chg="addSp delSp modSp mod ord">
        <pc:chgData name="Athina Frangou-Selipa" userId="6ac14d0c-21e9-4c7e-b507-505108745b33" providerId="ADAL" clId="{2A7F2125-79F8-4DBE-8B40-D26694CA6347}" dt="2025-11-03T09:33:24.834" v="2965" actId="1076"/>
        <pc:sldMkLst>
          <pc:docMk/>
          <pc:sldMk cId="0" sldId="312"/>
        </pc:sldMkLst>
        <pc:spChg chg="mod">
          <ac:chgData name="Athina Frangou-Selipa" userId="6ac14d0c-21e9-4c7e-b507-505108745b33" providerId="ADAL" clId="{2A7F2125-79F8-4DBE-8B40-D26694CA6347}" dt="2025-11-03T09:21:23.492" v="2907" actId="20577"/>
          <ac:spMkLst>
            <pc:docMk/>
            <pc:sldMk cId="0" sldId="312"/>
            <ac:spMk id="2" creationId="{00000000-0000-0000-0000-000000000000}"/>
          </ac:spMkLst>
        </pc:spChg>
        <pc:spChg chg="mod">
          <ac:chgData name="Athina Frangou-Selipa" userId="6ac14d0c-21e9-4c7e-b507-505108745b33" providerId="ADAL" clId="{2A7F2125-79F8-4DBE-8B40-D26694CA6347}" dt="2025-11-03T09:21:48.306" v="2908" actId="20577"/>
          <ac:spMkLst>
            <pc:docMk/>
            <pc:sldMk cId="0" sldId="312"/>
            <ac:spMk id="31" creationId="{00000000-0000-0000-0000-000000000000}"/>
          </ac:spMkLst>
        </pc:spChg>
        <pc:picChg chg="add mod">
          <ac:chgData name="Athina Frangou-Selipa" userId="6ac14d0c-21e9-4c7e-b507-505108745b33" providerId="ADAL" clId="{2A7F2125-79F8-4DBE-8B40-D26694CA6347}" dt="2025-11-03T09:33:17.574" v="2963" actId="1076"/>
          <ac:picMkLst>
            <pc:docMk/>
            <pc:sldMk cId="0" sldId="312"/>
            <ac:picMk id="3" creationId="{647F4D48-16CF-FBD2-8109-76A5266EEDE2}"/>
          </ac:picMkLst>
        </pc:picChg>
        <pc:picChg chg="add mod">
          <ac:chgData name="Athina Frangou-Selipa" userId="6ac14d0c-21e9-4c7e-b507-505108745b33" providerId="ADAL" clId="{2A7F2125-79F8-4DBE-8B40-D26694CA6347}" dt="2025-11-03T09:33:24.834" v="2965" actId="1076"/>
          <ac:picMkLst>
            <pc:docMk/>
            <pc:sldMk cId="0" sldId="312"/>
            <ac:picMk id="4" creationId="{0C013776-D87A-EB44-5B9B-AFB2953F0F61}"/>
          </ac:picMkLst>
        </pc:picChg>
      </pc:sldChg>
      <pc:sldChg chg="addSp delSp modSp mod ord modNotesTx">
        <pc:chgData name="Athina Frangou-Selipa" userId="6ac14d0c-21e9-4c7e-b507-505108745b33" providerId="ADAL" clId="{2A7F2125-79F8-4DBE-8B40-D26694CA6347}" dt="2025-10-31T10:19:23.504" v="1369" actId="20577"/>
        <pc:sldMkLst>
          <pc:docMk/>
          <pc:sldMk cId="1717815419" sldId="315"/>
        </pc:sldMkLst>
        <pc:spChg chg="mod">
          <ac:chgData name="Athina Frangou-Selipa" userId="6ac14d0c-21e9-4c7e-b507-505108745b33" providerId="ADAL" clId="{2A7F2125-79F8-4DBE-8B40-D26694CA6347}" dt="2025-10-31T10:19:00.766" v="1363" actId="20577"/>
          <ac:spMkLst>
            <pc:docMk/>
            <pc:sldMk cId="1717815419" sldId="315"/>
            <ac:spMk id="2" creationId="{00000000-0000-0000-0000-000000000000}"/>
          </ac:spMkLst>
        </pc:spChg>
        <pc:spChg chg="mod">
          <ac:chgData name="Athina Frangou-Selipa" userId="6ac14d0c-21e9-4c7e-b507-505108745b33" providerId="ADAL" clId="{2A7F2125-79F8-4DBE-8B40-D26694CA6347}" dt="2025-10-31T10:19:23.504" v="1369" actId="20577"/>
          <ac:spMkLst>
            <pc:docMk/>
            <pc:sldMk cId="1717815419" sldId="315"/>
            <ac:spMk id="31" creationId="{00000000-0000-0000-0000-000000000000}"/>
          </ac:spMkLst>
        </pc:spChg>
        <pc:picChg chg="add mod">
          <ac:chgData name="Athina Frangou-Selipa" userId="6ac14d0c-21e9-4c7e-b507-505108745b33" providerId="ADAL" clId="{2A7F2125-79F8-4DBE-8B40-D26694CA6347}" dt="2025-10-30T13:04:49.214" v="921" actId="14100"/>
          <ac:picMkLst>
            <pc:docMk/>
            <pc:sldMk cId="1717815419" sldId="315"/>
            <ac:picMk id="4" creationId="{12518938-81FD-3E5D-F729-E931F5D054F1}"/>
          </ac:picMkLst>
        </pc:picChg>
      </pc:sldChg>
      <pc:sldChg chg="addSp modSp mod">
        <pc:chgData name="Athina Frangou-Selipa" userId="6ac14d0c-21e9-4c7e-b507-505108745b33" providerId="ADAL" clId="{2A7F2125-79F8-4DBE-8B40-D26694CA6347}" dt="2025-11-03T09:54:26.798" v="3104" actId="1076"/>
        <pc:sldMkLst>
          <pc:docMk/>
          <pc:sldMk cId="1847752242" sldId="321"/>
        </pc:sldMkLst>
        <pc:picChg chg="add mod">
          <ac:chgData name="Athina Frangou-Selipa" userId="6ac14d0c-21e9-4c7e-b507-505108745b33" providerId="ADAL" clId="{2A7F2125-79F8-4DBE-8B40-D26694CA6347}" dt="2025-11-03T09:54:26.798" v="3104" actId="1076"/>
          <ac:picMkLst>
            <pc:docMk/>
            <pc:sldMk cId="1847752242" sldId="321"/>
            <ac:picMk id="4" creationId="{17A9D39B-6B32-756A-68E4-40459BAB0382}"/>
          </ac:picMkLst>
        </pc:picChg>
        <pc:picChg chg="mod">
          <ac:chgData name="Athina Frangou-Selipa" userId="6ac14d0c-21e9-4c7e-b507-505108745b33" providerId="ADAL" clId="{2A7F2125-79F8-4DBE-8B40-D26694CA6347}" dt="2025-10-30T11:07:07.901" v="132" actId="1076"/>
          <ac:picMkLst>
            <pc:docMk/>
            <pc:sldMk cId="1847752242" sldId="321"/>
            <ac:picMk id="8" creationId="{F5CB5593-260E-494E-9C73-E4BEE944E0CB}"/>
          </ac:picMkLst>
        </pc:picChg>
      </pc:sldChg>
      <pc:sldChg chg="modSp mod">
        <pc:chgData name="Athina Frangou-Selipa" userId="6ac14d0c-21e9-4c7e-b507-505108745b33" providerId="ADAL" clId="{2A7F2125-79F8-4DBE-8B40-D26694CA6347}" dt="2025-10-31T12:50:52.965" v="2415" actId="14100"/>
        <pc:sldMkLst>
          <pc:docMk/>
          <pc:sldMk cId="1886254163" sldId="333"/>
        </pc:sldMkLst>
        <pc:spChg chg="mod">
          <ac:chgData name="Athina Frangou-Selipa" userId="6ac14d0c-21e9-4c7e-b507-505108745b33" providerId="ADAL" clId="{2A7F2125-79F8-4DBE-8B40-D26694CA6347}" dt="2025-10-31T12:50:52.965" v="2415" actId="14100"/>
          <ac:spMkLst>
            <pc:docMk/>
            <pc:sldMk cId="1886254163" sldId="333"/>
            <ac:spMk id="2" creationId="{00000000-0000-0000-0000-000000000000}"/>
          </ac:spMkLst>
        </pc:spChg>
      </pc:sldChg>
      <pc:sldChg chg="addSp delSp modSp add del mod modNotes modNotesTx">
        <pc:chgData name="Athina Frangou-Selipa" userId="6ac14d0c-21e9-4c7e-b507-505108745b33" providerId="ADAL" clId="{2A7F2125-79F8-4DBE-8B40-D26694CA6347}" dt="2025-11-03T09:45:13.090" v="3031" actId="20577"/>
        <pc:sldMkLst>
          <pc:docMk/>
          <pc:sldMk cId="234161950" sldId="334"/>
        </pc:sldMkLst>
        <pc:spChg chg="mod">
          <ac:chgData name="Athina Frangou-Selipa" userId="6ac14d0c-21e9-4c7e-b507-505108745b33" providerId="ADAL" clId="{2A7F2125-79F8-4DBE-8B40-D26694CA6347}" dt="2025-11-03T09:22:11.436" v="2910" actId="20577"/>
          <ac:spMkLst>
            <pc:docMk/>
            <pc:sldMk cId="234161950" sldId="334"/>
            <ac:spMk id="2" creationId="{00000000-0000-0000-0000-000000000000}"/>
          </ac:spMkLst>
        </pc:spChg>
        <pc:spChg chg="mod">
          <ac:chgData name="Athina Frangou-Selipa" userId="6ac14d0c-21e9-4c7e-b507-505108745b33" providerId="ADAL" clId="{2A7F2125-79F8-4DBE-8B40-D26694CA6347}" dt="2025-11-03T09:45:13.090" v="3031" actId="20577"/>
          <ac:spMkLst>
            <pc:docMk/>
            <pc:sldMk cId="234161950" sldId="334"/>
            <ac:spMk id="31" creationId="{00000000-0000-0000-0000-000000000000}"/>
          </ac:spMkLst>
        </pc:spChg>
        <pc:picChg chg="add mod">
          <ac:chgData name="Athina Frangou-Selipa" userId="6ac14d0c-21e9-4c7e-b507-505108745b33" providerId="ADAL" clId="{2A7F2125-79F8-4DBE-8B40-D26694CA6347}" dt="2025-11-03T09:34:50.504" v="2973" actId="14100"/>
          <ac:picMkLst>
            <pc:docMk/>
            <pc:sldMk cId="234161950" sldId="334"/>
            <ac:picMk id="3" creationId="{83A4A427-C466-259E-3B6A-6B2194628EBA}"/>
          </ac:picMkLst>
        </pc:picChg>
        <pc:picChg chg="add mod">
          <ac:chgData name="Athina Frangou-Selipa" userId="6ac14d0c-21e9-4c7e-b507-505108745b33" providerId="ADAL" clId="{2A7F2125-79F8-4DBE-8B40-D26694CA6347}" dt="2025-11-03T09:34:47.729" v="2972" actId="14100"/>
          <ac:picMkLst>
            <pc:docMk/>
            <pc:sldMk cId="234161950" sldId="334"/>
            <ac:picMk id="4" creationId="{D41A4695-76BE-A0A2-94EA-96BBBEDFB995}"/>
          </ac:picMkLst>
        </pc:picChg>
      </pc:sldChg>
      <pc:sldChg chg="modSp mod ord modNotesTx">
        <pc:chgData name="Athina Frangou-Selipa" userId="6ac14d0c-21e9-4c7e-b507-505108745b33" providerId="ADAL" clId="{2A7F2125-79F8-4DBE-8B40-D26694CA6347}" dt="2025-10-31T12:49:39.662" v="2388" actId="20577"/>
        <pc:sldMkLst>
          <pc:docMk/>
          <pc:sldMk cId="412981943" sldId="344"/>
        </pc:sldMkLst>
        <pc:spChg chg="mod">
          <ac:chgData name="Athina Frangou-Selipa" userId="6ac14d0c-21e9-4c7e-b507-505108745b33" providerId="ADAL" clId="{2A7F2125-79F8-4DBE-8B40-D26694CA6347}" dt="2025-10-31T12:48:08.125" v="2364" actId="20577"/>
          <ac:spMkLst>
            <pc:docMk/>
            <pc:sldMk cId="412981943" sldId="344"/>
            <ac:spMk id="2" creationId="{00000000-0000-0000-0000-000000000000}"/>
          </ac:spMkLst>
        </pc:spChg>
        <pc:spChg chg="mod">
          <ac:chgData name="Athina Frangou-Selipa" userId="6ac14d0c-21e9-4c7e-b507-505108745b33" providerId="ADAL" clId="{2A7F2125-79F8-4DBE-8B40-D26694CA6347}" dt="2025-10-31T12:48:20.776" v="2366" actId="20577"/>
          <ac:spMkLst>
            <pc:docMk/>
            <pc:sldMk cId="412981943" sldId="344"/>
            <ac:spMk id="3" creationId="{B2F2E774-F9EE-47D4-8013-AA7A64E76775}"/>
          </ac:spMkLst>
        </pc:spChg>
      </pc:sldChg>
      <pc:sldChg chg="addSp delSp modSp mod ord modNotesTx">
        <pc:chgData name="Athina Frangou-Selipa" userId="6ac14d0c-21e9-4c7e-b507-505108745b33" providerId="ADAL" clId="{2A7F2125-79F8-4DBE-8B40-D26694CA6347}" dt="2025-10-31T11:14:02.395" v="1876" actId="20577"/>
        <pc:sldMkLst>
          <pc:docMk/>
          <pc:sldMk cId="220158778" sldId="346"/>
        </pc:sldMkLst>
        <pc:spChg chg="mod">
          <ac:chgData name="Athina Frangou-Selipa" userId="6ac14d0c-21e9-4c7e-b507-505108745b33" providerId="ADAL" clId="{2A7F2125-79F8-4DBE-8B40-D26694CA6347}" dt="2025-10-31T09:57:05.410" v="1166" actId="20577"/>
          <ac:spMkLst>
            <pc:docMk/>
            <pc:sldMk cId="220158778" sldId="346"/>
            <ac:spMk id="2" creationId="{00000000-0000-0000-0000-000000000000}"/>
          </ac:spMkLst>
        </pc:spChg>
        <pc:spChg chg="mod">
          <ac:chgData name="Athina Frangou-Selipa" userId="6ac14d0c-21e9-4c7e-b507-505108745b33" providerId="ADAL" clId="{2A7F2125-79F8-4DBE-8B40-D26694CA6347}" dt="2025-10-31T09:54:11.685" v="1130" actId="20577"/>
          <ac:spMkLst>
            <pc:docMk/>
            <pc:sldMk cId="220158778" sldId="346"/>
            <ac:spMk id="31" creationId="{00000000-0000-0000-0000-000000000000}"/>
          </ac:spMkLst>
        </pc:spChg>
        <pc:graphicFrameChg chg="modGraphic">
          <ac:chgData name="Athina Frangou-Selipa" userId="6ac14d0c-21e9-4c7e-b507-505108745b33" providerId="ADAL" clId="{2A7F2125-79F8-4DBE-8B40-D26694CA6347}" dt="2025-10-31T11:14:02.395" v="1876" actId="20577"/>
          <ac:graphicFrameMkLst>
            <pc:docMk/>
            <pc:sldMk cId="220158778" sldId="346"/>
            <ac:graphicFrameMk id="5" creationId="{A044747E-7F47-4F4F-90D9-B6920EA444DC}"/>
          </ac:graphicFrameMkLst>
        </pc:graphicFrameChg>
        <pc:picChg chg="add del mod">
          <ac:chgData name="Athina Frangou-Selipa" userId="6ac14d0c-21e9-4c7e-b507-505108745b33" providerId="ADAL" clId="{2A7F2125-79F8-4DBE-8B40-D26694CA6347}" dt="2025-10-31T09:55:50.935" v="1141" actId="1076"/>
          <ac:picMkLst>
            <pc:docMk/>
            <pc:sldMk cId="220158778" sldId="346"/>
            <ac:picMk id="4098" creationId="{00000000-0000-0000-0000-000000000000}"/>
          </ac:picMkLst>
        </pc:picChg>
      </pc:sldChg>
      <pc:sldChg chg="addSp delSp modSp mod modNotesTx">
        <pc:chgData name="Athina Frangou-Selipa" userId="6ac14d0c-21e9-4c7e-b507-505108745b33" providerId="ADAL" clId="{2A7F2125-79F8-4DBE-8B40-D26694CA6347}" dt="2025-11-03T09:30:02.048" v="2945" actId="20577"/>
        <pc:sldMkLst>
          <pc:docMk/>
          <pc:sldMk cId="311881484" sldId="363"/>
        </pc:sldMkLst>
        <pc:spChg chg="mod">
          <ac:chgData name="Athina Frangou-Selipa" userId="6ac14d0c-21e9-4c7e-b507-505108745b33" providerId="ADAL" clId="{2A7F2125-79F8-4DBE-8B40-D26694CA6347}" dt="2025-10-31T12:31:59.860" v="2181" actId="313"/>
          <ac:spMkLst>
            <pc:docMk/>
            <pc:sldMk cId="311881484" sldId="363"/>
            <ac:spMk id="2" creationId="{0885AB46-AA68-78A4-B964-19C936BA6B3C}"/>
          </ac:spMkLst>
        </pc:spChg>
        <pc:spChg chg="mod">
          <ac:chgData name="Athina Frangou-Selipa" userId="6ac14d0c-21e9-4c7e-b507-505108745b33" providerId="ADAL" clId="{2A7F2125-79F8-4DBE-8B40-D26694CA6347}" dt="2025-11-03T09:30:02.048" v="2945" actId="20577"/>
          <ac:spMkLst>
            <pc:docMk/>
            <pc:sldMk cId="311881484" sldId="363"/>
            <ac:spMk id="10" creationId="{CD5ADB10-98AA-0CA1-4769-01CC199AF9E8}"/>
          </ac:spMkLst>
        </pc:spChg>
        <pc:spChg chg="mod">
          <ac:chgData name="Athina Frangou-Selipa" userId="6ac14d0c-21e9-4c7e-b507-505108745b33" providerId="ADAL" clId="{2A7F2125-79F8-4DBE-8B40-D26694CA6347}" dt="2025-10-31T12:32:11.319" v="2183" actId="113"/>
          <ac:spMkLst>
            <pc:docMk/>
            <pc:sldMk cId="311881484" sldId="363"/>
            <ac:spMk id="31" creationId="{D67637F4-ECDE-6749-9D60-45D3950D7BB5}"/>
          </ac:spMkLst>
        </pc:spChg>
        <pc:picChg chg="add mod">
          <ac:chgData name="Athina Frangou-Selipa" userId="6ac14d0c-21e9-4c7e-b507-505108745b33" providerId="ADAL" clId="{2A7F2125-79F8-4DBE-8B40-D26694CA6347}" dt="2025-10-31T12:45:24.596" v="2350" actId="14100"/>
          <ac:picMkLst>
            <pc:docMk/>
            <pc:sldMk cId="311881484" sldId="363"/>
            <ac:picMk id="3" creationId="{D384FF5A-F6B1-0BE8-166E-03627A97D1D3}"/>
          </ac:picMkLst>
        </pc:picChg>
        <pc:picChg chg="mod modCrop">
          <ac:chgData name="Athina Frangou-Selipa" userId="6ac14d0c-21e9-4c7e-b507-505108745b33" providerId="ADAL" clId="{2A7F2125-79F8-4DBE-8B40-D26694CA6347}" dt="2025-10-31T12:45:04.075" v="2345" actId="14100"/>
          <ac:picMkLst>
            <pc:docMk/>
            <pc:sldMk cId="311881484" sldId="363"/>
            <ac:picMk id="6" creationId="{DDFFF0E8-7D04-0FE1-C135-E1F1FAD668DC}"/>
          </ac:picMkLst>
        </pc:picChg>
        <pc:picChg chg="mod modCrop">
          <ac:chgData name="Athina Frangou-Selipa" userId="6ac14d0c-21e9-4c7e-b507-505108745b33" providerId="ADAL" clId="{2A7F2125-79F8-4DBE-8B40-D26694CA6347}" dt="2025-10-31T12:45:07.269" v="2346" actId="1076"/>
          <ac:picMkLst>
            <pc:docMk/>
            <pc:sldMk cId="311881484" sldId="363"/>
            <ac:picMk id="7" creationId="{68412535-DCC3-5613-FE17-4D869A864191}"/>
          </ac:picMkLst>
        </pc:picChg>
        <pc:picChg chg="mod modCrop">
          <ac:chgData name="Athina Frangou-Selipa" userId="6ac14d0c-21e9-4c7e-b507-505108745b33" providerId="ADAL" clId="{2A7F2125-79F8-4DBE-8B40-D26694CA6347}" dt="2025-10-31T12:45:11.625" v="2347" actId="1076"/>
          <ac:picMkLst>
            <pc:docMk/>
            <pc:sldMk cId="311881484" sldId="363"/>
            <ac:picMk id="8" creationId="{C325E635-0FC0-B145-45EF-FF433FA06288}"/>
          </ac:picMkLst>
        </pc:picChg>
      </pc:sldChg>
      <pc:sldChg chg="addSp delSp modSp mod">
        <pc:chgData name="Athina Frangou-Selipa" userId="6ac14d0c-21e9-4c7e-b507-505108745b33" providerId="ADAL" clId="{2A7F2125-79F8-4DBE-8B40-D26694CA6347}" dt="2025-11-04T10:09:45.247" v="3233" actId="20577"/>
        <pc:sldMkLst>
          <pc:docMk/>
          <pc:sldMk cId="2048768562" sldId="364"/>
        </pc:sldMkLst>
        <pc:spChg chg="mod">
          <ac:chgData name="Athina Frangou-Selipa" userId="6ac14d0c-21e9-4c7e-b507-505108745b33" providerId="ADAL" clId="{2A7F2125-79F8-4DBE-8B40-D26694CA6347}" dt="2025-10-31T12:33:07.170" v="2191" actId="313"/>
          <ac:spMkLst>
            <pc:docMk/>
            <pc:sldMk cId="2048768562" sldId="364"/>
            <ac:spMk id="2" creationId="{0DD59C36-6FAE-7C29-8257-CCC2F8EE6CF3}"/>
          </ac:spMkLst>
        </pc:spChg>
        <pc:spChg chg="mod">
          <ac:chgData name="Athina Frangou-Selipa" userId="6ac14d0c-21e9-4c7e-b507-505108745b33" providerId="ADAL" clId="{2A7F2125-79F8-4DBE-8B40-D26694CA6347}" dt="2025-11-04T10:09:45.247" v="3233" actId="20577"/>
          <ac:spMkLst>
            <pc:docMk/>
            <pc:sldMk cId="2048768562" sldId="364"/>
            <ac:spMk id="10" creationId="{EC3D5B1A-179B-4DC9-4736-F4054A83B336}"/>
          </ac:spMkLst>
        </pc:spChg>
        <pc:spChg chg="mod">
          <ac:chgData name="Athina Frangou-Selipa" userId="6ac14d0c-21e9-4c7e-b507-505108745b33" providerId="ADAL" clId="{2A7F2125-79F8-4DBE-8B40-D26694CA6347}" dt="2025-10-31T12:43:29.747" v="2339" actId="14100"/>
          <ac:spMkLst>
            <pc:docMk/>
            <pc:sldMk cId="2048768562" sldId="364"/>
            <ac:spMk id="31" creationId="{0982E919-5FA5-CD41-E43E-85EE13CF236A}"/>
          </ac:spMkLst>
        </pc:spChg>
        <pc:picChg chg="mod">
          <ac:chgData name="Athina Frangou-Selipa" userId="6ac14d0c-21e9-4c7e-b507-505108745b33" providerId="ADAL" clId="{2A7F2125-79F8-4DBE-8B40-D26694CA6347}" dt="2025-10-31T12:42:44.243" v="2333" actId="14100"/>
          <ac:picMkLst>
            <pc:docMk/>
            <pc:sldMk cId="2048768562" sldId="364"/>
            <ac:picMk id="5" creationId="{4CDA964D-C08A-FC3B-26AC-A0B4235220B6}"/>
          </ac:picMkLst>
        </pc:picChg>
        <pc:picChg chg="add mod">
          <ac:chgData name="Athina Frangou-Selipa" userId="6ac14d0c-21e9-4c7e-b507-505108745b33" providerId="ADAL" clId="{2A7F2125-79F8-4DBE-8B40-D26694CA6347}" dt="2025-10-31T12:42:37.127" v="2332" actId="14100"/>
          <ac:picMkLst>
            <pc:docMk/>
            <pc:sldMk cId="2048768562" sldId="364"/>
            <ac:picMk id="8" creationId="{77631DFD-BB81-ADD7-6637-08B84AE66FB2}"/>
          </ac:picMkLst>
        </pc:picChg>
      </pc:sldChg>
      <pc:sldChg chg="addSp delSp modSp add mod modNotes modNotesTx">
        <pc:chgData name="Athina Frangou-Selipa" userId="6ac14d0c-21e9-4c7e-b507-505108745b33" providerId="ADAL" clId="{2A7F2125-79F8-4DBE-8B40-D26694CA6347}" dt="2025-11-04T09:53:10.115" v="3128" actId="20577"/>
        <pc:sldMkLst>
          <pc:docMk/>
          <pc:sldMk cId="437903671" sldId="365"/>
        </pc:sldMkLst>
        <pc:spChg chg="mod">
          <ac:chgData name="Athina Frangou-Selipa" userId="6ac14d0c-21e9-4c7e-b507-505108745b33" providerId="ADAL" clId="{2A7F2125-79F8-4DBE-8B40-D26694CA6347}" dt="2025-10-31T10:46:16.570" v="1460" actId="20577"/>
          <ac:spMkLst>
            <pc:docMk/>
            <pc:sldMk cId="437903671" sldId="365"/>
            <ac:spMk id="2" creationId="{089EEBAC-9063-3685-E97D-F998B54493E6}"/>
          </ac:spMkLst>
        </pc:spChg>
        <pc:spChg chg="mod">
          <ac:chgData name="Athina Frangou-Selipa" userId="6ac14d0c-21e9-4c7e-b507-505108745b33" providerId="ADAL" clId="{2A7F2125-79F8-4DBE-8B40-D26694CA6347}" dt="2025-11-04T09:53:10.115" v="3128" actId="20577"/>
          <ac:spMkLst>
            <pc:docMk/>
            <pc:sldMk cId="437903671" sldId="365"/>
            <ac:spMk id="3" creationId="{8E40F048-78D6-FB20-1794-A9194E92E3C2}"/>
          </ac:spMkLst>
        </pc:spChg>
      </pc:sldChg>
      <pc:sldChg chg="modSp add del mod modNotes modNotesTx">
        <pc:chgData name="Athina Frangou-Selipa" userId="6ac14d0c-21e9-4c7e-b507-505108745b33" providerId="ADAL" clId="{2A7F2125-79F8-4DBE-8B40-D26694CA6347}" dt="2025-10-31T11:49:03.597" v="2110" actId="27636"/>
        <pc:sldMkLst>
          <pc:docMk/>
          <pc:sldMk cId="1514868585" sldId="367"/>
        </pc:sldMkLst>
        <pc:spChg chg="mod">
          <ac:chgData name="Athina Frangou-Selipa" userId="6ac14d0c-21e9-4c7e-b507-505108745b33" providerId="ADAL" clId="{2A7F2125-79F8-4DBE-8B40-D26694CA6347}" dt="2025-10-31T10:53:51.052" v="1593" actId="20577"/>
          <ac:spMkLst>
            <pc:docMk/>
            <pc:sldMk cId="1514868585" sldId="367"/>
            <ac:spMk id="2" creationId="{56C2B780-0F8C-98BD-D442-B417B700C391}"/>
          </ac:spMkLst>
        </pc:spChg>
        <pc:spChg chg="mod">
          <ac:chgData name="Athina Frangou-Selipa" userId="6ac14d0c-21e9-4c7e-b507-505108745b33" providerId="ADAL" clId="{2A7F2125-79F8-4DBE-8B40-D26694CA6347}" dt="2025-10-31T11:28:27.609" v="1971" actId="113"/>
          <ac:spMkLst>
            <pc:docMk/>
            <pc:sldMk cId="1514868585" sldId="367"/>
            <ac:spMk id="3" creationId="{FA30B493-B61A-F5C0-A243-3555CF897ACC}"/>
          </ac:spMkLst>
        </pc:spChg>
        <pc:graphicFrameChg chg="modGraphic">
          <ac:chgData name="Athina Frangou-Selipa" userId="6ac14d0c-21e9-4c7e-b507-505108745b33" providerId="ADAL" clId="{2A7F2125-79F8-4DBE-8B40-D26694CA6347}" dt="2025-10-31T10:53:02.442" v="1569" actId="20577"/>
          <ac:graphicFrameMkLst>
            <pc:docMk/>
            <pc:sldMk cId="1514868585" sldId="367"/>
            <ac:graphicFrameMk id="6" creationId="{CFDD76CB-EF71-9993-5B17-D56F40153F48}"/>
          </ac:graphicFrameMkLst>
        </pc:graphicFrameChg>
      </pc:sldChg>
      <pc:sldChg chg="addSp delSp modSp add mod modNotesTx">
        <pc:chgData name="Athina Frangou-Selipa" userId="6ac14d0c-21e9-4c7e-b507-505108745b33" providerId="ADAL" clId="{2A7F2125-79F8-4DBE-8B40-D26694CA6347}" dt="2025-11-03T09:37:12.776" v="2987" actId="14100"/>
        <pc:sldMkLst>
          <pc:docMk/>
          <pc:sldMk cId="4247280200" sldId="368"/>
        </pc:sldMkLst>
        <pc:spChg chg="mod">
          <ac:chgData name="Athina Frangou-Selipa" userId="6ac14d0c-21e9-4c7e-b507-505108745b33" providerId="ADAL" clId="{2A7F2125-79F8-4DBE-8B40-D26694CA6347}" dt="2025-10-31T11:22:12.724" v="1883" actId="20577"/>
          <ac:spMkLst>
            <pc:docMk/>
            <pc:sldMk cId="4247280200" sldId="368"/>
            <ac:spMk id="2" creationId="{D5E4EA40-DF96-4FF1-B1F6-6CF07E30C707}"/>
          </ac:spMkLst>
        </pc:spChg>
        <pc:spChg chg="mod">
          <ac:chgData name="Athina Frangou-Selipa" userId="6ac14d0c-21e9-4c7e-b507-505108745b33" providerId="ADAL" clId="{2A7F2125-79F8-4DBE-8B40-D26694CA6347}" dt="2025-10-31T11:26:45.676" v="1957" actId="20577"/>
          <ac:spMkLst>
            <pc:docMk/>
            <pc:sldMk cId="4247280200" sldId="368"/>
            <ac:spMk id="31" creationId="{193AE5D1-5EFE-F9C7-CFDE-4F350833C812}"/>
          </ac:spMkLst>
        </pc:spChg>
        <pc:picChg chg="add mod">
          <ac:chgData name="Athina Frangou-Selipa" userId="6ac14d0c-21e9-4c7e-b507-505108745b33" providerId="ADAL" clId="{2A7F2125-79F8-4DBE-8B40-D26694CA6347}" dt="2025-11-03T09:36:57.233" v="2983" actId="14100"/>
          <ac:picMkLst>
            <pc:docMk/>
            <pc:sldMk cId="4247280200" sldId="368"/>
            <ac:picMk id="4" creationId="{E2CDE521-465F-A570-4135-67EDF554321F}"/>
          </ac:picMkLst>
        </pc:picChg>
        <pc:picChg chg="add mod">
          <ac:chgData name="Athina Frangou-Selipa" userId="6ac14d0c-21e9-4c7e-b507-505108745b33" providerId="ADAL" clId="{2A7F2125-79F8-4DBE-8B40-D26694CA6347}" dt="2025-11-03T09:37:12.776" v="2987" actId="14100"/>
          <ac:picMkLst>
            <pc:docMk/>
            <pc:sldMk cId="4247280200" sldId="368"/>
            <ac:picMk id="5" creationId="{D613B011-63D9-6D13-D934-32B64251D280}"/>
          </ac:picMkLst>
        </pc:picChg>
      </pc:sldChg>
      <pc:sldChg chg="addSp delSp modSp add mod">
        <pc:chgData name="Athina Frangou-Selipa" userId="6ac14d0c-21e9-4c7e-b507-505108745b33" providerId="ADAL" clId="{2A7F2125-79F8-4DBE-8B40-D26694CA6347}" dt="2025-11-03T09:53:52.434" v="3103" actId="1076"/>
        <pc:sldMkLst>
          <pc:docMk/>
          <pc:sldMk cId="2158056240" sldId="369"/>
        </pc:sldMkLst>
        <pc:spChg chg="mod">
          <ac:chgData name="Athina Frangou-Selipa" userId="6ac14d0c-21e9-4c7e-b507-505108745b33" providerId="ADAL" clId="{2A7F2125-79F8-4DBE-8B40-D26694CA6347}" dt="2025-11-03T09:45:06.311" v="3029" actId="20577"/>
          <ac:spMkLst>
            <pc:docMk/>
            <pc:sldMk cId="2158056240" sldId="369"/>
            <ac:spMk id="2" creationId="{60616CF6-1514-7453-C12A-472EC10A32D4}"/>
          </ac:spMkLst>
        </pc:spChg>
        <pc:spChg chg="mod">
          <ac:chgData name="Athina Frangou-Selipa" userId="6ac14d0c-21e9-4c7e-b507-505108745b33" providerId="ADAL" clId="{2A7F2125-79F8-4DBE-8B40-D26694CA6347}" dt="2025-11-03T09:53:31.003" v="3101" actId="14100"/>
          <ac:spMkLst>
            <pc:docMk/>
            <pc:sldMk cId="2158056240" sldId="369"/>
            <ac:spMk id="31" creationId="{2309560D-B8B4-31D9-98B2-B99573F44A58}"/>
          </ac:spMkLst>
        </pc:spChg>
        <pc:picChg chg="add mod">
          <ac:chgData name="Athina Frangou-Selipa" userId="6ac14d0c-21e9-4c7e-b507-505108745b33" providerId="ADAL" clId="{2A7F2125-79F8-4DBE-8B40-D26694CA6347}" dt="2025-11-03T09:53:45.619" v="3102" actId="1076"/>
          <ac:picMkLst>
            <pc:docMk/>
            <pc:sldMk cId="2158056240" sldId="369"/>
            <ac:picMk id="5" creationId="{6E99CA4F-458E-0DB2-415D-AC4E01234B91}"/>
          </ac:picMkLst>
        </pc:picChg>
        <pc:picChg chg="add mod">
          <ac:chgData name="Athina Frangou-Selipa" userId="6ac14d0c-21e9-4c7e-b507-505108745b33" providerId="ADAL" clId="{2A7F2125-79F8-4DBE-8B40-D26694CA6347}" dt="2025-11-03T09:53:52.434" v="3103" actId="1076"/>
          <ac:picMkLst>
            <pc:docMk/>
            <pc:sldMk cId="2158056240" sldId="369"/>
            <ac:picMk id="6" creationId="{C141A919-CF18-8628-CCB8-1E3461678350}"/>
          </ac:picMkLst>
        </pc:picChg>
      </pc:sldChg>
      <pc:sldMasterChg chg="delSldLayout">
        <pc:chgData name="Athina Frangou-Selipa" userId="6ac14d0c-21e9-4c7e-b507-505108745b33" providerId="ADAL" clId="{2A7F2125-79F8-4DBE-8B40-D26694CA6347}" dt="2025-11-03T09:43:02.407" v="2990" actId="2696"/>
        <pc:sldMasterMkLst>
          <pc:docMk/>
          <pc:sldMasterMk cId="0" sldId="2147483648"/>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CAD77-DFD3-4400-BA93-9D4833A4C5D7}" type="doc">
      <dgm:prSet loTypeId="urn:microsoft.com/office/officeart/2009/3/layout/HorizontalOrganizationChart" loCatId="hierarchy" qsTypeId="urn:microsoft.com/office/officeart/2005/8/quickstyle/simple1" qsCatId="simple" csTypeId="urn:microsoft.com/office/officeart/2005/8/colors/colorful5" csCatId="colorful" phldr="1"/>
      <dgm:spPr/>
      <dgm:t>
        <a:bodyPr/>
        <a:lstStyle/>
        <a:p>
          <a:endParaRPr lang="el-GR"/>
        </a:p>
      </dgm:t>
    </dgm:pt>
    <dgm:pt modelId="{C11DD233-555C-4982-AA91-CC47E08BA08F}">
      <dgm:prSet phldrT="[Text]"/>
      <dgm:spPr/>
      <dgm:t>
        <a:bodyPr/>
        <a:lstStyle/>
        <a:p>
          <a:r>
            <a:rPr lang="en-US" dirty="0"/>
            <a:t>Rector</a:t>
          </a:r>
          <a:endParaRPr lang="el-GR" dirty="0"/>
        </a:p>
      </dgm:t>
    </dgm:pt>
    <dgm:pt modelId="{6922B3BA-A97E-447C-9420-8D6B0B94FE12}" type="parTrans" cxnId="{60B3F6EC-8288-4F98-9128-CE3B9F8040FC}">
      <dgm:prSet/>
      <dgm:spPr/>
      <dgm:t>
        <a:bodyPr/>
        <a:lstStyle/>
        <a:p>
          <a:endParaRPr lang="el-GR"/>
        </a:p>
      </dgm:t>
    </dgm:pt>
    <dgm:pt modelId="{77EB078A-C705-489F-BF97-10CD5ABD64B1}" type="sibTrans" cxnId="{60B3F6EC-8288-4F98-9128-CE3B9F8040FC}">
      <dgm:prSet/>
      <dgm:spPr/>
      <dgm:t>
        <a:bodyPr/>
        <a:lstStyle/>
        <a:p>
          <a:endParaRPr lang="el-GR"/>
        </a:p>
      </dgm:t>
    </dgm:pt>
    <dgm:pt modelId="{FAE30E1A-7282-422C-A3C9-EE20DD7A151D}" type="asst">
      <dgm:prSet phldrT="[Text]"/>
      <dgm:spPr/>
      <dgm:t>
        <a:bodyPr/>
        <a:lstStyle/>
        <a:p>
          <a:r>
            <a:rPr lang="en-US" dirty="0"/>
            <a:t>Promotion and Development Section</a:t>
          </a:r>
          <a:endParaRPr lang="el-GR" dirty="0"/>
        </a:p>
      </dgm:t>
    </dgm:pt>
    <dgm:pt modelId="{24E1E22D-C58C-4C64-8BE4-B4603770054B}" type="parTrans" cxnId="{46B03CDB-FFE8-41B0-AFDE-F846BCC08AFF}">
      <dgm:prSet/>
      <dgm:spPr/>
      <dgm:t>
        <a:bodyPr/>
        <a:lstStyle/>
        <a:p>
          <a:endParaRPr lang="el-GR"/>
        </a:p>
      </dgm:t>
    </dgm:pt>
    <dgm:pt modelId="{7777118B-03D8-4C38-B4BE-7DCEFBDD08D4}" type="sibTrans" cxnId="{46B03CDB-FFE8-41B0-AFDE-F846BCC08AFF}">
      <dgm:prSet/>
      <dgm:spPr/>
      <dgm:t>
        <a:bodyPr/>
        <a:lstStyle/>
        <a:p>
          <a:endParaRPr lang="el-GR"/>
        </a:p>
      </dgm:t>
    </dgm:pt>
    <dgm:pt modelId="{28587473-7E6E-4E33-AE43-C8A4959A373C}">
      <dgm:prSet phldrT="[Text]"/>
      <dgm:spPr>
        <a:solidFill>
          <a:schemeClr val="accent6">
            <a:lumMod val="75000"/>
          </a:schemeClr>
        </a:solidFill>
      </dgm:spPr>
      <dgm:t>
        <a:bodyPr/>
        <a:lstStyle/>
        <a:p>
          <a:r>
            <a:rPr lang="en-US" dirty="0"/>
            <a:t>University Development and Alumni Relations Office</a:t>
          </a:r>
          <a:endParaRPr lang="el-GR" dirty="0"/>
        </a:p>
      </dgm:t>
    </dgm:pt>
    <dgm:pt modelId="{44B79E90-2D15-4603-87DA-B7D5E7707E0C}" type="parTrans" cxnId="{F4FB1419-C233-4FEF-87AE-4D2E8C655EE0}">
      <dgm:prSet/>
      <dgm:spPr/>
      <dgm:t>
        <a:bodyPr/>
        <a:lstStyle/>
        <a:p>
          <a:endParaRPr lang="el-GR"/>
        </a:p>
      </dgm:t>
    </dgm:pt>
    <dgm:pt modelId="{9E901279-D0B4-4027-8353-25EB6EA59B9C}" type="sibTrans" cxnId="{F4FB1419-C233-4FEF-87AE-4D2E8C655EE0}">
      <dgm:prSet/>
      <dgm:spPr/>
      <dgm:t>
        <a:bodyPr/>
        <a:lstStyle/>
        <a:p>
          <a:endParaRPr lang="el-GR"/>
        </a:p>
      </dgm:t>
    </dgm:pt>
    <dgm:pt modelId="{B29370C9-A92B-4343-8675-A345A7C37089}">
      <dgm:prSet phldrT="[Text]"/>
      <dgm:spPr/>
      <dgm:t>
        <a:bodyPr/>
        <a:lstStyle/>
        <a:p>
          <a:r>
            <a:rPr lang="en-US" dirty="0"/>
            <a:t>3 other Offices</a:t>
          </a:r>
          <a:endParaRPr lang="el-GR" dirty="0"/>
        </a:p>
      </dgm:t>
    </dgm:pt>
    <dgm:pt modelId="{ADDC1120-B9EF-4CA6-91CF-DF692A3837EC}" type="parTrans" cxnId="{6D58EE73-A184-4AAB-800C-1EE5D60D03ED}">
      <dgm:prSet/>
      <dgm:spPr/>
      <dgm:t>
        <a:bodyPr/>
        <a:lstStyle/>
        <a:p>
          <a:endParaRPr lang="el-GR"/>
        </a:p>
      </dgm:t>
    </dgm:pt>
    <dgm:pt modelId="{075667F0-FC3C-49EE-84AD-1BC295E4DC86}" type="sibTrans" cxnId="{6D58EE73-A184-4AAB-800C-1EE5D60D03ED}">
      <dgm:prSet/>
      <dgm:spPr/>
      <dgm:t>
        <a:bodyPr/>
        <a:lstStyle/>
        <a:p>
          <a:endParaRPr lang="el-GR"/>
        </a:p>
      </dgm:t>
    </dgm:pt>
    <dgm:pt modelId="{BEE046A0-CA8E-4760-B6FF-832D762C96CD}">
      <dgm:prSet/>
      <dgm:spPr/>
      <dgm:t>
        <a:bodyPr/>
        <a:lstStyle/>
        <a:p>
          <a:r>
            <a:rPr lang="en-US" dirty="0"/>
            <a:t>Alumni Relations function</a:t>
          </a:r>
          <a:endParaRPr lang="el-GR" dirty="0"/>
        </a:p>
      </dgm:t>
    </dgm:pt>
    <dgm:pt modelId="{82CC6F4E-B0BD-47EF-A84C-1B22D34A7766}" type="parTrans" cxnId="{56001821-58BB-4C2D-A979-CE2F8E7E1BD2}">
      <dgm:prSet/>
      <dgm:spPr/>
      <dgm:t>
        <a:bodyPr/>
        <a:lstStyle/>
        <a:p>
          <a:endParaRPr lang="el-GR"/>
        </a:p>
      </dgm:t>
    </dgm:pt>
    <dgm:pt modelId="{036EB634-78DA-4D55-BFC2-511B7C2C85B4}" type="sibTrans" cxnId="{56001821-58BB-4C2D-A979-CE2F8E7E1BD2}">
      <dgm:prSet/>
      <dgm:spPr/>
      <dgm:t>
        <a:bodyPr/>
        <a:lstStyle/>
        <a:p>
          <a:endParaRPr lang="el-GR"/>
        </a:p>
      </dgm:t>
    </dgm:pt>
    <dgm:pt modelId="{EF733BEE-C076-4831-A205-F69D258CD33E}">
      <dgm:prSet/>
      <dgm:spPr/>
      <dgm:t>
        <a:bodyPr/>
        <a:lstStyle/>
        <a:p>
          <a:r>
            <a:rPr lang="en-US" dirty="0"/>
            <a:t>Development  function</a:t>
          </a:r>
          <a:endParaRPr lang="el-GR" dirty="0"/>
        </a:p>
      </dgm:t>
    </dgm:pt>
    <dgm:pt modelId="{C3212586-8866-484C-B454-1C0156082228}" type="parTrans" cxnId="{F964AA05-07CA-4D81-A2C6-FB8D07787DBF}">
      <dgm:prSet/>
      <dgm:spPr/>
      <dgm:t>
        <a:bodyPr/>
        <a:lstStyle/>
        <a:p>
          <a:endParaRPr lang="el-GR"/>
        </a:p>
      </dgm:t>
    </dgm:pt>
    <dgm:pt modelId="{34A3D495-AAB4-4AEB-BCFE-41A439E9EBE9}" type="sibTrans" cxnId="{F964AA05-07CA-4D81-A2C6-FB8D07787DBF}">
      <dgm:prSet/>
      <dgm:spPr/>
      <dgm:t>
        <a:bodyPr/>
        <a:lstStyle/>
        <a:p>
          <a:endParaRPr lang="el-GR"/>
        </a:p>
      </dgm:t>
    </dgm:pt>
    <dgm:pt modelId="{44CC6D0A-449E-46D3-B217-74C346ADE360}" type="pres">
      <dgm:prSet presAssocID="{C8ECAD77-DFD3-4400-BA93-9D4833A4C5D7}" presName="hierChild1" presStyleCnt="0">
        <dgm:presLayoutVars>
          <dgm:orgChart val="1"/>
          <dgm:chPref val="1"/>
          <dgm:dir/>
          <dgm:animOne val="branch"/>
          <dgm:animLvl val="lvl"/>
          <dgm:resizeHandles/>
        </dgm:presLayoutVars>
      </dgm:prSet>
      <dgm:spPr/>
    </dgm:pt>
    <dgm:pt modelId="{B502175C-ACAC-4BC3-92C5-059C32743C15}" type="pres">
      <dgm:prSet presAssocID="{C11DD233-555C-4982-AA91-CC47E08BA08F}" presName="hierRoot1" presStyleCnt="0">
        <dgm:presLayoutVars>
          <dgm:hierBranch val="init"/>
        </dgm:presLayoutVars>
      </dgm:prSet>
      <dgm:spPr/>
    </dgm:pt>
    <dgm:pt modelId="{285FB178-AACA-4B68-A5F2-D127B89E1E20}" type="pres">
      <dgm:prSet presAssocID="{C11DD233-555C-4982-AA91-CC47E08BA08F}" presName="rootComposite1" presStyleCnt="0"/>
      <dgm:spPr/>
    </dgm:pt>
    <dgm:pt modelId="{716704C0-5EBE-4577-BD63-2DD95CD27848}" type="pres">
      <dgm:prSet presAssocID="{C11DD233-555C-4982-AA91-CC47E08BA08F}" presName="rootText1" presStyleLbl="node0" presStyleIdx="0" presStyleCnt="1">
        <dgm:presLayoutVars>
          <dgm:chPref val="3"/>
        </dgm:presLayoutVars>
      </dgm:prSet>
      <dgm:spPr/>
    </dgm:pt>
    <dgm:pt modelId="{4349A892-604C-43E1-8DF0-FB0F266E25C3}" type="pres">
      <dgm:prSet presAssocID="{C11DD233-555C-4982-AA91-CC47E08BA08F}" presName="rootConnector1" presStyleLbl="node1" presStyleIdx="0" presStyleCnt="0"/>
      <dgm:spPr/>
    </dgm:pt>
    <dgm:pt modelId="{A0562E6B-6B4C-4B9A-9678-264C2E400E07}" type="pres">
      <dgm:prSet presAssocID="{C11DD233-555C-4982-AA91-CC47E08BA08F}" presName="hierChild2" presStyleCnt="0"/>
      <dgm:spPr/>
    </dgm:pt>
    <dgm:pt modelId="{493212ED-EC75-4CF6-B7DB-A4EF88CDCD2B}" type="pres">
      <dgm:prSet presAssocID="{44B79E90-2D15-4603-87DA-B7D5E7707E0C}" presName="Name64" presStyleLbl="parChTrans1D2" presStyleIdx="0" presStyleCnt="3"/>
      <dgm:spPr/>
    </dgm:pt>
    <dgm:pt modelId="{CCF09D61-BA57-4A6C-B1BC-27314CE756E9}" type="pres">
      <dgm:prSet presAssocID="{28587473-7E6E-4E33-AE43-C8A4959A373C}" presName="hierRoot2" presStyleCnt="0">
        <dgm:presLayoutVars>
          <dgm:hierBranch val="init"/>
        </dgm:presLayoutVars>
      </dgm:prSet>
      <dgm:spPr/>
    </dgm:pt>
    <dgm:pt modelId="{4A0A985B-D8B4-460E-A64F-A722FE53B79A}" type="pres">
      <dgm:prSet presAssocID="{28587473-7E6E-4E33-AE43-C8A4959A373C}" presName="rootComposite" presStyleCnt="0"/>
      <dgm:spPr/>
    </dgm:pt>
    <dgm:pt modelId="{B93C2B66-620E-4DAA-A378-C159EE7D4C93}" type="pres">
      <dgm:prSet presAssocID="{28587473-7E6E-4E33-AE43-C8A4959A373C}" presName="rootText" presStyleLbl="node2" presStyleIdx="0" presStyleCnt="2" custScaleY="161141">
        <dgm:presLayoutVars>
          <dgm:chPref val="3"/>
        </dgm:presLayoutVars>
      </dgm:prSet>
      <dgm:spPr/>
    </dgm:pt>
    <dgm:pt modelId="{CE0CF3B5-B911-4156-812F-9A3FE35B192E}" type="pres">
      <dgm:prSet presAssocID="{28587473-7E6E-4E33-AE43-C8A4959A373C}" presName="rootConnector" presStyleLbl="node2" presStyleIdx="0" presStyleCnt="2"/>
      <dgm:spPr/>
    </dgm:pt>
    <dgm:pt modelId="{B30346F7-5227-4222-8B8C-9537E8E225BF}" type="pres">
      <dgm:prSet presAssocID="{28587473-7E6E-4E33-AE43-C8A4959A373C}" presName="hierChild4" presStyleCnt="0"/>
      <dgm:spPr/>
    </dgm:pt>
    <dgm:pt modelId="{E21EC762-E72C-4BE6-8B36-AB98FBC155FB}" type="pres">
      <dgm:prSet presAssocID="{82CC6F4E-B0BD-47EF-A84C-1B22D34A7766}" presName="Name64" presStyleLbl="parChTrans1D3" presStyleIdx="0" presStyleCnt="2"/>
      <dgm:spPr/>
    </dgm:pt>
    <dgm:pt modelId="{FB976D72-CBBC-4697-A554-FAEB84C7DBF3}" type="pres">
      <dgm:prSet presAssocID="{BEE046A0-CA8E-4760-B6FF-832D762C96CD}" presName="hierRoot2" presStyleCnt="0">
        <dgm:presLayoutVars>
          <dgm:hierBranch val="init"/>
        </dgm:presLayoutVars>
      </dgm:prSet>
      <dgm:spPr/>
    </dgm:pt>
    <dgm:pt modelId="{200D7D0F-8AE2-4F0F-B8B4-A3E3EE0CAF41}" type="pres">
      <dgm:prSet presAssocID="{BEE046A0-CA8E-4760-B6FF-832D762C96CD}" presName="rootComposite" presStyleCnt="0"/>
      <dgm:spPr/>
    </dgm:pt>
    <dgm:pt modelId="{5CEFEAD7-57C0-431F-9071-A2067B979012}" type="pres">
      <dgm:prSet presAssocID="{BEE046A0-CA8E-4760-B6FF-832D762C96CD}" presName="rootText" presStyleLbl="node3" presStyleIdx="0" presStyleCnt="2">
        <dgm:presLayoutVars>
          <dgm:chPref val="3"/>
        </dgm:presLayoutVars>
      </dgm:prSet>
      <dgm:spPr/>
    </dgm:pt>
    <dgm:pt modelId="{DA1BF53E-E0A8-4072-B0BA-9FC4DCB2D5FA}" type="pres">
      <dgm:prSet presAssocID="{BEE046A0-CA8E-4760-B6FF-832D762C96CD}" presName="rootConnector" presStyleLbl="node3" presStyleIdx="0" presStyleCnt="2"/>
      <dgm:spPr/>
    </dgm:pt>
    <dgm:pt modelId="{1FC990FF-5F89-43B5-BBD3-513C00CDBB89}" type="pres">
      <dgm:prSet presAssocID="{BEE046A0-CA8E-4760-B6FF-832D762C96CD}" presName="hierChild4" presStyleCnt="0"/>
      <dgm:spPr/>
    </dgm:pt>
    <dgm:pt modelId="{029769AA-4FCF-43E3-8242-4A88E473832A}" type="pres">
      <dgm:prSet presAssocID="{BEE046A0-CA8E-4760-B6FF-832D762C96CD}" presName="hierChild5" presStyleCnt="0"/>
      <dgm:spPr/>
    </dgm:pt>
    <dgm:pt modelId="{8F424800-18AB-45AA-A165-616F936248C2}" type="pres">
      <dgm:prSet presAssocID="{C3212586-8866-484C-B454-1C0156082228}" presName="Name64" presStyleLbl="parChTrans1D3" presStyleIdx="1" presStyleCnt="2"/>
      <dgm:spPr/>
    </dgm:pt>
    <dgm:pt modelId="{CF8BC428-69FB-41F4-A685-96A62D6BB613}" type="pres">
      <dgm:prSet presAssocID="{EF733BEE-C076-4831-A205-F69D258CD33E}" presName="hierRoot2" presStyleCnt="0">
        <dgm:presLayoutVars>
          <dgm:hierBranch val="init"/>
        </dgm:presLayoutVars>
      </dgm:prSet>
      <dgm:spPr/>
    </dgm:pt>
    <dgm:pt modelId="{D3F86AAA-5D06-48B8-8F73-A30A8BDE2C8F}" type="pres">
      <dgm:prSet presAssocID="{EF733BEE-C076-4831-A205-F69D258CD33E}" presName="rootComposite" presStyleCnt="0"/>
      <dgm:spPr/>
    </dgm:pt>
    <dgm:pt modelId="{A350DB50-FC49-4269-8E2C-A7091EE5A611}" type="pres">
      <dgm:prSet presAssocID="{EF733BEE-C076-4831-A205-F69D258CD33E}" presName="rootText" presStyleLbl="node3" presStyleIdx="1" presStyleCnt="2">
        <dgm:presLayoutVars>
          <dgm:chPref val="3"/>
        </dgm:presLayoutVars>
      </dgm:prSet>
      <dgm:spPr/>
    </dgm:pt>
    <dgm:pt modelId="{1D625EB5-403B-4241-8970-4E6405DCB69F}" type="pres">
      <dgm:prSet presAssocID="{EF733BEE-C076-4831-A205-F69D258CD33E}" presName="rootConnector" presStyleLbl="node3" presStyleIdx="1" presStyleCnt="2"/>
      <dgm:spPr/>
    </dgm:pt>
    <dgm:pt modelId="{03E2EDD0-DDF2-4FB5-86ED-AF3463D068DA}" type="pres">
      <dgm:prSet presAssocID="{EF733BEE-C076-4831-A205-F69D258CD33E}" presName="hierChild4" presStyleCnt="0"/>
      <dgm:spPr/>
    </dgm:pt>
    <dgm:pt modelId="{6D27F7AC-ED8F-4B67-8D6B-D96E67778270}" type="pres">
      <dgm:prSet presAssocID="{EF733BEE-C076-4831-A205-F69D258CD33E}" presName="hierChild5" presStyleCnt="0"/>
      <dgm:spPr/>
    </dgm:pt>
    <dgm:pt modelId="{9EA26060-3F0D-408B-A60B-BB03AA347625}" type="pres">
      <dgm:prSet presAssocID="{28587473-7E6E-4E33-AE43-C8A4959A373C}" presName="hierChild5" presStyleCnt="0"/>
      <dgm:spPr/>
    </dgm:pt>
    <dgm:pt modelId="{99FB5FA5-BB34-40F5-A541-B9B388B8353D}" type="pres">
      <dgm:prSet presAssocID="{ADDC1120-B9EF-4CA6-91CF-DF692A3837EC}" presName="Name64" presStyleLbl="parChTrans1D2" presStyleIdx="1" presStyleCnt="3"/>
      <dgm:spPr/>
    </dgm:pt>
    <dgm:pt modelId="{DC8D5081-B246-45AE-A2E7-6149213B5832}" type="pres">
      <dgm:prSet presAssocID="{B29370C9-A92B-4343-8675-A345A7C37089}" presName="hierRoot2" presStyleCnt="0">
        <dgm:presLayoutVars>
          <dgm:hierBranch val="init"/>
        </dgm:presLayoutVars>
      </dgm:prSet>
      <dgm:spPr/>
    </dgm:pt>
    <dgm:pt modelId="{54FC5F3F-F264-4F4C-BEEE-33030CF0A9C5}" type="pres">
      <dgm:prSet presAssocID="{B29370C9-A92B-4343-8675-A345A7C37089}" presName="rootComposite" presStyleCnt="0"/>
      <dgm:spPr/>
    </dgm:pt>
    <dgm:pt modelId="{A743AD85-CBB0-4F6F-9E55-A9F7AA6BC166}" type="pres">
      <dgm:prSet presAssocID="{B29370C9-A92B-4343-8675-A345A7C37089}" presName="rootText" presStyleLbl="node2" presStyleIdx="1" presStyleCnt="2">
        <dgm:presLayoutVars>
          <dgm:chPref val="3"/>
        </dgm:presLayoutVars>
      </dgm:prSet>
      <dgm:spPr/>
    </dgm:pt>
    <dgm:pt modelId="{7B496589-BF6C-4CF2-B7CA-62C2260A8822}" type="pres">
      <dgm:prSet presAssocID="{B29370C9-A92B-4343-8675-A345A7C37089}" presName="rootConnector" presStyleLbl="node2" presStyleIdx="1" presStyleCnt="2"/>
      <dgm:spPr/>
    </dgm:pt>
    <dgm:pt modelId="{57AE7E86-17E5-4BE4-8639-0AF7527B2768}" type="pres">
      <dgm:prSet presAssocID="{B29370C9-A92B-4343-8675-A345A7C37089}" presName="hierChild4" presStyleCnt="0"/>
      <dgm:spPr/>
    </dgm:pt>
    <dgm:pt modelId="{2ED8095F-4EBB-462E-B4A8-2AAD7807E551}" type="pres">
      <dgm:prSet presAssocID="{B29370C9-A92B-4343-8675-A345A7C37089}" presName="hierChild5" presStyleCnt="0"/>
      <dgm:spPr/>
    </dgm:pt>
    <dgm:pt modelId="{C953AC6F-A5BC-439E-ADFD-C9859E1A9D4E}" type="pres">
      <dgm:prSet presAssocID="{C11DD233-555C-4982-AA91-CC47E08BA08F}" presName="hierChild3" presStyleCnt="0"/>
      <dgm:spPr/>
    </dgm:pt>
    <dgm:pt modelId="{81B6C755-EEDC-4CBE-A731-50F016408841}" type="pres">
      <dgm:prSet presAssocID="{24E1E22D-C58C-4C64-8BE4-B4603770054B}" presName="Name115" presStyleLbl="parChTrans1D2" presStyleIdx="2" presStyleCnt="3"/>
      <dgm:spPr/>
    </dgm:pt>
    <dgm:pt modelId="{9F6D2D8E-7CCA-426A-8C4C-64167E5935DD}" type="pres">
      <dgm:prSet presAssocID="{FAE30E1A-7282-422C-A3C9-EE20DD7A151D}" presName="hierRoot3" presStyleCnt="0">
        <dgm:presLayoutVars>
          <dgm:hierBranch val="init"/>
        </dgm:presLayoutVars>
      </dgm:prSet>
      <dgm:spPr/>
    </dgm:pt>
    <dgm:pt modelId="{E25933BE-8BAE-49F6-98EC-F7E142CCC7F3}" type="pres">
      <dgm:prSet presAssocID="{FAE30E1A-7282-422C-A3C9-EE20DD7A151D}" presName="rootComposite3" presStyleCnt="0"/>
      <dgm:spPr/>
    </dgm:pt>
    <dgm:pt modelId="{9BBF2A42-AAC0-479A-912A-2C9A8EBF3781}" type="pres">
      <dgm:prSet presAssocID="{FAE30E1A-7282-422C-A3C9-EE20DD7A151D}" presName="rootText3" presStyleLbl="asst1" presStyleIdx="0" presStyleCnt="1">
        <dgm:presLayoutVars>
          <dgm:chPref val="3"/>
        </dgm:presLayoutVars>
      </dgm:prSet>
      <dgm:spPr/>
    </dgm:pt>
    <dgm:pt modelId="{BE5EB5DB-03E1-4115-9D44-84B0C964ADA5}" type="pres">
      <dgm:prSet presAssocID="{FAE30E1A-7282-422C-A3C9-EE20DD7A151D}" presName="rootConnector3" presStyleLbl="asst1" presStyleIdx="0" presStyleCnt="1"/>
      <dgm:spPr/>
    </dgm:pt>
    <dgm:pt modelId="{B1796A99-B292-4468-B7C1-2CBDF3877763}" type="pres">
      <dgm:prSet presAssocID="{FAE30E1A-7282-422C-A3C9-EE20DD7A151D}" presName="hierChild6" presStyleCnt="0"/>
      <dgm:spPr/>
    </dgm:pt>
    <dgm:pt modelId="{BB780A75-4085-4A52-8013-33C0168996F6}" type="pres">
      <dgm:prSet presAssocID="{FAE30E1A-7282-422C-A3C9-EE20DD7A151D}" presName="hierChild7" presStyleCnt="0"/>
      <dgm:spPr/>
    </dgm:pt>
  </dgm:ptLst>
  <dgm:cxnLst>
    <dgm:cxn modelId="{00D25C01-DCF7-496F-BEB3-67EE94A77FAE}" type="presOf" srcId="{FAE30E1A-7282-422C-A3C9-EE20DD7A151D}" destId="{9BBF2A42-AAC0-479A-912A-2C9A8EBF3781}" srcOrd="0" destOrd="0" presId="urn:microsoft.com/office/officeart/2009/3/layout/HorizontalOrganizationChart"/>
    <dgm:cxn modelId="{F964AA05-07CA-4D81-A2C6-FB8D07787DBF}" srcId="{28587473-7E6E-4E33-AE43-C8A4959A373C}" destId="{EF733BEE-C076-4831-A205-F69D258CD33E}" srcOrd="1" destOrd="0" parTransId="{C3212586-8866-484C-B454-1C0156082228}" sibTransId="{34A3D495-AAB4-4AEB-BCFE-41A439E9EBE9}"/>
    <dgm:cxn modelId="{F4FB1419-C233-4FEF-87AE-4D2E8C655EE0}" srcId="{C11DD233-555C-4982-AA91-CC47E08BA08F}" destId="{28587473-7E6E-4E33-AE43-C8A4959A373C}" srcOrd="1" destOrd="0" parTransId="{44B79E90-2D15-4603-87DA-B7D5E7707E0C}" sibTransId="{9E901279-D0B4-4027-8353-25EB6EA59B9C}"/>
    <dgm:cxn modelId="{3814B91E-0331-4183-BF99-4741526BC51C}" type="presOf" srcId="{BEE046A0-CA8E-4760-B6FF-832D762C96CD}" destId="{5CEFEAD7-57C0-431F-9071-A2067B979012}" srcOrd="0" destOrd="0" presId="urn:microsoft.com/office/officeart/2009/3/layout/HorizontalOrganizationChart"/>
    <dgm:cxn modelId="{56001821-58BB-4C2D-A979-CE2F8E7E1BD2}" srcId="{28587473-7E6E-4E33-AE43-C8A4959A373C}" destId="{BEE046A0-CA8E-4760-B6FF-832D762C96CD}" srcOrd="0" destOrd="0" parTransId="{82CC6F4E-B0BD-47EF-A84C-1B22D34A7766}" sibTransId="{036EB634-78DA-4D55-BFC2-511B7C2C85B4}"/>
    <dgm:cxn modelId="{CCED4230-3537-49D3-9866-30C14F41D6B0}" type="presOf" srcId="{BEE046A0-CA8E-4760-B6FF-832D762C96CD}" destId="{DA1BF53E-E0A8-4072-B0BA-9FC4DCB2D5FA}" srcOrd="1" destOrd="0" presId="urn:microsoft.com/office/officeart/2009/3/layout/HorizontalOrganizationChart"/>
    <dgm:cxn modelId="{BB887433-1756-45D8-8A7E-62D849FD916C}" type="presOf" srcId="{28587473-7E6E-4E33-AE43-C8A4959A373C}" destId="{B93C2B66-620E-4DAA-A378-C159EE7D4C93}" srcOrd="0" destOrd="0" presId="urn:microsoft.com/office/officeart/2009/3/layout/HorizontalOrganizationChart"/>
    <dgm:cxn modelId="{35433D3D-CED7-4398-A2FF-5DB055D742B5}" type="presOf" srcId="{24E1E22D-C58C-4C64-8BE4-B4603770054B}" destId="{81B6C755-EEDC-4CBE-A731-50F016408841}" srcOrd="0" destOrd="0" presId="urn:microsoft.com/office/officeart/2009/3/layout/HorizontalOrganizationChart"/>
    <dgm:cxn modelId="{4498433D-B97F-45A8-B468-AB7622613975}" type="presOf" srcId="{EF733BEE-C076-4831-A205-F69D258CD33E}" destId="{A350DB50-FC49-4269-8E2C-A7091EE5A611}" srcOrd="0" destOrd="0" presId="urn:microsoft.com/office/officeart/2009/3/layout/HorizontalOrganizationChart"/>
    <dgm:cxn modelId="{1A09963D-F1F2-4C12-89D9-2F9626F379CB}" type="presOf" srcId="{B29370C9-A92B-4343-8675-A345A7C37089}" destId="{A743AD85-CBB0-4F6F-9E55-A9F7AA6BC166}" srcOrd="0" destOrd="0" presId="urn:microsoft.com/office/officeart/2009/3/layout/HorizontalOrganizationChart"/>
    <dgm:cxn modelId="{C2453E51-A74E-4F7B-AB8A-48A3D5688D9D}" type="presOf" srcId="{C8ECAD77-DFD3-4400-BA93-9D4833A4C5D7}" destId="{44CC6D0A-449E-46D3-B217-74C346ADE360}" srcOrd="0" destOrd="0" presId="urn:microsoft.com/office/officeart/2009/3/layout/HorizontalOrganizationChart"/>
    <dgm:cxn modelId="{6D58EE73-A184-4AAB-800C-1EE5D60D03ED}" srcId="{C11DD233-555C-4982-AA91-CC47E08BA08F}" destId="{B29370C9-A92B-4343-8675-A345A7C37089}" srcOrd="2" destOrd="0" parTransId="{ADDC1120-B9EF-4CA6-91CF-DF692A3837EC}" sibTransId="{075667F0-FC3C-49EE-84AD-1BC295E4DC86}"/>
    <dgm:cxn modelId="{8EDD2C56-8D69-4E12-86BC-7CF1E85B76A1}" type="presOf" srcId="{C11DD233-555C-4982-AA91-CC47E08BA08F}" destId="{716704C0-5EBE-4577-BD63-2DD95CD27848}" srcOrd="0" destOrd="0" presId="urn:microsoft.com/office/officeart/2009/3/layout/HorizontalOrganizationChart"/>
    <dgm:cxn modelId="{D0E40358-A910-4C93-963B-F1B46D70101A}" type="presOf" srcId="{28587473-7E6E-4E33-AE43-C8A4959A373C}" destId="{CE0CF3B5-B911-4156-812F-9A3FE35B192E}" srcOrd="1" destOrd="0" presId="urn:microsoft.com/office/officeart/2009/3/layout/HorizontalOrganizationChart"/>
    <dgm:cxn modelId="{25E8D190-6FBC-4E8C-BCD1-6D1D2CB4B2F0}" type="presOf" srcId="{44B79E90-2D15-4603-87DA-B7D5E7707E0C}" destId="{493212ED-EC75-4CF6-B7DB-A4EF88CDCD2B}" srcOrd="0" destOrd="0" presId="urn:microsoft.com/office/officeart/2009/3/layout/HorizontalOrganizationChart"/>
    <dgm:cxn modelId="{CC122C92-0E7E-4A50-B856-E674398C04A8}" type="presOf" srcId="{82CC6F4E-B0BD-47EF-A84C-1B22D34A7766}" destId="{E21EC762-E72C-4BE6-8B36-AB98FBC155FB}" srcOrd="0" destOrd="0" presId="urn:microsoft.com/office/officeart/2009/3/layout/HorizontalOrganizationChart"/>
    <dgm:cxn modelId="{A154DB92-1DC2-405F-9B99-30AC3D4136F0}" type="presOf" srcId="{EF733BEE-C076-4831-A205-F69D258CD33E}" destId="{1D625EB5-403B-4241-8970-4E6405DCB69F}" srcOrd="1" destOrd="0" presId="urn:microsoft.com/office/officeart/2009/3/layout/HorizontalOrganizationChart"/>
    <dgm:cxn modelId="{0A31E092-6DF0-4589-9FEC-BBA39BF3AD18}" type="presOf" srcId="{C11DD233-555C-4982-AA91-CC47E08BA08F}" destId="{4349A892-604C-43E1-8DF0-FB0F266E25C3}" srcOrd="1" destOrd="0" presId="urn:microsoft.com/office/officeart/2009/3/layout/HorizontalOrganizationChart"/>
    <dgm:cxn modelId="{373198BA-BCFA-4DDF-8BA5-D5754E0BADF0}" type="presOf" srcId="{FAE30E1A-7282-422C-A3C9-EE20DD7A151D}" destId="{BE5EB5DB-03E1-4115-9D44-84B0C964ADA5}" srcOrd="1" destOrd="0" presId="urn:microsoft.com/office/officeart/2009/3/layout/HorizontalOrganizationChart"/>
    <dgm:cxn modelId="{3C5403CC-92B5-49B6-AE59-D95375A9DE28}" type="presOf" srcId="{ADDC1120-B9EF-4CA6-91CF-DF692A3837EC}" destId="{99FB5FA5-BB34-40F5-A541-B9B388B8353D}" srcOrd="0" destOrd="0" presId="urn:microsoft.com/office/officeart/2009/3/layout/HorizontalOrganizationChart"/>
    <dgm:cxn modelId="{4DFFE4CC-FEC5-4037-98A0-94E9B0D5F445}" type="presOf" srcId="{B29370C9-A92B-4343-8675-A345A7C37089}" destId="{7B496589-BF6C-4CF2-B7CA-62C2260A8822}" srcOrd="1" destOrd="0" presId="urn:microsoft.com/office/officeart/2009/3/layout/HorizontalOrganizationChart"/>
    <dgm:cxn modelId="{46B03CDB-FFE8-41B0-AFDE-F846BCC08AFF}" srcId="{C11DD233-555C-4982-AA91-CC47E08BA08F}" destId="{FAE30E1A-7282-422C-A3C9-EE20DD7A151D}" srcOrd="0" destOrd="0" parTransId="{24E1E22D-C58C-4C64-8BE4-B4603770054B}" sibTransId="{7777118B-03D8-4C38-B4BE-7DCEFBDD08D4}"/>
    <dgm:cxn modelId="{7222DFEA-1B14-4550-A83A-41AC4319946F}" type="presOf" srcId="{C3212586-8866-484C-B454-1C0156082228}" destId="{8F424800-18AB-45AA-A165-616F936248C2}" srcOrd="0" destOrd="0" presId="urn:microsoft.com/office/officeart/2009/3/layout/HorizontalOrganizationChart"/>
    <dgm:cxn modelId="{60B3F6EC-8288-4F98-9128-CE3B9F8040FC}" srcId="{C8ECAD77-DFD3-4400-BA93-9D4833A4C5D7}" destId="{C11DD233-555C-4982-AA91-CC47E08BA08F}" srcOrd="0" destOrd="0" parTransId="{6922B3BA-A97E-447C-9420-8D6B0B94FE12}" sibTransId="{77EB078A-C705-489F-BF97-10CD5ABD64B1}"/>
    <dgm:cxn modelId="{5E6ADD78-DFBA-4522-8482-5CFC0EAE97CC}" type="presParOf" srcId="{44CC6D0A-449E-46D3-B217-74C346ADE360}" destId="{B502175C-ACAC-4BC3-92C5-059C32743C15}" srcOrd="0" destOrd="0" presId="urn:microsoft.com/office/officeart/2009/3/layout/HorizontalOrganizationChart"/>
    <dgm:cxn modelId="{3AA800C2-BD21-4BBE-B200-EFFE36F29CB8}" type="presParOf" srcId="{B502175C-ACAC-4BC3-92C5-059C32743C15}" destId="{285FB178-AACA-4B68-A5F2-D127B89E1E20}" srcOrd="0" destOrd="0" presId="urn:microsoft.com/office/officeart/2009/3/layout/HorizontalOrganizationChart"/>
    <dgm:cxn modelId="{290DC63B-2D56-4863-B7A8-A7E802B7EB3F}" type="presParOf" srcId="{285FB178-AACA-4B68-A5F2-D127B89E1E20}" destId="{716704C0-5EBE-4577-BD63-2DD95CD27848}" srcOrd="0" destOrd="0" presId="urn:microsoft.com/office/officeart/2009/3/layout/HorizontalOrganizationChart"/>
    <dgm:cxn modelId="{23896BD5-F55A-4990-9597-89314F7FDA0C}" type="presParOf" srcId="{285FB178-AACA-4B68-A5F2-D127B89E1E20}" destId="{4349A892-604C-43E1-8DF0-FB0F266E25C3}" srcOrd="1" destOrd="0" presId="urn:microsoft.com/office/officeart/2009/3/layout/HorizontalOrganizationChart"/>
    <dgm:cxn modelId="{6A361E83-5838-4EC7-AC65-3804795E7287}" type="presParOf" srcId="{B502175C-ACAC-4BC3-92C5-059C32743C15}" destId="{A0562E6B-6B4C-4B9A-9678-264C2E400E07}" srcOrd="1" destOrd="0" presId="urn:microsoft.com/office/officeart/2009/3/layout/HorizontalOrganizationChart"/>
    <dgm:cxn modelId="{AEC5FE3F-7938-4041-9305-9FEDAFD83F35}" type="presParOf" srcId="{A0562E6B-6B4C-4B9A-9678-264C2E400E07}" destId="{493212ED-EC75-4CF6-B7DB-A4EF88CDCD2B}" srcOrd="0" destOrd="0" presId="urn:microsoft.com/office/officeart/2009/3/layout/HorizontalOrganizationChart"/>
    <dgm:cxn modelId="{C692A760-BC08-47F5-BEFE-3AC79A4946F0}" type="presParOf" srcId="{A0562E6B-6B4C-4B9A-9678-264C2E400E07}" destId="{CCF09D61-BA57-4A6C-B1BC-27314CE756E9}" srcOrd="1" destOrd="0" presId="urn:microsoft.com/office/officeart/2009/3/layout/HorizontalOrganizationChart"/>
    <dgm:cxn modelId="{35271E7D-E400-42E9-897F-904896B4B94E}" type="presParOf" srcId="{CCF09D61-BA57-4A6C-B1BC-27314CE756E9}" destId="{4A0A985B-D8B4-460E-A64F-A722FE53B79A}" srcOrd="0" destOrd="0" presId="urn:microsoft.com/office/officeart/2009/3/layout/HorizontalOrganizationChart"/>
    <dgm:cxn modelId="{9A9DC6C4-6030-4622-96C6-581FBD04E4EB}" type="presParOf" srcId="{4A0A985B-D8B4-460E-A64F-A722FE53B79A}" destId="{B93C2B66-620E-4DAA-A378-C159EE7D4C93}" srcOrd="0" destOrd="0" presId="urn:microsoft.com/office/officeart/2009/3/layout/HorizontalOrganizationChart"/>
    <dgm:cxn modelId="{E43D95AC-B9DF-404B-A0B4-AF4B32C94540}" type="presParOf" srcId="{4A0A985B-D8B4-460E-A64F-A722FE53B79A}" destId="{CE0CF3B5-B911-4156-812F-9A3FE35B192E}" srcOrd="1" destOrd="0" presId="urn:microsoft.com/office/officeart/2009/3/layout/HorizontalOrganizationChart"/>
    <dgm:cxn modelId="{E51A860D-C901-400F-B72F-78101A391F68}" type="presParOf" srcId="{CCF09D61-BA57-4A6C-B1BC-27314CE756E9}" destId="{B30346F7-5227-4222-8B8C-9537E8E225BF}" srcOrd="1" destOrd="0" presId="urn:microsoft.com/office/officeart/2009/3/layout/HorizontalOrganizationChart"/>
    <dgm:cxn modelId="{33F13115-F9D4-4D89-89FF-CF0FCE5DBB67}" type="presParOf" srcId="{B30346F7-5227-4222-8B8C-9537E8E225BF}" destId="{E21EC762-E72C-4BE6-8B36-AB98FBC155FB}" srcOrd="0" destOrd="0" presId="urn:microsoft.com/office/officeart/2009/3/layout/HorizontalOrganizationChart"/>
    <dgm:cxn modelId="{C98B931B-7EA0-4808-A6F3-A1C7991CF4C1}" type="presParOf" srcId="{B30346F7-5227-4222-8B8C-9537E8E225BF}" destId="{FB976D72-CBBC-4697-A554-FAEB84C7DBF3}" srcOrd="1" destOrd="0" presId="urn:microsoft.com/office/officeart/2009/3/layout/HorizontalOrganizationChart"/>
    <dgm:cxn modelId="{3BFD4493-47FE-4F5D-8479-CD5EAF4E8B59}" type="presParOf" srcId="{FB976D72-CBBC-4697-A554-FAEB84C7DBF3}" destId="{200D7D0F-8AE2-4F0F-B8B4-A3E3EE0CAF41}" srcOrd="0" destOrd="0" presId="urn:microsoft.com/office/officeart/2009/3/layout/HorizontalOrganizationChart"/>
    <dgm:cxn modelId="{B0C22FF6-3617-4379-B641-96B091642E98}" type="presParOf" srcId="{200D7D0F-8AE2-4F0F-B8B4-A3E3EE0CAF41}" destId="{5CEFEAD7-57C0-431F-9071-A2067B979012}" srcOrd="0" destOrd="0" presId="urn:microsoft.com/office/officeart/2009/3/layout/HorizontalOrganizationChart"/>
    <dgm:cxn modelId="{F19B8225-79C8-4942-95C6-AC7CBDEE6950}" type="presParOf" srcId="{200D7D0F-8AE2-4F0F-B8B4-A3E3EE0CAF41}" destId="{DA1BF53E-E0A8-4072-B0BA-9FC4DCB2D5FA}" srcOrd="1" destOrd="0" presId="urn:microsoft.com/office/officeart/2009/3/layout/HorizontalOrganizationChart"/>
    <dgm:cxn modelId="{FF9BD388-08C9-4147-B9D2-026A0FB27021}" type="presParOf" srcId="{FB976D72-CBBC-4697-A554-FAEB84C7DBF3}" destId="{1FC990FF-5F89-43B5-BBD3-513C00CDBB89}" srcOrd="1" destOrd="0" presId="urn:microsoft.com/office/officeart/2009/3/layout/HorizontalOrganizationChart"/>
    <dgm:cxn modelId="{C01F463A-5328-4A98-9F6C-7CCF0F87D51C}" type="presParOf" srcId="{FB976D72-CBBC-4697-A554-FAEB84C7DBF3}" destId="{029769AA-4FCF-43E3-8242-4A88E473832A}" srcOrd="2" destOrd="0" presId="urn:microsoft.com/office/officeart/2009/3/layout/HorizontalOrganizationChart"/>
    <dgm:cxn modelId="{D3FFD4C6-B95A-418C-8766-5F9723399909}" type="presParOf" srcId="{B30346F7-5227-4222-8B8C-9537E8E225BF}" destId="{8F424800-18AB-45AA-A165-616F936248C2}" srcOrd="2" destOrd="0" presId="urn:microsoft.com/office/officeart/2009/3/layout/HorizontalOrganizationChart"/>
    <dgm:cxn modelId="{639CCF50-2174-4B79-9755-7D5AD7CA3773}" type="presParOf" srcId="{B30346F7-5227-4222-8B8C-9537E8E225BF}" destId="{CF8BC428-69FB-41F4-A685-96A62D6BB613}" srcOrd="3" destOrd="0" presId="urn:microsoft.com/office/officeart/2009/3/layout/HorizontalOrganizationChart"/>
    <dgm:cxn modelId="{3BE762FE-255C-4FE0-850B-780BDC4B72C6}" type="presParOf" srcId="{CF8BC428-69FB-41F4-A685-96A62D6BB613}" destId="{D3F86AAA-5D06-48B8-8F73-A30A8BDE2C8F}" srcOrd="0" destOrd="0" presId="urn:microsoft.com/office/officeart/2009/3/layout/HorizontalOrganizationChart"/>
    <dgm:cxn modelId="{29F00788-A1B3-433E-BA7D-F441BF7B75AE}" type="presParOf" srcId="{D3F86AAA-5D06-48B8-8F73-A30A8BDE2C8F}" destId="{A350DB50-FC49-4269-8E2C-A7091EE5A611}" srcOrd="0" destOrd="0" presId="urn:microsoft.com/office/officeart/2009/3/layout/HorizontalOrganizationChart"/>
    <dgm:cxn modelId="{B236A5AD-B02B-41A9-8F83-EA59E5889A9B}" type="presParOf" srcId="{D3F86AAA-5D06-48B8-8F73-A30A8BDE2C8F}" destId="{1D625EB5-403B-4241-8970-4E6405DCB69F}" srcOrd="1" destOrd="0" presId="urn:microsoft.com/office/officeart/2009/3/layout/HorizontalOrganizationChart"/>
    <dgm:cxn modelId="{CD7EC9D6-6CBD-4EAC-A1ED-B762BEC2B62B}" type="presParOf" srcId="{CF8BC428-69FB-41F4-A685-96A62D6BB613}" destId="{03E2EDD0-DDF2-4FB5-86ED-AF3463D068DA}" srcOrd="1" destOrd="0" presId="urn:microsoft.com/office/officeart/2009/3/layout/HorizontalOrganizationChart"/>
    <dgm:cxn modelId="{7BE88EBF-CF94-4DA5-B923-6D9BF60E20A1}" type="presParOf" srcId="{CF8BC428-69FB-41F4-A685-96A62D6BB613}" destId="{6D27F7AC-ED8F-4B67-8D6B-D96E67778270}" srcOrd="2" destOrd="0" presId="urn:microsoft.com/office/officeart/2009/3/layout/HorizontalOrganizationChart"/>
    <dgm:cxn modelId="{C874B8A5-9C7C-4C08-BBE4-5D211E187DAA}" type="presParOf" srcId="{CCF09D61-BA57-4A6C-B1BC-27314CE756E9}" destId="{9EA26060-3F0D-408B-A60B-BB03AA347625}" srcOrd="2" destOrd="0" presId="urn:microsoft.com/office/officeart/2009/3/layout/HorizontalOrganizationChart"/>
    <dgm:cxn modelId="{3458683F-7C35-47A5-AFB2-5841E406A4DC}" type="presParOf" srcId="{A0562E6B-6B4C-4B9A-9678-264C2E400E07}" destId="{99FB5FA5-BB34-40F5-A541-B9B388B8353D}" srcOrd="2" destOrd="0" presId="urn:microsoft.com/office/officeart/2009/3/layout/HorizontalOrganizationChart"/>
    <dgm:cxn modelId="{541F9C08-9F54-4114-A3DD-BD085A130FFA}" type="presParOf" srcId="{A0562E6B-6B4C-4B9A-9678-264C2E400E07}" destId="{DC8D5081-B246-45AE-A2E7-6149213B5832}" srcOrd="3" destOrd="0" presId="urn:microsoft.com/office/officeart/2009/3/layout/HorizontalOrganizationChart"/>
    <dgm:cxn modelId="{63B3DD6F-558E-4B85-A96D-59FF81460036}" type="presParOf" srcId="{DC8D5081-B246-45AE-A2E7-6149213B5832}" destId="{54FC5F3F-F264-4F4C-BEEE-33030CF0A9C5}" srcOrd="0" destOrd="0" presId="urn:microsoft.com/office/officeart/2009/3/layout/HorizontalOrganizationChart"/>
    <dgm:cxn modelId="{F9D5E384-7D3B-4D33-A02E-EC5320A9D36B}" type="presParOf" srcId="{54FC5F3F-F264-4F4C-BEEE-33030CF0A9C5}" destId="{A743AD85-CBB0-4F6F-9E55-A9F7AA6BC166}" srcOrd="0" destOrd="0" presId="urn:microsoft.com/office/officeart/2009/3/layout/HorizontalOrganizationChart"/>
    <dgm:cxn modelId="{0809799C-D913-445B-AC96-34C34111AF88}" type="presParOf" srcId="{54FC5F3F-F264-4F4C-BEEE-33030CF0A9C5}" destId="{7B496589-BF6C-4CF2-B7CA-62C2260A8822}" srcOrd="1" destOrd="0" presId="urn:microsoft.com/office/officeart/2009/3/layout/HorizontalOrganizationChart"/>
    <dgm:cxn modelId="{3700C6C6-6152-4B1E-AC29-7DD87DAEB21E}" type="presParOf" srcId="{DC8D5081-B246-45AE-A2E7-6149213B5832}" destId="{57AE7E86-17E5-4BE4-8639-0AF7527B2768}" srcOrd="1" destOrd="0" presId="urn:microsoft.com/office/officeart/2009/3/layout/HorizontalOrganizationChart"/>
    <dgm:cxn modelId="{EED80B4B-1F3D-4444-834F-C7DD31278367}" type="presParOf" srcId="{DC8D5081-B246-45AE-A2E7-6149213B5832}" destId="{2ED8095F-4EBB-462E-B4A8-2AAD7807E551}" srcOrd="2" destOrd="0" presId="urn:microsoft.com/office/officeart/2009/3/layout/HorizontalOrganizationChart"/>
    <dgm:cxn modelId="{370A78C8-B9AD-4074-B91C-368DC457BA8F}" type="presParOf" srcId="{B502175C-ACAC-4BC3-92C5-059C32743C15}" destId="{C953AC6F-A5BC-439E-ADFD-C9859E1A9D4E}" srcOrd="2" destOrd="0" presId="urn:microsoft.com/office/officeart/2009/3/layout/HorizontalOrganizationChart"/>
    <dgm:cxn modelId="{912E317A-32C8-400C-B8B9-8039C3D008E5}" type="presParOf" srcId="{C953AC6F-A5BC-439E-ADFD-C9859E1A9D4E}" destId="{81B6C755-EEDC-4CBE-A731-50F016408841}" srcOrd="0" destOrd="0" presId="urn:microsoft.com/office/officeart/2009/3/layout/HorizontalOrganizationChart"/>
    <dgm:cxn modelId="{D7430FA5-9C5D-4B5C-B12B-70BCD6DB618E}" type="presParOf" srcId="{C953AC6F-A5BC-439E-ADFD-C9859E1A9D4E}" destId="{9F6D2D8E-7CCA-426A-8C4C-64167E5935DD}" srcOrd="1" destOrd="0" presId="urn:microsoft.com/office/officeart/2009/3/layout/HorizontalOrganizationChart"/>
    <dgm:cxn modelId="{6B8CDB38-5C3A-43D5-8550-785B4BAA7522}" type="presParOf" srcId="{9F6D2D8E-7CCA-426A-8C4C-64167E5935DD}" destId="{E25933BE-8BAE-49F6-98EC-F7E142CCC7F3}" srcOrd="0" destOrd="0" presId="urn:microsoft.com/office/officeart/2009/3/layout/HorizontalOrganizationChart"/>
    <dgm:cxn modelId="{11500DEB-CEC1-4999-A5F7-E352E98C2383}" type="presParOf" srcId="{E25933BE-8BAE-49F6-98EC-F7E142CCC7F3}" destId="{9BBF2A42-AAC0-479A-912A-2C9A8EBF3781}" srcOrd="0" destOrd="0" presId="urn:microsoft.com/office/officeart/2009/3/layout/HorizontalOrganizationChart"/>
    <dgm:cxn modelId="{CEE6EE33-896E-4F0C-B51A-97D4123231AE}" type="presParOf" srcId="{E25933BE-8BAE-49F6-98EC-F7E142CCC7F3}" destId="{BE5EB5DB-03E1-4115-9D44-84B0C964ADA5}" srcOrd="1" destOrd="0" presId="urn:microsoft.com/office/officeart/2009/3/layout/HorizontalOrganizationChart"/>
    <dgm:cxn modelId="{E905177D-6A13-449E-AD8B-BA38F58873D8}" type="presParOf" srcId="{9F6D2D8E-7CCA-426A-8C4C-64167E5935DD}" destId="{B1796A99-B292-4468-B7C1-2CBDF3877763}" srcOrd="1" destOrd="0" presId="urn:microsoft.com/office/officeart/2009/3/layout/HorizontalOrganizationChart"/>
    <dgm:cxn modelId="{68EF6B9E-B6EA-4EB9-85C3-D063B096F6A5}" type="presParOf" srcId="{9F6D2D8E-7CCA-426A-8C4C-64167E5935DD}" destId="{BB780A75-4085-4A52-8013-33C0168996F6}"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0C253-4473-4F9D-8FD1-631BBBAB34C2}"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l-GR"/>
        </a:p>
      </dgm:t>
    </dgm:pt>
    <dgm:pt modelId="{8502C42E-AD02-436A-BFF1-6DB02238EE2D}">
      <dgm:prSet phldrT="[Text]"/>
      <dgm:spPr>
        <a:xfrm>
          <a:off x="3195982" y="3588156"/>
          <a:ext cx="1267233" cy="1267233"/>
        </a:xfrm>
        <a:prstGeom prst="ellipse">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Development &amp;Alumni Relations</a:t>
          </a:r>
          <a:endParaRPr lang="el-GR" dirty="0">
            <a:solidFill>
              <a:sysClr val="window" lastClr="FFFFFF"/>
            </a:solidFill>
            <a:latin typeface="Calibri"/>
            <a:ea typeface="+mn-ea"/>
            <a:cs typeface="+mn-cs"/>
          </a:endParaRPr>
        </a:p>
      </dgm:t>
    </dgm:pt>
    <dgm:pt modelId="{868DBDE1-5B6A-41A3-800D-4E3F22585C04}" type="parTrans" cxnId="{A1DB81D7-EBE2-412D-9895-D7302408618F}">
      <dgm:prSet/>
      <dgm:spPr/>
      <dgm:t>
        <a:bodyPr/>
        <a:lstStyle/>
        <a:p>
          <a:endParaRPr lang="el-GR"/>
        </a:p>
      </dgm:t>
    </dgm:pt>
    <dgm:pt modelId="{18312616-75DD-4F3B-ADCF-444E72A269B0}" type="sibTrans" cxnId="{A1DB81D7-EBE2-412D-9895-D7302408618F}">
      <dgm:prSet/>
      <dgm:spPr/>
      <dgm:t>
        <a:bodyPr/>
        <a:lstStyle/>
        <a:p>
          <a:endParaRPr lang="el-GR"/>
        </a:p>
      </dgm:t>
    </dgm:pt>
    <dgm:pt modelId="{98F976EC-ABFD-4F4F-8158-9F2C848788FD}">
      <dgm:prSet phldrT="[Text]" custT="1"/>
      <dgm:spPr>
        <a:xfrm>
          <a:off x="-55450" y="3866948"/>
          <a:ext cx="887063" cy="709650"/>
        </a:xfrm>
        <a:prstGeom prst="roundRect">
          <a:avLst>
            <a:gd name="adj" fmla="val 10000"/>
          </a:avLst>
        </a:prstGeom>
        <a:solidFill>
          <a:srgbClr val="C0504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Attract new students</a:t>
          </a:r>
          <a:endParaRPr lang="el-GR" sz="1200" dirty="0">
            <a:solidFill>
              <a:sysClr val="window" lastClr="FFFFFF"/>
            </a:solidFill>
            <a:latin typeface="Calibri"/>
            <a:ea typeface="+mn-ea"/>
            <a:cs typeface="+mn-cs"/>
          </a:endParaRPr>
        </a:p>
      </dgm:t>
    </dgm:pt>
    <dgm:pt modelId="{C1AA0FBD-641A-439B-A9AA-72DF069F6635}" type="parTrans" cxnId="{E2A3A3C7-6199-4B71-8E80-D37914FDA3C3}">
      <dgm:prSet/>
      <dgm:spPr>
        <a:xfrm rot="10800000">
          <a:off x="388080" y="4041193"/>
          <a:ext cx="2653467" cy="361161"/>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el-GR"/>
        </a:p>
      </dgm:t>
    </dgm:pt>
    <dgm:pt modelId="{947356C7-BB5A-4636-BBA5-624D3C12E3C9}" type="sibTrans" cxnId="{E2A3A3C7-6199-4B71-8E80-D37914FDA3C3}">
      <dgm:prSet/>
      <dgm:spPr/>
      <dgm:t>
        <a:bodyPr/>
        <a:lstStyle/>
        <a:p>
          <a:endParaRPr lang="el-GR"/>
        </a:p>
      </dgm:t>
    </dgm:pt>
    <dgm:pt modelId="{FC177E7A-9F70-4B05-A7D7-87350274DE74}">
      <dgm:prSet phldrT="[Text]" custT="1"/>
      <dgm:spPr>
        <a:xfrm>
          <a:off x="152098" y="2689879"/>
          <a:ext cx="887063" cy="709650"/>
        </a:xfrm>
        <a:prstGeom prst="roundRect">
          <a:avLst>
            <a:gd name="adj" fmla="val 10000"/>
          </a:avLst>
        </a:prstGeom>
        <a:solidFill>
          <a:srgbClr val="76923C">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Student Union</a:t>
          </a:r>
          <a:endParaRPr lang="el-GR" sz="1200" dirty="0">
            <a:solidFill>
              <a:sysClr val="window" lastClr="FFFFFF"/>
            </a:solidFill>
            <a:latin typeface="Calibri"/>
            <a:ea typeface="+mn-ea"/>
            <a:cs typeface="+mn-cs"/>
          </a:endParaRPr>
        </a:p>
      </dgm:t>
    </dgm:pt>
    <dgm:pt modelId="{6387E7DC-0083-4673-B9AA-C1942387DCFD}" type="parTrans" cxnId="{AF2672F4-938F-4ACD-9E34-2323FE15A7B8}">
      <dgm:prSet/>
      <dgm:spPr>
        <a:xfrm rot="12000000">
          <a:off x="515618" y="3317893"/>
          <a:ext cx="2653467" cy="361161"/>
        </a:xfrm>
        <a:prstGeom prst="leftArrow">
          <a:avLst>
            <a:gd name="adj1" fmla="val 60000"/>
            <a:gd name="adj2" fmla="val 50000"/>
          </a:avLst>
        </a:prstGeom>
        <a:solidFill>
          <a:srgbClr val="76923C">
            <a:hueOff val="0"/>
            <a:satOff val="0"/>
            <a:lumOff val="0"/>
            <a:alphaOff val="0"/>
          </a:srgbClr>
        </a:solidFill>
        <a:ln>
          <a:noFill/>
        </a:ln>
        <a:effectLst/>
      </dgm:spPr>
      <dgm:t>
        <a:bodyPr/>
        <a:lstStyle/>
        <a:p>
          <a:endParaRPr lang="el-GR"/>
        </a:p>
      </dgm:t>
    </dgm:pt>
    <dgm:pt modelId="{B72EBE60-F05F-4BEC-929F-CEE76E9DC813}" type="sibTrans" cxnId="{AF2672F4-938F-4ACD-9E34-2323FE15A7B8}">
      <dgm:prSet/>
      <dgm:spPr/>
      <dgm:t>
        <a:bodyPr/>
        <a:lstStyle/>
        <a:p>
          <a:endParaRPr lang="el-GR"/>
        </a:p>
      </dgm:t>
    </dgm:pt>
    <dgm:pt modelId="{6E120A7A-DC39-4992-8E92-1ADAA5915DCF}">
      <dgm:prSet phldrT="[Text]" custT="1"/>
      <dgm:spPr>
        <a:xfrm>
          <a:off x="749711" y="1654782"/>
          <a:ext cx="887063" cy="709650"/>
        </a:xfrm>
        <a:prstGeom prst="roundRect">
          <a:avLst>
            <a:gd name="adj" fmla="val 10000"/>
          </a:avLst>
        </a:prstGeom>
        <a:solidFill>
          <a:srgbClr val="A4C166">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Student welfare services</a:t>
          </a:r>
          <a:endParaRPr lang="el-GR" sz="1200" dirty="0">
            <a:solidFill>
              <a:sysClr val="window" lastClr="FFFFFF"/>
            </a:solidFill>
            <a:latin typeface="Calibri"/>
            <a:ea typeface="+mn-ea"/>
            <a:cs typeface="+mn-cs"/>
          </a:endParaRPr>
        </a:p>
      </dgm:t>
    </dgm:pt>
    <dgm:pt modelId="{832C2BE7-8A13-48C2-B6DC-32E1F18A3CED}" type="parTrans" cxnId="{C5CD7D38-7EA3-4475-9A32-1EEC821B9417}">
      <dgm:prSet/>
      <dgm:spPr>
        <a:xfrm rot="13200000">
          <a:off x="882846" y="2681835"/>
          <a:ext cx="2653467" cy="361161"/>
        </a:xfrm>
        <a:prstGeom prst="leftArrow">
          <a:avLst>
            <a:gd name="adj1" fmla="val 60000"/>
            <a:gd name="adj2" fmla="val 50000"/>
          </a:avLst>
        </a:prstGeom>
        <a:solidFill>
          <a:srgbClr val="A4C166">
            <a:hueOff val="0"/>
            <a:satOff val="0"/>
            <a:lumOff val="0"/>
            <a:alphaOff val="0"/>
          </a:srgbClr>
        </a:solidFill>
        <a:ln>
          <a:noFill/>
        </a:ln>
        <a:effectLst/>
      </dgm:spPr>
      <dgm:t>
        <a:bodyPr/>
        <a:lstStyle/>
        <a:p>
          <a:endParaRPr lang="el-GR"/>
        </a:p>
      </dgm:t>
    </dgm:pt>
    <dgm:pt modelId="{9E72108C-60D1-438E-98EA-691D03375EA5}" type="sibTrans" cxnId="{C5CD7D38-7EA3-4475-9A32-1EEC821B9417}">
      <dgm:prSet/>
      <dgm:spPr/>
      <dgm:t>
        <a:bodyPr/>
        <a:lstStyle/>
        <a:p>
          <a:endParaRPr lang="el-GR"/>
        </a:p>
      </dgm:t>
    </dgm:pt>
    <dgm:pt modelId="{30BE77F5-F46A-46A9-BB84-E038BD4E03D7}">
      <dgm:prSet phldrT="[Text]" custT="1"/>
      <dgm:spPr>
        <a:xfrm>
          <a:off x="1665308" y="886505"/>
          <a:ext cx="887063" cy="709650"/>
        </a:xfrm>
        <a:prstGeom prst="roundRect">
          <a:avLst>
            <a:gd name="adj" fmla="val 10000"/>
          </a:avLst>
        </a:prstGeom>
        <a:solidFill>
          <a:srgbClr val="4BACC6">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Career services</a:t>
          </a:r>
          <a:endParaRPr lang="el-GR" sz="1200" dirty="0">
            <a:solidFill>
              <a:sysClr val="window" lastClr="FFFFFF"/>
            </a:solidFill>
            <a:latin typeface="Calibri"/>
            <a:ea typeface="+mn-ea"/>
            <a:cs typeface="+mn-cs"/>
          </a:endParaRPr>
        </a:p>
      </dgm:t>
    </dgm:pt>
    <dgm:pt modelId="{92BB8C7C-4677-4893-B876-D4E6E8D907FF}" type="parTrans" cxnId="{938F019C-CC51-4AED-AF22-BDD2D4C038C4}">
      <dgm:prSet/>
      <dgm:spPr>
        <a:xfrm rot="14400000">
          <a:off x="1445473" y="2209735"/>
          <a:ext cx="2653467" cy="361161"/>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el-GR"/>
        </a:p>
      </dgm:t>
    </dgm:pt>
    <dgm:pt modelId="{A05D4954-6298-486B-A94A-82E6CFFF0ADC}" type="sibTrans" cxnId="{938F019C-CC51-4AED-AF22-BDD2D4C038C4}">
      <dgm:prSet/>
      <dgm:spPr/>
      <dgm:t>
        <a:bodyPr/>
        <a:lstStyle/>
        <a:p>
          <a:endParaRPr lang="el-GR"/>
        </a:p>
      </dgm:t>
    </dgm:pt>
    <dgm:pt modelId="{17F26583-7014-4C74-83D9-0413F9C4F004}">
      <dgm:prSet custT="1"/>
      <dgm:spPr>
        <a:xfrm>
          <a:off x="2788454" y="477714"/>
          <a:ext cx="887063" cy="709650"/>
        </a:xfrm>
        <a:prstGeom prst="roundRect">
          <a:avLst>
            <a:gd name="adj" fmla="val 10000"/>
          </a:avLst>
        </a:prstGeom>
        <a:solidFill>
          <a:srgbClr val="F79646">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Fundraising</a:t>
          </a:r>
          <a:endParaRPr lang="el-GR" sz="1200" dirty="0">
            <a:solidFill>
              <a:sysClr val="window" lastClr="FFFFFF"/>
            </a:solidFill>
            <a:latin typeface="Calibri"/>
            <a:ea typeface="+mn-ea"/>
            <a:cs typeface="+mn-cs"/>
          </a:endParaRPr>
        </a:p>
      </dgm:t>
    </dgm:pt>
    <dgm:pt modelId="{A5B00069-6829-4A69-97E5-A4CA71A43F4F}" type="parTrans" cxnId="{588BC16D-2A29-48CD-8A10-D4071212F2A3}">
      <dgm:prSet/>
      <dgm:spPr>
        <a:xfrm rot="15600000">
          <a:off x="2135637" y="1958536"/>
          <a:ext cx="2653467" cy="361161"/>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el-GR"/>
        </a:p>
      </dgm:t>
    </dgm:pt>
    <dgm:pt modelId="{2BCF00B7-04ED-4429-AB35-BDEEECFA57C3}" type="sibTrans" cxnId="{588BC16D-2A29-48CD-8A10-D4071212F2A3}">
      <dgm:prSet/>
      <dgm:spPr/>
      <dgm:t>
        <a:bodyPr/>
        <a:lstStyle/>
        <a:p>
          <a:endParaRPr lang="el-GR"/>
        </a:p>
      </dgm:t>
    </dgm:pt>
    <dgm:pt modelId="{8BAD6A11-835E-4E1E-A952-CF160C63A225}">
      <dgm:prSet custT="1"/>
      <dgm:spPr>
        <a:xfrm>
          <a:off x="3983681" y="477714"/>
          <a:ext cx="887063" cy="709650"/>
        </a:xfrm>
        <a:prstGeom prst="roundRect">
          <a:avLst>
            <a:gd name="adj" fmla="val 10000"/>
          </a:avLst>
        </a:prstGeom>
        <a:solidFill>
          <a:srgbClr val="C0504D">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Public relations</a:t>
          </a:r>
          <a:endParaRPr lang="el-GR" sz="1200" dirty="0">
            <a:solidFill>
              <a:sysClr val="window" lastClr="FFFFFF"/>
            </a:solidFill>
            <a:latin typeface="Calibri"/>
            <a:ea typeface="+mn-ea"/>
            <a:cs typeface="+mn-cs"/>
          </a:endParaRPr>
        </a:p>
      </dgm:t>
    </dgm:pt>
    <dgm:pt modelId="{A35512B5-8D21-492D-A38D-B1C6B187D76D}" type="parTrans" cxnId="{E598F479-C97D-4EED-A8C2-D166EF96968C}">
      <dgm:prSet/>
      <dgm:spPr>
        <a:xfrm rot="16800000">
          <a:off x="2870094" y="1958536"/>
          <a:ext cx="2653467" cy="361161"/>
        </a:xfrm>
        <a:prstGeom prst="leftArrow">
          <a:avLst>
            <a:gd name="adj1" fmla="val 60000"/>
            <a:gd name="adj2" fmla="val 50000"/>
          </a:avLst>
        </a:prstGeom>
        <a:solidFill>
          <a:srgbClr val="C0504D">
            <a:hueOff val="0"/>
            <a:satOff val="0"/>
            <a:lumOff val="0"/>
            <a:alphaOff val="0"/>
          </a:srgbClr>
        </a:solidFill>
        <a:ln>
          <a:noFill/>
        </a:ln>
        <a:effectLst/>
      </dgm:spPr>
      <dgm:t>
        <a:bodyPr/>
        <a:lstStyle/>
        <a:p>
          <a:endParaRPr lang="el-GR"/>
        </a:p>
      </dgm:t>
    </dgm:pt>
    <dgm:pt modelId="{9110212B-1725-4993-838D-2BCC5E2A12E0}" type="sibTrans" cxnId="{E598F479-C97D-4EED-A8C2-D166EF96968C}">
      <dgm:prSet/>
      <dgm:spPr/>
      <dgm:t>
        <a:bodyPr/>
        <a:lstStyle/>
        <a:p>
          <a:endParaRPr lang="el-GR"/>
        </a:p>
      </dgm:t>
    </dgm:pt>
    <dgm:pt modelId="{D17A4C99-F01D-4CA1-82A8-2D38F1A51714}">
      <dgm:prSet custT="1"/>
      <dgm:spPr>
        <a:xfrm>
          <a:off x="4980034" y="713400"/>
          <a:ext cx="1140648" cy="1055861"/>
        </a:xfrm>
        <a:prstGeom prst="roundRect">
          <a:avLst>
            <a:gd name="adj" fmla="val 10000"/>
          </a:avLst>
        </a:prstGeom>
        <a:solidFill>
          <a:srgbClr val="76923C">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Higher University administration</a:t>
          </a:r>
          <a:endParaRPr lang="el-GR" sz="1200" dirty="0">
            <a:solidFill>
              <a:sysClr val="window" lastClr="FFFFFF"/>
            </a:solidFill>
            <a:latin typeface="Calibri"/>
            <a:ea typeface="+mn-ea"/>
            <a:cs typeface="+mn-cs"/>
          </a:endParaRPr>
        </a:p>
      </dgm:t>
    </dgm:pt>
    <dgm:pt modelId="{B1D0B3B1-970C-4B2F-8645-657EFB7E8D7A}" type="parTrans" cxnId="{1181C0D1-69F2-45E6-9A26-DE9A63866034}">
      <dgm:prSet/>
      <dgm:spPr>
        <a:xfrm rot="18000000">
          <a:off x="3560258" y="2209735"/>
          <a:ext cx="2653467" cy="361161"/>
        </a:xfrm>
        <a:prstGeom prst="leftArrow">
          <a:avLst>
            <a:gd name="adj1" fmla="val 60000"/>
            <a:gd name="adj2" fmla="val 50000"/>
          </a:avLst>
        </a:prstGeom>
        <a:solidFill>
          <a:srgbClr val="76923C">
            <a:hueOff val="0"/>
            <a:satOff val="0"/>
            <a:lumOff val="0"/>
            <a:alphaOff val="0"/>
          </a:srgbClr>
        </a:solidFill>
        <a:ln>
          <a:noFill/>
        </a:ln>
        <a:effectLst/>
      </dgm:spPr>
      <dgm:t>
        <a:bodyPr/>
        <a:lstStyle/>
        <a:p>
          <a:endParaRPr lang="el-GR"/>
        </a:p>
      </dgm:t>
    </dgm:pt>
    <dgm:pt modelId="{4D1E9C1C-E0F2-4BA9-A964-E485C560B4C5}" type="sibTrans" cxnId="{1181C0D1-69F2-45E6-9A26-DE9A63866034}">
      <dgm:prSet/>
      <dgm:spPr/>
      <dgm:t>
        <a:bodyPr/>
        <a:lstStyle/>
        <a:p>
          <a:endParaRPr lang="el-GR"/>
        </a:p>
      </dgm:t>
    </dgm:pt>
    <dgm:pt modelId="{BA9510AF-2328-4696-AD8B-A785A4AD7C72}">
      <dgm:prSet custT="1"/>
      <dgm:spPr>
        <a:xfrm>
          <a:off x="6022424" y="1654782"/>
          <a:ext cx="887063" cy="709650"/>
        </a:xfrm>
        <a:prstGeom prst="roundRect">
          <a:avLst>
            <a:gd name="adj" fmla="val 10000"/>
          </a:avLst>
        </a:prstGeom>
        <a:solidFill>
          <a:srgbClr val="A4C166">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Lifelong learning</a:t>
          </a:r>
        </a:p>
      </dgm:t>
    </dgm:pt>
    <dgm:pt modelId="{D07874F1-A942-4142-B47B-761829432E92}" type="parTrans" cxnId="{08718CA1-34E5-435D-95DC-6C18AF0398A1}">
      <dgm:prSet/>
      <dgm:spPr>
        <a:xfrm rot="19200000">
          <a:off x="4122885" y="2681835"/>
          <a:ext cx="2653467" cy="361161"/>
        </a:xfrm>
        <a:prstGeom prst="leftArrow">
          <a:avLst>
            <a:gd name="adj1" fmla="val 60000"/>
            <a:gd name="adj2" fmla="val 50000"/>
          </a:avLst>
        </a:prstGeom>
        <a:solidFill>
          <a:srgbClr val="A4C166">
            <a:hueOff val="0"/>
            <a:satOff val="0"/>
            <a:lumOff val="0"/>
            <a:alphaOff val="0"/>
          </a:srgbClr>
        </a:solidFill>
        <a:ln>
          <a:noFill/>
        </a:ln>
        <a:effectLst/>
      </dgm:spPr>
      <dgm:t>
        <a:bodyPr/>
        <a:lstStyle/>
        <a:p>
          <a:endParaRPr lang="el-GR"/>
        </a:p>
      </dgm:t>
    </dgm:pt>
    <dgm:pt modelId="{1F1B011E-6E77-4E7A-8E1A-C65D0BD31D59}" type="sibTrans" cxnId="{08718CA1-34E5-435D-95DC-6C18AF0398A1}">
      <dgm:prSet/>
      <dgm:spPr/>
      <dgm:t>
        <a:bodyPr/>
        <a:lstStyle/>
        <a:p>
          <a:endParaRPr lang="el-GR"/>
        </a:p>
      </dgm:t>
    </dgm:pt>
    <dgm:pt modelId="{EE6C3B8A-7C29-4797-9A20-3F2309BF64D1}">
      <dgm:prSet custT="1"/>
      <dgm:spPr>
        <a:xfrm>
          <a:off x="6486902" y="2689879"/>
          <a:ext cx="1153333" cy="709650"/>
        </a:xfrm>
        <a:prstGeom prst="roundRect">
          <a:avLst>
            <a:gd name="adj" fmla="val 10000"/>
          </a:avLst>
        </a:prstGeom>
        <a:solidFill>
          <a:srgbClr val="4BACC6">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Academic development</a:t>
          </a:r>
          <a:endParaRPr lang="el-GR" sz="1200" dirty="0">
            <a:solidFill>
              <a:sysClr val="window" lastClr="FFFFFF"/>
            </a:solidFill>
            <a:latin typeface="Calibri"/>
            <a:ea typeface="+mn-ea"/>
            <a:cs typeface="+mn-cs"/>
          </a:endParaRPr>
        </a:p>
      </dgm:t>
    </dgm:pt>
    <dgm:pt modelId="{54522941-0A10-469C-B5EF-D9068A1B38F3}" type="parTrans" cxnId="{1A4F65D9-2A1C-4D05-AE33-AD8B0C3DF6E7}">
      <dgm:prSet/>
      <dgm:spPr>
        <a:xfrm rot="20400000">
          <a:off x="4490114" y="3317893"/>
          <a:ext cx="2653467" cy="361161"/>
        </a:xfrm>
        <a:prstGeom prst="leftArrow">
          <a:avLst>
            <a:gd name="adj1" fmla="val 60000"/>
            <a:gd name="adj2" fmla="val 50000"/>
          </a:avLst>
        </a:prstGeom>
        <a:solidFill>
          <a:srgbClr val="4BACC6">
            <a:hueOff val="0"/>
            <a:satOff val="0"/>
            <a:lumOff val="0"/>
            <a:alphaOff val="0"/>
          </a:srgbClr>
        </a:solidFill>
        <a:ln>
          <a:noFill/>
        </a:ln>
        <a:effectLst/>
      </dgm:spPr>
      <dgm:t>
        <a:bodyPr/>
        <a:lstStyle/>
        <a:p>
          <a:endParaRPr lang="el-GR"/>
        </a:p>
      </dgm:t>
    </dgm:pt>
    <dgm:pt modelId="{C0101709-D319-458F-BF96-2EFCA33B6CFC}" type="sibTrans" cxnId="{1A4F65D9-2A1C-4D05-AE33-AD8B0C3DF6E7}">
      <dgm:prSet/>
      <dgm:spPr/>
      <dgm:t>
        <a:bodyPr/>
        <a:lstStyle/>
        <a:p>
          <a:endParaRPr lang="el-GR"/>
        </a:p>
      </dgm:t>
    </dgm:pt>
    <dgm:pt modelId="{4D4FE1C5-2416-4305-A18E-012F3296090F}">
      <dgm:prSet custT="1"/>
      <dgm:spPr>
        <a:xfrm>
          <a:off x="6709922" y="3866948"/>
          <a:ext cx="1122392" cy="709650"/>
        </a:xfrm>
        <a:prstGeom prst="roundRect">
          <a:avLst>
            <a:gd name="adj" fmla="val 10000"/>
          </a:avLst>
        </a:prstGeom>
        <a:solidFill>
          <a:srgbClr val="F79646">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pPr>
            <a:buNone/>
          </a:pPr>
          <a:r>
            <a:rPr lang="en-US" sz="1200" dirty="0">
              <a:solidFill>
                <a:sysClr val="window" lastClr="FFFFFF"/>
              </a:solidFill>
              <a:latin typeface="Calibri"/>
              <a:ea typeface="+mn-ea"/>
              <a:cs typeface="+mn-cs"/>
            </a:rPr>
            <a:t>Business development</a:t>
          </a:r>
          <a:endParaRPr lang="el-GR" sz="1200" dirty="0">
            <a:solidFill>
              <a:sysClr val="window" lastClr="FFFFFF"/>
            </a:solidFill>
            <a:latin typeface="Calibri"/>
            <a:ea typeface="+mn-ea"/>
            <a:cs typeface="+mn-cs"/>
          </a:endParaRPr>
        </a:p>
      </dgm:t>
    </dgm:pt>
    <dgm:pt modelId="{C56858D0-B5BC-45E3-A19F-79FFF3DA8ECD}" type="parTrans" cxnId="{A45B6A78-5827-4647-A38A-2FEEF6A47154}">
      <dgm:prSet/>
      <dgm:spPr>
        <a:xfrm>
          <a:off x="4617651" y="4041193"/>
          <a:ext cx="2653467" cy="361161"/>
        </a:xfrm>
        <a:prstGeom prst="leftArrow">
          <a:avLst>
            <a:gd name="adj1" fmla="val 60000"/>
            <a:gd name="adj2" fmla="val 50000"/>
          </a:avLst>
        </a:prstGeom>
        <a:solidFill>
          <a:srgbClr val="F79646">
            <a:hueOff val="0"/>
            <a:satOff val="0"/>
            <a:lumOff val="0"/>
            <a:alphaOff val="0"/>
          </a:srgbClr>
        </a:solidFill>
        <a:ln>
          <a:noFill/>
        </a:ln>
        <a:effectLst/>
      </dgm:spPr>
      <dgm:t>
        <a:bodyPr/>
        <a:lstStyle/>
        <a:p>
          <a:endParaRPr lang="el-GR"/>
        </a:p>
      </dgm:t>
    </dgm:pt>
    <dgm:pt modelId="{5E7538D4-E970-482D-8B95-9CE8936E940A}" type="sibTrans" cxnId="{A45B6A78-5827-4647-A38A-2FEEF6A47154}">
      <dgm:prSet/>
      <dgm:spPr/>
      <dgm:t>
        <a:bodyPr/>
        <a:lstStyle/>
        <a:p>
          <a:endParaRPr lang="el-GR"/>
        </a:p>
      </dgm:t>
    </dgm:pt>
    <dgm:pt modelId="{AC4046C7-6A3E-4B6F-95BA-37E330DAF1DE}" type="pres">
      <dgm:prSet presAssocID="{5DE0C253-4473-4F9D-8FD1-631BBBAB34C2}" presName="cycle" presStyleCnt="0">
        <dgm:presLayoutVars>
          <dgm:chMax val="1"/>
          <dgm:dir/>
          <dgm:animLvl val="ctr"/>
          <dgm:resizeHandles val="exact"/>
        </dgm:presLayoutVars>
      </dgm:prSet>
      <dgm:spPr/>
    </dgm:pt>
    <dgm:pt modelId="{E1508FBA-EADD-4A0C-99B5-67245211F885}" type="pres">
      <dgm:prSet presAssocID="{8502C42E-AD02-436A-BFF1-6DB02238EE2D}" presName="centerShape" presStyleLbl="node0" presStyleIdx="0" presStyleCnt="1"/>
      <dgm:spPr/>
    </dgm:pt>
    <dgm:pt modelId="{57AC3C4A-F855-424F-9BD9-2CF25027FEA9}" type="pres">
      <dgm:prSet presAssocID="{C1AA0FBD-641A-439B-A9AA-72DF069F6635}" presName="parTrans" presStyleLbl="bgSibTrans2D1" presStyleIdx="0" presStyleCnt="10"/>
      <dgm:spPr/>
    </dgm:pt>
    <dgm:pt modelId="{DFEA1DB5-88D5-49C5-8C4E-BD733D7BCFE1}" type="pres">
      <dgm:prSet presAssocID="{98F976EC-ABFD-4F4F-8158-9F2C848788FD}" presName="node" presStyleLbl="node1" presStyleIdx="0" presStyleCnt="10">
        <dgm:presLayoutVars>
          <dgm:bulletEnabled val="1"/>
        </dgm:presLayoutVars>
      </dgm:prSet>
      <dgm:spPr/>
    </dgm:pt>
    <dgm:pt modelId="{88A8E256-8A89-4809-B62C-4D5D33E895C0}" type="pres">
      <dgm:prSet presAssocID="{6387E7DC-0083-4673-B9AA-C1942387DCFD}" presName="parTrans" presStyleLbl="bgSibTrans2D1" presStyleIdx="1" presStyleCnt="10"/>
      <dgm:spPr/>
    </dgm:pt>
    <dgm:pt modelId="{C51FB53B-DEF5-4A8C-91FC-DE7C81B52AC6}" type="pres">
      <dgm:prSet presAssocID="{FC177E7A-9F70-4B05-A7D7-87350274DE74}" presName="node" presStyleLbl="node1" presStyleIdx="1" presStyleCnt="10">
        <dgm:presLayoutVars>
          <dgm:bulletEnabled val="1"/>
        </dgm:presLayoutVars>
      </dgm:prSet>
      <dgm:spPr/>
    </dgm:pt>
    <dgm:pt modelId="{9BDB4287-F389-4155-BF2C-CBEB06190E39}" type="pres">
      <dgm:prSet presAssocID="{832C2BE7-8A13-48C2-B6DC-32E1F18A3CED}" presName="parTrans" presStyleLbl="bgSibTrans2D1" presStyleIdx="2" presStyleCnt="10"/>
      <dgm:spPr/>
    </dgm:pt>
    <dgm:pt modelId="{3A085041-AA89-4A03-8115-A5B090DAB3D2}" type="pres">
      <dgm:prSet presAssocID="{6E120A7A-DC39-4992-8E92-1ADAA5915DCF}" presName="node" presStyleLbl="node1" presStyleIdx="2" presStyleCnt="10">
        <dgm:presLayoutVars>
          <dgm:bulletEnabled val="1"/>
        </dgm:presLayoutVars>
      </dgm:prSet>
      <dgm:spPr/>
    </dgm:pt>
    <dgm:pt modelId="{BDD48AC4-110D-476D-9790-DC200473B108}" type="pres">
      <dgm:prSet presAssocID="{92BB8C7C-4677-4893-B876-D4E6E8D907FF}" presName="parTrans" presStyleLbl="bgSibTrans2D1" presStyleIdx="3" presStyleCnt="10"/>
      <dgm:spPr/>
    </dgm:pt>
    <dgm:pt modelId="{FCE3CB52-0C31-42A9-B6FA-B57D52734A29}" type="pres">
      <dgm:prSet presAssocID="{30BE77F5-F46A-46A9-BB84-E038BD4E03D7}" presName="node" presStyleLbl="node1" presStyleIdx="3" presStyleCnt="10">
        <dgm:presLayoutVars>
          <dgm:bulletEnabled val="1"/>
        </dgm:presLayoutVars>
      </dgm:prSet>
      <dgm:spPr/>
    </dgm:pt>
    <dgm:pt modelId="{8AF34919-0DE8-4AF3-9B2B-F0C588DD0662}" type="pres">
      <dgm:prSet presAssocID="{A5B00069-6829-4A69-97E5-A4CA71A43F4F}" presName="parTrans" presStyleLbl="bgSibTrans2D1" presStyleIdx="4" presStyleCnt="10"/>
      <dgm:spPr/>
    </dgm:pt>
    <dgm:pt modelId="{A322742E-CA6C-45D2-AD7C-738CDD0689B4}" type="pres">
      <dgm:prSet presAssocID="{17F26583-7014-4C74-83D9-0413F9C4F004}" presName="node" presStyleLbl="node1" presStyleIdx="4" presStyleCnt="10">
        <dgm:presLayoutVars>
          <dgm:bulletEnabled val="1"/>
        </dgm:presLayoutVars>
      </dgm:prSet>
      <dgm:spPr/>
    </dgm:pt>
    <dgm:pt modelId="{0DCE020C-8802-4250-B4AC-809ACCAE9C1C}" type="pres">
      <dgm:prSet presAssocID="{A35512B5-8D21-492D-A38D-B1C6B187D76D}" presName="parTrans" presStyleLbl="bgSibTrans2D1" presStyleIdx="5" presStyleCnt="10"/>
      <dgm:spPr/>
    </dgm:pt>
    <dgm:pt modelId="{F8AC271C-C7D5-4FDE-A84E-626446BB360D}" type="pres">
      <dgm:prSet presAssocID="{8BAD6A11-835E-4E1E-A952-CF160C63A225}" presName="node" presStyleLbl="node1" presStyleIdx="5" presStyleCnt="10">
        <dgm:presLayoutVars>
          <dgm:bulletEnabled val="1"/>
        </dgm:presLayoutVars>
      </dgm:prSet>
      <dgm:spPr/>
    </dgm:pt>
    <dgm:pt modelId="{F424D982-F16B-4BD0-AF50-722D37C1A751}" type="pres">
      <dgm:prSet presAssocID="{B1D0B3B1-970C-4B2F-8645-657EFB7E8D7A}" presName="parTrans" presStyleLbl="bgSibTrans2D1" presStyleIdx="6" presStyleCnt="10"/>
      <dgm:spPr/>
    </dgm:pt>
    <dgm:pt modelId="{F63D7277-9A4F-4197-9021-6D9B3F72551B}" type="pres">
      <dgm:prSet presAssocID="{D17A4C99-F01D-4CA1-82A8-2D38F1A51714}" presName="node" presStyleLbl="node1" presStyleIdx="6" presStyleCnt="10" custScaleX="128587" custScaleY="148786">
        <dgm:presLayoutVars>
          <dgm:bulletEnabled val="1"/>
        </dgm:presLayoutVars>
      </dgm:prSet>
      <dgm:spPr/>
    </dgm:pt>
    <dgm:pt modelId="{AFA941DD-25BD-4BB7-8C9F-B0E12932D6EB}" type="pres">
      <dgm:prSet presAssocID="{D07874F1-A942-4142-B47B-761829432E92}" presName="parTrans" presStyleLbl="bgSibTrans2D1" presStyleIdx="7" presStyleCnt="10"/>
      <dgm:spPr/>
    </dgm:pt>
    <dgm:pt modelId="{E16E6555-CC71-47C9-90CF-75CB301913B2}" type="pres">
      <dgm:prSet presAssocID="{BA9510AF-2328-4696-AD8B-A785A4AD7C72}" presName="node" presStyleLbl="node1" presStyleIdx="7" presStyleCnt="10">
        <dgm:presLayoutVars>
          <dgm:bulletEnabled val="1"/>
        </dgm:presLayoutVars>
      </dgm:prSet>
      <dgm:spPr/>
    </dgm:pt>
    <dgm:pt modelId="{3E7B27D4-80D0-4AF3-B08C-DF871BA446AA}" type="pres">
      <dgm:prSet presAssocID="{54522941-0A10-469C-B5EF-D9068A1B38F3}" presName="parTrans" presStyleLbl="bgSibTrans2D1" presStyleIdx="8" presStyleCnt="10"/>
      <dgm:spPr/>
    </dgm:pt>
    <dgm:pt modelId="{947B5CE1-EB08-4055-B79F-CEDD5F557040}" type="pres">
      <dgm:prSet presAssocID="{EE6C3B8A-7C29-4797-9A20-3F2309BF64D1}" presName="node" presStyleLbl="node1" presStyleIdx="8" presStyleCnt="10" custScaleX="130017">
        <dgm:presLayoutVars>
          <dgm:bulletEnabled val="1"/>
        </dgm:presLayoutVars>
      </dgm:prSet>
      <dgm:spPr/>
    </dgm:pt>
    <dgm:pt modelId="{0E333AE0-3C99-4AB7-9122-A5EC4179C086}" type="pres">
      <dgm:prSet presAssocID="{C56858D0-B5BC-45E3-A19F-79FFF3DA8ECD}" presName="parTrans" presStyleLbl="bgSibTrans2D1" presStyleIdx="9" presStyleCnt="10"/>
      <dgm:spPr/>
    </dgm:pt>
    <dgm:pt modelId="{EC38109D-0D39-4433-BB69-0B03D17A7FC6}" type="pres">
      <dgm:prSet presAssocID="{4D4FE1C5-2416-4305-A18E-012F3296090F}" presName="node" presStyleLbl="node1" presStyleIdx="9" presStyleCnt="10" custScaleX="126529">
        <dgm:presLayoutVars>
          <dgm:bulletEnabled val="1"/>
        </dgm:presLayoutVars>
      </dgm:prSet>
      <dgm:spPr/>
    </dgm:pt>
  </dgm:ptLst>
  <dgm:cxnLst>
    <dgm:cxn modelId="{F3ADA608-2E49-4289-BE46-1B42D525AE51}" type="presOf" srcId="{B1D0B3B1-970C-4B2F-8645-657EFB7E8D7A}" destId="{F424D982-F16B-4BD0-AF50-722D37C1A751}" srcOrd="0" destOrd="0" presId="urn:microsoft.com/office/officeart/2005/8/layout/radial4"/>
    <dgm:cxn modelId="{88C56410-1D66-4605-BF80-5B2886DD29EB}" type="presOf" srcId="{C56858D0-B5BC-45E3-A19F-79FFF3DA8ECD}" destId="{0E333AE0-3C99-4AB7-9122-A5EC4179C086}" srcOrd="0" destOrd="0" presId="urn:microsoft.com/office/officeart/2005/8/layout/radial4"/>
    <dgm:cxn modelId="{8E813F17-B214-44DE-9133-D9669FB80EF2}" type="presOf" srcId="{6387E7DC-0083-4673-B9AA-C1942387DCFD}" destId="{88A8E256-8A89-4809-B62C-4D5D33E895C0}" srcOrd="0" destOrd="0" presId="urn:microsoft.com/office/officeart/2005/8/layout/radial4"/>
    <dgm:cxn modelId="{E7795F1B-E5CA-469C-950A-B2D639916BDC}" type="presOf" srcId="{BA9510AF-2328-4696-AD8B-A785A4AD7C72}" destId="{E16E6555-CC71-47C9-90CF-75CB301913B2}" srcOrd="0" destOrd="0" presId="urn:microsoft.com/office/officeart/2005/8/layout/radial4"/>
    <dgm:cxn modelId="{C5CD7D38-7EA3-4475-9A32-1EEC821B9417}" srcId="{8502C42E-AD02-436A-BFF1-6DB02238EE2D}" destId="{6E120A7A-DC39-4992-8E92-1ADAA5915DCF}" srcOrd="2" destOrd="0" parTransId="{832C2BE7-8A13-48C2-B6DC-32E1F18A3CED}" sibTransId="{9E72108C-60D1-438E-98EA-691D03375EA5}"/>
    <dgm:cxn modelId="{FFE36F5D-20A6-4F53-8E2C-11A5226BF8C6}" type="presOf" srcId="{EE6C3B8A-7C29-4797-9A20-3F2309BF64D1}" destId="{947B5CE1-EB08-4055-B79F-CEDD5F557040}" srcOrd="0" destOrd="0" presId="urn:microsoft.com/office/officeart/2005/8/layout/radial4"/>
    <dgm:cxn modelId="{588BC16D-2A29-48CD-8A10-D4071212F2A3}" srcId="{8502C42E-AD02-436A-BFF1-6DB02238EE2D}" destId="{17F26583-7014-4C74-83D9-0413F9C4F004}" srcOrd="4" destOrd="0" parTransId="{A5B00069-6829-4A69-97E5-A4CA71A43F4F}" sibTransId="{2BCF00B7-04ED-4429-AB35-BDEEECFA57C3}"/>
    <dgm:cxn modelId="{86986951-F046-4AA9-A4EC-E02EFAF37B6E}" type="presOf" srcId="{5DE0C253-4473-4F9D-8FD1-631BBBAB34C2}" destId="{AC4046C7-6A3E-4B6F-95BA-37E330DAF1DE}" srcOrd="0" destOrd="0" presId="urn:microsoft.com/office/officeart/2005/8/layout/radial4"/>
    <dgm:cxn modelId="{FC6AD973-B5B6-476C-BB1B-721D8D4770F7}" type="presOf" srcId="{D07874F1-A942-4142-B47B-761829432E92}" destId="{AFA941DD-25BD-4BB7-8C9F-B0E12932D6EB}" srcOrd="0" destOrd="0" presId="urn:microsoft.com/office/officeart/2005/8/layout/radial4"/>
    <dgm:cxn modelId="{A45B6A78-5827-4647-A38A-2FEEF6A47154}" srcId="{8502C42E-AD02-436A-BFF1-6DB02238EE2D}" destId="{4D4FE1C5-2416-4305-A18E-012F3296090F}" srcOrd="9" destOrd="0" parTransId="{C56858D0-B5BC-45E3-A19F-79FFF3DA8ECD}" sibTransId="{5E7538D4-E970-482D-8B95-9CE8936E940A}"/>
    <dgm:cxn modelId="{E598F479-C97D-4EED-A8C2-D166EF96968C}" srcId="{8502C42E-AD02-436A-BFF1-6DB02238EE2D}" destId="{8BAD6A11-835E-4E1E-A952-CF160C63A225}" srcOrd="5" destOrd="0" parTransId="{A35512B5-8D21-492D-A38D-B1C6B187D76D}" sibTransId="{9110212B-1725-4993-838D-2BCC5E2A12E0}"/>
    <dgm:cxn modelId="{18D55F83-A007-4C1F-85D0-D03159FC7BEB}" type="presOf" srcId="{6E120A7A-DC39-4992-8E92-1ADAA5915DCF}" destId="{3A085041-AA89-4A03-8115-A5B090DAB3D2}" srcOrd="0" destOrd="0" presId="urn:microsoft.com/office/officeart/2005/8/layout/radial4"/>
    <dgm:cxn modelId="{E52ACB89-E923-4943-8F88-BCCE80FE651F}" type="presOf" srcId="{4D4FE1C5-2416-4305-A18E-012F3296090F}" destId="{EC38109D-0D39-4433-BB69-0B03D17A7FC6}" srcOrd="0" destOrd="0" presId="urn:microsoft.com/office/officeart/2005/8/layout/radial4"/>
    <dgm:cxn modelId="{E9458C8E-4495-41B8-A747-26B64764F660}" type="presOf" srcId="{C1AA0FBD-641A-439B-A9AA-72DF069F6635}" destId="{57AC3C4A-F855-424F-9BD9-2CF25027FEA9}" srcOrd="0" destOrd="0" presId="urn:microsoft.com/office/officeart/2005/8/layout/radial4"/>
    <dgm:cxn modelId="{C3AEC38E-1F2B-44BF-BBA5-0EEFF2F64682}" type="presOf" srcId="{54522941-0A10-469C-B5EF-D9068A1B38F3}" destId="{3E7B27D4-80D0-4AF3-B08C-DF871BA446AA}" srcOrd="0" destOrd="0" presId="urn:microsoft.com/office/officeart/2005/8/layout/radial4"/>
    <dgm:cxn modelId="{938F019C-CC51-4AED-AF22-BDD2D4C038C4}" srcId="{8502C42E-AD02-436A-BFF1-6DB02238EE2D}" destId="{30BE77F5-F46A-46A9-BB84-E038BD4E03D7}" srcOrd="3" destOrd="0" parTransId="{92BB8C7C-4677-4893-B876-D4E6E8D907FF}" sibTransId="{A05D4954-6298-486B-A94A-82E6CFFF0ADC}"/>
    <dgm:cxn modelId="{08718CA1-34E5-435D-95DC-6C18AF0398A1}" srcId="{8502C42E-AD02-436A-BFF1-6DB02238EE2D}" destId="{BA9510AF-2328-4696-AD8B-A785A4AD7C72}" srcOrd="7" destOrd="0" parTransId="{D07874F1-A942-4142-B47B-761829432E92}" sibTransId="{1F1B011E-6E77-4E7A-8E1A-C65D0BD31D59}"/>
    <dgm:cxn modelId="{B8FB6DA5-6946-4AF5-ADF7-26C8CFCE6EDF}" type="presOf" srcId="{FC177E7A-9F70-4B05-A7D7-87350274DE74}" destId="{C51FB53B-DEF5-4A8C-91FC-DE7C81B52AC6}" srcOrd="0" destOrd="0" presId="urn:microsoft.com/office/officeart/2005/8/layout/radial4"/>
    <dgm:cxn modelId="{6594F8B3-DBEF-4F3A-8289-765BDEA8D678}" type="presOf" srcId="{832C2BE7-8A13-48C2-B6DC-32E1F18A3CED}" destId="{9BDB4287-F389-4155-BF2C-CBEB06190E39}" srcOrd="0" destOrd="0" presId="urn:microsoft.com/office/officeart/2005/8/layout/radial4"/>
    <dgm:cxn modelId="{B0F342B7-5A13-4D4B-BEB4-1DCDAC032A82}" type="presOf" srcId="{A35512B5-8D21-492D-A38D-B1C6B187D76D}" destId="{0DCE020C-8802-4250-B4AC-809ACCAE9C1C}" srcOrd="0" destOrd="0" presId="urn:microsoft.com/office/officeart/2005/8/layout/radial4"/>
    <dgm:cxn modelId="{175AE8BA-8305-4E0E-AE76-F91FAC0559D5}" type="presOf" srcId="{D17A4C99-F01D-4CA1-82A8-2D38F1A51714}" destId="{F63D7277-9A4F-4197-9021-6D9B3F72551B}" srcOrd="0" destOrd="0" presId="urn:microsoft.com/office/officeart/2005/8/layout/radial4"/>
    <dgm:cxn modelId="{2B5678C3-6AAD-472E-B65E-372C98B78856}" type="presOf" srcId="{17F26583-7014-4C74-83D9-0413F9C4F004}" destId="{A322742E-CA6C-45D2-AD7C-738CDD0689B4}" srcOrd="0" destOrd="0" presId="urn:microsoft.com/office/officeart/2005/8/layout/radial4"/>
    <dgm:cxn modelId="{E2A3A3C7-6199-4B71-8E80-D37914FDA3C3}" srcId="{8502C42E-AD02-436A-BFF1-6DB02238EE2D}" destId="{98F976EC-ABFD-4F4F-8158-9F2C848788FD}" srcOrd="0" destOrd="0" parTransId="{C1AA0FBD-641A-439B-A9AA-72DF069F6635}" sibTransId="{947356C7-BB5A-4636-BBA5-624D3C12E3C9}"/>
    <dgm:cxn modelId="{1181C0D1-69F2-45E6-9A26-DE9A63866034}" srcId="{8502C42E-AD02-436A-BFF1-6DB02238EE2D}" destId="{D17A4C99-F01D-4CA1-82A8-2D38F1A51714}" srcOrd="6" destOrd="0" parTransId="{B1D0B3B1-970C-4B2F-8645-657EFB7E8D7A}" sibTransId="{4D1E9C1C-E0F2-4BA9-A964-E485C560B4C5}"/>
    <dgm:cxn modelId="{A1DB81D7-EBE2-412D-9895-D7302408618F}" srcId="{5DE0C253-4473-4F9D-8FD1-631BBBAB34C2}" destId="{8502C42E-AD02-436A-BFF1-6DB02238EE2D}" srcOrd="0" destOrd="0" parTransId="{868DBDE1-5B6A-41A3-800D-4E3F22585C04}" sibTransId="{18312616-75DD-4F3B-ADCF-444E72A269B0}"/>
    <dgm:cxn modelId="{1A4F65D9-2A1C-4D05-AE33-AD8B0C3DF6E7}" srcId="{8502C42E-AD02-436A-BFF1-6DB02238EE2D}" destId="{EE6C3B8A-7C29-4797-9A20-3F2309BF64D1}" srcOrd="8" destOrd="0" parTransId="{54522941-0A10-469C-B5EF-D9068A1B38F3}" sibTransId="{C0101709-D319-458F-BF96-2EFCA33B6CFC}"/>
    <dgm:cxn modelId="{7FDEC8DD-3528-40B8-B64E-1C7FAB454730}" type="presOf" srcId="{8BAD6A11-835E-4E1E-A952-CF160C63A225}" destId="{F8AC271C-C7D5-4FDE-A84E-626446BB360D}" srcOrd="0" destOrd="0" presId="urn:microsoft.com/office/officeart/2005/8/layout/radial4"/>
    <dgm:cxn modelId="{9C5C1BDE-D088-4C39-8B6E-65268F17B0F0}" type="presOf" srcId="{98F976EC-ABFD-4F4F-8158-9F2C848788FD}" destId="{DFEA1DB5-88D5-49C5-8C4E-BD733D7BCFE1}" srcOrd="0" destOrd="0" presId="urn:microsoft.com/office/officeart/2005/8/layout/radial4"/>
    <dgm:cxn modelId="{101B76EB-AA10-46C9-ABF5-47E31EAE9D0B}" type="presOf" srcId="{A5B00069-6829-4A69-97E5-A4CA71A43F4F}" destId="{8AF34919-0DE8-4AF3-9B2B-F0C588DD0662}" srcOrd="0" destOrd="0" presId="urn:microsoft.com/office/officeart/2005/8/layout/radial4"/>
    <dgm:cxn modelId="{AF2672F4-938F-4ACD-9E34-2323FE15A7B8}" srcId="{8502C42E-AD02-436A-BFF1-6DB02238EE2D}" destId="{FC177E7A-9F70-4B05-A7D7-87350274DE74}" srcOrd="1" destOrd="0" parTransId="{6387E7DC-0083-4673-B9AA-C1942387DCFD}" sibTransId="{B72EBE60-F05F-4BEC-929F-CEE76E9DC813}"/>
    <dgm:cxn modelId="{67D7E4F6-2528-4F3A-99D8-2C0CF55276AE}" type="presOf" srcId="{92BB8C7C-4677-4893-B876-D4E6E8D907FF}" destId="{BDD48AC4-110D-476D-9790-DC200473B108}" srcOrd="0" destOrd="0" presId="urn:microsoft.com/office/officeart/2005/8/layout/radial4"/>
    <dgm:cxn modelId="{9323C3F7-5D1C-455B-9991-C280D4FB1F19}" type="presOf" srcId="{30BE77F5-F46A-46A9-BB84-E038BD4E03D7}" destId="{FCE3CB52-0C31-42A9-B6FA-B57D52734A29}" srcOrd="0" destOrd="0" presId="urn:microsoft.com/office/officeart/2005/8/layout/radial4"/>
    <dgm:cxn modelId="{7CBE43F8-64DB-445D-94C8-7AFD3BAC7BDC}" type="presOf" srcId="{8502C42E-AD02-436A-BFF1-6DB02238EE2D}" destId="{E1508FBA-EADD-4A0C-99B5-67245211F885}" srcOrd="0" destOrd="0" presId="urn:microsoft.com/office/officeart/2005/8/layout/radial4"/>
    <dgm:cxn modelId="{2BF3274B-F9DF-43EB-9866-5CF59BA97AA1}" type="presParOf" srcId="{AC4046C7-6A3E-4B6F-95BA-37E330DAF1DE}" destId="{E1508FBA-EADD-4A0C-99B5-67245211F885}" srcOrd="0" destOrd="0" presId="urn:microsoft.com/office/officeart/2005/8/layout/radial4"/>
    <dgm:cxn modelId="{C5C42483-5F70-40CE-9332-FC8CADAAC8D7}" type="presParOf" srcId="{AC4046C7-6A3E-4B6F-95BA-37E330DAF1DE}" destId="{57AC3C4A-F855-424F-9BD9-2CF25027FEA9}" srcOrd="1" destOrd="0" presId="urn:microsoft.com/office/officeart/2005/8/layout/radial4"/>
    <dgm:cxn modelId="{A72C471E-E8CF-459A-881A-46A8ABFB8955}" type="presParOf" srcId="{AC4046C7-6A3E-4B6F-95BA-37E330DAF1DE}" destId="{DFEA1DB5-88D5-49C5-8C4E-BD733D7BCFE1}" srcOrd="2" destOrd="0" presId="urn:microsoft.com/office/officeart/2005/8/layout/radial4"/>
    <dgm:cxn modelId="{6C926A22-610A-46E2-9784-8ED45C5724F0}" type="presParOf" srcId="{AC4046C7-6A3E-4B6F-95BA-37E330DAF1DE}" destId="{88A8E256-8A89-4809-B62C-4D5D33E895C0}" srcOrd="3" destOrd="0" presId="urn:microsoft.com/office/officeart/2005/8/layout/radial4"/>
    <dgm:cxn modelId="{51C32E0F-0DC1-401B-81A7-281F675161F1}" type="presParOf" srcId="{AC4046C7-6A3E-4B6F-95BA-37E330DAF1DE}" destId="{C51FB53B-DEF5-4A8C-91FC-DE7C81B52AC6}" srcOrd="4" destOrd="0" presId="urn:microsoft.com/office/officeart/2005/8/layout/radial4"/>
    <dgm:cxn modelId="{48DA1E30-33A9-4ED9-B59B-DD8EFA3372ED}" type="presParOf" srcId="{AC4046C7-6A3E-4B6F-95BA-37E330DAF1DE}" destId="{9BDB4287-F389-4155-BF2C-CBEB06190E39}" srcOrd="5" destOrd="0" presId="urn:microsoft.com/office/officeart/2005/8/layout/radial4"/>
    <dgm:cxn modelId="{398C7076-3538-45D5-9380-DF732D80B96C}" type="presParOf" srcId="{AC4046C7-6A3E-4B6F-95BA-37E330DAF1DE}" destId="{3A085041-AA89-4A03-8115-A5B090DAB3D2}" srcOrd="6" destOrd="0" presId="urn:microsoft.com/office/officeart/2005/8/layout/radial4"/>
    <dgm:cxn modelId="{A8346C2F-68A8-4433-82AF-2452A7D6BD15}" type="presParOf" srcId="{AC4046C7-6A3E-4B6F-95BA-37E330DAF1DE}" destId="{BDD48AC4-110D-476D-9790-DC200473B108}" srcOrd="7" destOrd="0" presId="urn:microsoft.com/office/officeart/2005/8/layout/radial4"/>
    <dgm:cxn modelId="{5D669B21-CE5B-4AFA-91B9-856911269E8F}" type="presParOf" srcId="{AC4046C7-6A3E-4B6F-95BA-37E330DAF1DE}" destId="{FCE3CB52-0C31-42A9-B6FA-B57D52734A29}" srcOrd="8" destOrd="0" presId="urn:microsoft.com/office/officeart/2005/8/layout/radial4"/>
    <dgm:cxn modelId="{75475224-26F8-4E94-9BC4-55C004DD1E9A}" type="presParOf" srcId="{AC4046C7-6A3E-4B6F-95BA-37E330DAF1DE}" destId="{8AF34919-0DE8-4AF3-9B2B-F0C588DD0662}" srcOrd="9" destOrd="0" presId="urn:microsoft.com/office/officeart/2005/8/layout/radial4"/>
    <dgm:cxn modelId="{50020C43-7C2E-4AD2-B35F-DD79FA6BF385}" type="presParOf" srcId="{AC4046C7-6A3E-4B6F-95BA-37E330DAF1DE}" destId="{A322742E-CA6C-45D2-AD7C-738CDD0689B4}" srcOrd="10" destOrd="0" presId="urn:microsoft.com/office/officeart/2005/8/layout/radial4"/>
    <dgm:cxn modelId="{B3CF42BE-1D6D-4025-ADBA-C11A03F2ECC8}" type="presParOf" srcId="{AC4046C7-6A3E-4B6F-95BA-37E330DAF1DE}" destId="{0DCE020C-8802-4250-B4AC-809ACCAE9C1C}" srcOrd="11" destOrd="0" presId="urn:microsoft.com/office/officeart/2005/8/layout/radial4"/>
    <dgm:cxn modelId="{4B6E41E3-6326-4589-8B2C-0B5359302FB0}" type="presParOf" srcId="{AC4046C7-6A3E-4B6F-95BA-37E330DAF1DE}" destId="{F8AC271C-C7D5-4FDE-A84E-626446BB360D}" srcOrd="12" destOrd="0" presId="urn:microsoft.com/office/officeart/2005/8/layout/radial4"/>
    <dgm:cxn modelId="{5EF9B7EB-8552-4C4C-8BA2-2127977C00E3}" type="presParOf" srcId="{AC4046C7-6A3E-4B6F-95BA-37E330DAF1DE}" destId="{F424D982-F16B-4BD0-AF50-722D37C1A751}" srcOrd="13" destOrd="0" presId="urn:microsoft.com/office/officeart/2005/8/layout/radial4"/>
    <dgm:cxn modelId="{FE518C79-5410-48BA-A249-00FB553D46B4}" type="presParOf" srcId="{AC4046C7-6A3E-4B6F-95BA-37E330DAF1DE}" destId="{F63D7277-9A4F-4197-9021-6D9B3F72551B}" srcOrd="14" destOrd="0" presId="urn:microsoft.com/office/officeart/2005/8/layout/radial4"/>
    <dgm:cxn modelId="{A3D2CC78-B545-494C-8640-112CCFB29D71}" type="presParOf" srcId="{AC4046C7-6A3E-4B6F-95BA-37E330DAF1DE}" destId="{AFA941DD-25BD-4BB7-8C9F-B0E12932D6EB}" srcOrd="15" destOrd="0" presId="urn:microsoft.com/office/officeart/2005/8/layout/radial4"/>
    <dgm:cxn modelId="{5BE0DB13-CC56-45AC-A15D-84E4FB615715}" type="presParOf" srcId="{AC4046C7-6A3E-4B6F-95BA-37E330DAF1DE}" destId="{E16E6555-CC71-47C9-90CF-75CB301913B2}" srcOrd="16" destOrd="0" presId="urn:microsoft.com/office/officeart/2005/8/layout/radial4"/>
    <dgm:cxn modelId="{D619709A-BD86-49CD-A067-3B3B8106DE0C}" type="presParOf" srcId="{AC4046C7-6A3E-4B6F-95BA-37E330DAF1DE}" destId="{3E7B27D4-80D0-4AF3-B08C-DF871BA446AA}" srcOrd="17" destOrd="0" presId="urn:microsoft.com/office/officeart/2005/8/layout/radial4"/>
    <dgm:cxn modelId="{C5916FFD-4E7F-4808-8E20-98C058869209}" type="presParOf" srcId="{AC4046C7-6A3E-4B6F-95BA-37E330DAF1DE}" destId="{947B5CE1-EB08-4055-B79F-CEDD5F557040}" srcOrd="18" destOrd="0" presId="urn:microsoft.com/office/officeart/2005/8/layout/radial4"/>
    <dgm:cxn modelId="{E80DC601-4661-4DC7-98D5-E7EEEE2DAC1C}" type="presParOf" srcId="{AC4046C7-6A3E-4B6F-95BA-37E330DAF1DE}" destId="{0E333AE0-3C99-4AB7-9122-A5EC4179C086}" srcOrd="19" destOrd="0" presId="urn:microsoft.com/office/officeart/2005/8/layout/radial4"/>
    <dgm:cxn modelId="{D71A8B1A-0777-4121-95ED-1786491879B6}" type="presParOf" srcId="{AC4046C7-6A3E-4B6F-95BA-37E330DAF1DE}" destId="{EC38109D-0D39-4433-BB69-0B03D17A7FC6}" srcOrd="2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6C755-EEDC-4CBE-A731-50F016408841}">
      <dsp:nvSpPr>
        <dsp:cNvPr id="0" name=""/>
        <dsp:cNvSpPr/>
      </dsp:nvSpPr>
      <dsp:spPr>
        <a:xfrm>
          <a:off x="1756336" y="3007851"/>
          <a:ext cx="1228056" cy="109647"/>
        </a:xfrm>
        <a:custGeom>
          <a:avLst/>
          <a:gdLst/>
          <a:ahLst/>
          <a:cxnLst/>
          <a:rect l="0" t="0" r="0" b="0"/>
          <a:pathLst>
            <a:path>
              <a:moveTo>
                <a:pt x="0" y="109647"/>
              </a:moveTo>
              <a:lnTo>
                <a:pt x="1228056" y="109647"/>
              </a:lnTo>
              <a:lnTo>
                <a:pt x="122805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B5FA5-BB34-40F5-A541-B9B388B8353D}">
      <dsp:nvSpPr>
        <dsp:cNvPr id="0" name=""/>
        <dsp:cNvSpPr/>
      </dsp:nvSpPr>
      <dsp:spPr>
        <a:xfrm>
          <a:off x="1756336" y="3117499"/>
          <a:ext cx="2456112" cy="540765"/>
        </a:xfrm>
        <a:custGeom>
          <a:avLst/>
          <a:gdLst/>
          <a:ahLst/>
          <a:cxnLst/>
          <a:rect l="0" t="0" r="0" b="0"/>
          <a:pathLst>
            <a:path>
              <a:moveTo>
                <a:pt x="0" y="0"/>
              </a:moveTo>
              <a:lnTo>
                <a:pt x="2280675" y="0"/>
              </a:lnTo>
              <a:lnTo>
                <a:pt x="2280675" y="540765"/>
              </a:lnTo>
              <a:lnTo>
                <a:pt x="2456112" y="54076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4800-18AB-45AA-A165-616F936248C2}">
      <dsp:nvSpPr>
        <dsp:cNvPr id="0" name=""/>
        <dsp:cNvSpPr/>
      </dsp:nvSpPr>
      <dsp:spPr>
        <a:xfrm>
          <a:off x="5966814" y="2740310"/>
          <a:ext cx="350873" cy="377188"/>
        </a:xfrm>
        <a:custGeom>
          <a:avLst/>
          <a:gdLst/>
          <a:ahLst/>
          <a:cxnLst/>
          <a:rect l="0" t="0" r="0" b="0"/>
          <a:pathLst>
            <a:path>
              <a:moveTo>
                <a:pt x="0" y="0"/>
              </a:moveTo>
              <a:lnTo>
                <a:pt x="175436" y="0"/>
              </a:lnTo>
              <a:lnTo>
                <a:pt x="175436" y="377188"/>
              </a:lnTo>
              <a:lnTo>
                <a:pt x="350873" y="377188"/>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1EC762-E72C-4BE6-8B36-AB98FBC155FB}">
      <dsp:nvSpPr>
        <dsp:cNvPr id="0" name=""/>
        <dsp:cNvSpPr/>
      </dsp:nvSpPr>
      <dsp:spPr>
        <a:xfrm>
          <a:off x="5966814" y="2363121"/>
          <a:ext cx="350873" cy="377188"/>
        </a:xfrm>
        <a:custGeom>
          <a:avLst/>
          <a:gdLst/>
          <a:ahLst/>
          <a:cxnLst/>
          <a:rect l="0" t="0" r="0" b="0"/>
          <a:pathLst>
            <a:path>
              <a:moveTo>
                <a:pt x="0" y="377188"/>
              </a:moveTo>
              <a:lnTo>
                <a:pt x="175436" y="377188"/>
              </a:lnTo>
              <a:lnTo>
                <a:pt x="175436" y="0"/>
              </a:lnTo>
              <a:lnTo>
                <a:pt x="350873"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3212ED-EC75-4CF6-B7DB-A4EF88CDCD2B}">
      <dsp:nvSpPr>
        <dsp:cNvPr id="0" name=""/>
        <dsp:cNvSpPr/>
      </dsp:nvSpPr>
      <dsp:spPr>
        <a:xfrm>
          <a:off x="1756336" y="2740310"/>
          <a:ext cx="2456112" cy="377188"/>
        </a:xfrm>
        <a:custGeom>
          <a:avLst/>
          <a:gdLst/>
          <a:ahLst/>
          <a:cxnLst/>
          <a:rect l="0" t="0" r="0" b="0"/>
          <a:pathLst>
            <a:path>
              <a:moveTo>
                <a:pt x="0" y="377188"/>
              </a:moveTo>
              <a:lnTo>
                <a:pt x="2280675" y="377188"/>
              </a:lnTo>
              <a:lnTo>
                <a:pt x="2280675" y="0"/>
              </a:lnTo>
              <a:lnTo>
                <a:pt x="245611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704C0-5EBE-4577-BD63-2DD95CD27848}">
      <dsp:nvSpPr>
        <dsp:cNvPr id="0" name=""/>
        <dsp:cNvSpPr/>
      </dsp:nvSpPr>
      <dsp:spPr>
        <a:xfrm>
          <a:off x="1971" y="2849958"/>
          <a:ext cx="1754365" cy="53508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Rector</a:t>
          </a:r>
          <a:endParaRPr lang="el-GR" sz="1500" kern="1200" dirty="0"/>
        </a:p>
      </dsp:txBody>
      <dsp:txXfrm>
        <a:off x="1971" y="2849958"/>
        <a:ext cx="1754365" cy="535081"/>
      </dsp:txXfrm>
    </dsp:sp>
    <dsp:sp modelId="{B93C2B66-620E-4DAA-A378-C159EE7D4C93}">
      <dsp:nvSpPr>
        <dsp:cNvPr id="0" name=""/>
        <dsp:cNvSpPr/>
      </dsp:nvSpPr>
      <dsp:spPr>
        <a:xfrm>
          <a:off x="4212449" y="2309192"/>
          <a:ext cx="1754365" cy="862235"/>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University Development and Alumni Relations Office</a:t>
          </a:r>
          <a:endParaRPr lang="el-GR" sz="1500" kern="1200" dirty="0"/>
        </a:p>
      </dsp:txBody>
      <dsp:txXfrm>
        <a:off x="4212449" y="2309192"/>
        <a:ext cx="1754365" cy="862235"/>
      </dsp:txXfrm>
    </dsp:sp>
    <dsp:sp modelId="{5CEFEAD7-57C0-431F-9071-A2067B979012}">
      <dsp:nvSpPr>
        <dsp:cNvPr id="0" name=""/>
        <dsp:cNvSpPr/>
      </dsp:nvSpPr>
      <dsp:spPr>
        <a:xfrm>
          <a:off x="6317688" y="2095581"/>
          <a:ext cx="1754365" cy="5350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Alumni Relations function</a:t>
          </a:r>
          <a:endParaRPr lang="el-GR" sz="1500" kern="1200" dirty="0"/>
        </a:p>
      </dsp:txBody>
      <dsp:txXfrm>
        <a:off x="6317688" y="2095581"/>
        <a:ext cx="1754365" cy="535081"/>
      </dsp:txXfrm>
    </dsp:sp>
    <dsp:sp modelId="{A350DB50-FC49-4269-8E2C-A7091EE5A611}">
      <dsp:nvSpPr>
        <dsp:cNvPr id="0" name=""/>
        <dsp:cNvSpPr/>
      </dsp:nvSpPr>
      <dsp:spPr>
        <a:xfrm>
          <a:off x="6317688" y="2849958"/>
          <a:ext cx="1754365" cy="5350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Development  function</a:t>
          </a:r>
          <a:endParaRPr lang="el-GR" sz="1500" kern="1200" dirty="0"/>
        </a:p>
      </dsp:txBody>
      <dsp:txXfrm>
        <a:off x="6317688" y="2849958"/>
        <a:ext cx="1754365" cy="535081"/>
      </dsp:txXfrm>
    </dsp:sp>
    <dsp:sp modelId="{A743AD85-CBB0-4F6F-9E55-A9F7AA6BC166}">
      <dsp:nvSpPr>
        <dsp:cNvPr id="0" name=""/>
        <dsp:cNvSpPr/>
      </dsp:nvSpPr>
      <dsp:spPr>
        <a:xfrm>
          <a:off x="4212449" y="3390724"/>
          <a:ext cx="1754365" cy="53508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 other Offices</a:t>
          </a:r>
          <a:endParaRPr lang="el-GR" sz="1500" kern="1200" dirty="0"/>
        </a:p>
      </dsp:txBody>
      <dsp:txXfrm>
        <a:off x="4212449" y="3390724"/>
        <a:ext cx="1754365" cy="535081"/>
      </dsp:txXfrm>
    </dsp:sp>
    <dsp:sp modelId="{9BBF2A42-AAC0-479A-912A-2C9A8EBF3781}">
      <dsp:nvSpPr>
        <dsp:cNvPr id="0" name=""/>
        <dsp:cNvSpPr/>
      </dsp:nvSpPr>
      <dsp:spPr>
        <a:xfrm>
          <a:off x="2107210" y="2472769"/>
          <a:ext cx="1754365" cy="535081"/>
        </a:xfrm>
        <a:prstGeom prst="rect">
          <a:avLst/>
        </a:prstGeom>
        <a:solidFill>
          <a:schemeClr val="accent6">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Promotion and Development Section</a:t>
          </a:r>
          <a:endParaRPr lang="el-GR" sz="1500" kern="1200" dirty="0"/>
        </a:p>
      </dsp:txBody>
      <dsp:txXfrm>
        <a:off x="2107210" y="2472769"/>
        <a:ext cx="1754365" cy="535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08FBA-EADD-4A0C-99B5-67245211F885}">
      <dsp:nvSpPr>
        <dsp:cNvPr id="0" name=""/>
        <dsp:cNvSpPr/>
      </dsp:nvSpPr>
      <dsp:spPr>
        <a:xfrm>
          <a:off x="3321324" y="3191195"/>
          <a:ext cx="1301409" cy="1301409"/>
        </a:xfrm>
        <a:prstGeom prst="ellipse">
          <a:avLst/>
        </a:prstGeom>
        <a:solidFill>
          <a:srgbClr val="4F81B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Development &amp;Alumni Relations</a:t>
          </a:r>
          <a:endParaRPr lang="el-GR" sz="1200" kern="1200" dirty="0">
            <a:solidFill>
              <a:sysClr val="window" lastClr="FFFFFF"/>
            </a:solidFill>
            <a:latin typeface="Calibri"/>
            <a:ea typeface="+mn-ea"/>
            <a:cs typeface="+mn-cs"/>
          </a:endParaRPr>
        </a:p>
      </dsp:txBody>
      <dsp:txXfrm>
        <a:off x="3511911" y="3381782"/>
        <a:ext cx="920235" cy="920235"/>
      </dsp:txXfrm>
    </dsp:sp>
    <dsp:sp modelId="{57AC3C4A-F855-424F-9BD9-2CF25027FEA9}">
      <dsp:nvSpPr>
        <dsp:cNvPr id="0" name=""/>
        <dsp:cNvSpPr/>
      </dsp:nvSpPr>
      <dsp:spPr>
        <a:xfrm rot="10800000">
          <a:off x="441659" y="3656449"/>
          <a:ext cx="2721283" cy="370901"/>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FEA1DB5-88D5-49C5-8C4E-BD733D7BCFE1}">
      <dsp:nvSpPr>
        <dsp:cNvPr id="0" name=""/>
        <dsp:cNvSpPr/>
      </dsp:nvSpPr>
      <dsp:spPr>
        <a:xfrm>
          <a:off x="-13834" y="3477506"/>
          <a:ext cx="910986" cy="728789"/>
        </a:xfrm>
        <a:prstGeom prst="roundRect">
          <a:avLst>
            <a:gd name="adj" fmla="val 10000"/>
          </a:avLst>
        </a:prstGeom>
        <a:solidFill>
          <a:srgbClr val="C0504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Attract new students</a:t>
          </a:r>
          <a:endParaRPr lang="el-GR" sz="1200" kern="1200" dirty="0">
            <a:solidFill>
              <a:sysClr val="window" lastClr="FFFFFF"/>
            </a:solidFill>
            <a:latin typeface="Calibri"/>
            <a:ea typeface="+mn-ea"/>
            <a:cs typeface="+mn-cs"/>
          </a:endParaRPr>
        </a:p>
      </dsp:txBody>
      <dsp:txXfrm>
        <a:off x="7512" y="3498852"/>
        <a:ext cx="868294" cy="686097"/>
      </dsp:txXfrm>
    </dsp:sp>
    <dsp:sp modelId="{88A8E256-8A89-4809-B62C-4D5D33E895C0}">
      <dsp:nvSpPr>
        <dsp:cNvPr id="0" name=""/>
        <dsp:cNvSpPr/>
      </dsp:nvSpPr>
      <dsp:spPr>
        <a:xfrm rot="12000000">
          <a:off x="572509" y="2914359"/>
          <a:ext cx="2721283" cy="370901"/>
        </a:xfrm>
        <a:prstGeom prst="leftArrow">
          <a:avLst>
            <a:gd name="adj1" fmla="val 60000"/>
            <a:gd name="adj2" fmla="val 50000"/>
          </a:avLst>
        </a:prstGeom>
        <a:solidFill>
          <a:srgbClr val="76923C">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51FB53B-DEF5-4A8C-91FC-DE7C81B52AC6}">
      <dsp:nvSpPr>
        <dsp:cNvPr id="0" name=""/>
        <dsp:cNvSpPr/>
      </dsp:nvSpPr>
      <dsp:spPr>
        <a:xfrm>
          <a:off x="199073" y="2270048"/>
          <a:ext cx="910986" cy="728789"/>
        </a:xfrm>
        <a:prstGeom prst="roundRect">
          <a:avLst>
            <a:gd name="adj" fmla="val 10000"/>
          </a:avLst>
        </a:prstGeom>
        <a:solidFill>
          <a:srgbClr val="76923C">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Student Union</a:t>
          </a:r>
          <a:endParaRPr lang="el-GR" sz="1200" kern="1200" dirty="0">
            <a:solidFill>
              <a:sysClr val="window" lastClr="FFFFFF"/>
            </a:solidFill>
            <a:latin typeface="Calibri"/>
            <a:ea typeface="+mn-ea"/>
            <a:cs typeface="+mn-cs"/>
          </a:endParaRPr>
        </a:p>
      </dsp:txBody>
      <dsp:txXfrm>
        <a:off x="220419" y="2291394"/>
        <a:ext cx="868294" cy="686097"/>
      </dsp:txXfrm>
    </dsp:sp>
    <dsp:sp modelId="{9BDB4287-F389-4155-BF2C-CBEB06190E39}">
      <dsp:nvSpPr>
        <dsp:cNvPr id="0" name=""/>
        <dsp:cNvSpPr/>
      </dsp:nvSpPr>
      <dsp:spPr>
        <a:xfrm rot="13200000">
          <a:off x="949279" y="2261775"/>
          <a:ext cx="2721283" cy="370901"/>
        </a:xfrm>
        <a:prstGeom prst="leftArrow">
          <a:avLst>
            <a:gd name="adj1" fmla="val 60000"/>
            <a:gd name="adj2" fmla="val 50000"/>
          </a:avLst>
        </a:prstGeom>
        <a:solidFill>
          <a:srgbClr val="A4C16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A085041-AA89-4A03-8115-A5B090DAB3D2}">
      <dsp:nvSpPr>
        <dsp:cNvPr id="0" name=""/>
        <dsp:cNvSpPr/>
      </dsp:nvSpPr>
      <dsp:spPr>
        <a:xfrm>
          <a:off x="812115" y="1208228"/>
          <a:ext cx="910986" cy="728789"/>
        </a:xfrm>
        <a:prstGeom prst="roundRect">
          <a:avLst>
            <a:gd name="adj" fmla="val 10000"/>
          </a:avLst>
        </a:prstGeom>
        <a:solidFill>
          <a:srgbClr val="A4C166">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Student welfare services</a:t>
          </a:r>
          <a:endParaRPr lang="el-GR" sz="1200" kern="1200" dirty="0">
            <a:solidFill>
              <a:sysClr val="window" lastClr="FFFFFF"/>
            </a:solidFill>
            <a:latin typeface="Calibri"/>
            <a:ea typeface="+mn-ea"/>
            <a:cs typeface="+mn-cs"/>
          </a:endParaRPr>
        </a:p>
      </dsp:txBody>
      <dsp:txXfrm>
        <a:off x="833461" y="1229574"/>
        <a:ext cx="868294" cy="686097"/>
      </dsp:txXfrm>
    </dsp:sp>
    <dsp:sp modelId="{BDD48AC4-110D-476D-9790-DC200473B108}">
      <dsp:nvSpPr>
        <dsp:cNvPr id="0" name=""/>
        <dsp:cNvSpPr/>
      </dsp:nvSpPr>
      <dsp:spPr>
        <a:xfrm rot="14400000">
          <a:off x="1526523" y="1777410"/>
          <a:ext cx="2721283" cy="370901"/>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CE3CB52-0C31-42A9-B6FA-B57D52734A29}">
      <dsp:nvSpPr>
        <dsp:cNvPr id="0" name=""/>
        <dsp:cNvSpPr/>
      </dsp:nvSpPr>
      <dsp:spPr>
        <a:xfrm>
          <a:off x="1751350" y="420116"/>
          <a:ext cx="910986" cy="728789"/>
        </a:xfrm>
        <a:prstGeom prst="roundRect">
          <a:avLst>
            <a:gd name="adj" fmla="val 10000"/>
          </a:avLst>
        </a:prstGeom>
        <a:solidFill>
          <a:srgbClr val="4BACC6">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Career services</a:t>
          </a:r>
          <a:endParaRPr lang="el-GR" sz="1200" kern="1200" dirty="0">
            <a:solidFill>
              <a:sysClr val="window" lastClr="FFFFFF"/>
            </a:solidFill>
            <a:latin typeface="Calibri"/>
            <a:ea typeface="+mn-ea"/>
            <a:cs typeface="+mn-cs"/>
          </a:endParaRPr>
        </a:p>
      </dsp:txBody>
      <dsp:txXfrm>
        <a:off x="1772696" y="441462"/>
        <a:ext cx="868294" cy="686097"/>
      </dsp:txXfrm>
    </dsp:sp>
    <dsp:sp modelId="{8AF34919-0DE8-4AF3-9B2B-F0C588DD0662}">
      <dsp:nvSpPr>
        <dsp:cNvPr id="0" name=""/>
        <dsp:cNvSpPr/>
      </dsp:nvSpPr>
      <dsp:spPr>
        <a:xfrm rot="15600000">
          <a:off x="2234617" y="1519684"/>
          <a:ext cx="2721283" cy="370901"/>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322742E-CA6C-45D2-AD7C-738CDD0689B4}">
      <dsp:nvSpPr>
        <dsp:cNvPr id="0" name=""/>
        <dsp:cNvSpPr/>
      </dsp:nvSpPr>
      <dsp:spPr>
        <a:xfrm>
          <a:off x="2903493" y="770"/>
          <a:ext cx="910986" cy="728789"/>
        </a:xfrm>
        <a:prstGeom prst="roundRect">
          <a:avLst>
            <a:gd name="adj" fmla="val 10000"/>
          </a:avLst>
        </a:prstGeom>
        <a:solidFill>
          <a:srgbClr val="F79646">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Fundraising</a:t>
          </a:r>
          <a:endParaRPr lang="el-GR" sz="1200" kern="1200" dirty="0">
            <a:solidFill>
              <a:sysClr val="window" lastClr="FFFFFF"/>
            </a:solidFill>
            <a:latin typeface="Calibri"/>
            <a:ea typeface="+mn-ea"/>
            <a:cs typeface="+mn-cs"/>
          </a:endParaRPr>
        </a:p>
      </dsp:txBody>
      <dsp:txXfrm>
        <a:off x="2924839" y="22116"/>
        <a:ext cx="868294" cy="686097"/>
      </dsp:txXfrm>
    </dsp:sp>
    <dsp:sp modelId="{0DCE020C-8802-4250-B4AC-809ACCAE9C1C}">
      <dsp:nvSpPr>
        <dsp:cNvPr id="0" name=""/>
        <dsp:cNvSpPr/>
      </dsp:nvSpPr>
      <dsp:spPr>
        <a:xfrm rot="16800000">
          <a:off x="2988156" y="1519684"/>
          <a:ext cx="2721283" cy="370901"/>
        </a:xfrm>
        <a:prstGeom prst="leftArrow">
          <a:avLst>
            <a:gd name="adj1" fmla="val 60000"/>
            <a:gd name="adj2" fmla="val 50000"/>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8AC271C-C7D5-4FDE-A84E-626446BB360D}">
      <dsp:nvSpPr>
        <dsp:cNvPr id="0" name=""/>
        <dsp:cNvSpPr/>
      </dsp:nvSpPr>
      <dsp:spPr>
        <a:xfrm>
          <a:off x="4129578" y="770"/>
          <a:ext cx="910986" cy="728789"/>
        </a:xfrm>
        <a:prstGeom prst="roundRect">
          <a:avLst>
            <a:gd name="adj" fmla="val 10000"/>
          </a:avLst>
        </a:prstGeom>
        <a:solidFill>
          <a:srgbClr val="C0504D">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Public relations</a:t>
          </a:r>
          <a:endParaRPr lang="el-GR" sz="1200" kern="1200" dirty="0">
            <a:solidFill>
              <a:sysClr val="window" lastClr="FFFFFF"/>
            </a:solidFill>
            <a:latin typeface="Calibri"/>
            <a:ea typeface="+mn-ea"/>
            <a:cs typeface="+mn-cs"/>
          </a:endParaRPr>
        </a:p>
      </dsp:txBody>
      <dsp:txXfrm>
        <a:off x="4150924" y="22116"/>
        <a:ext cx="868294" cy="686097"/>
      </dsp:txXfrm>
    </dsp:sp>
    <dsp:sp modelId="{F424D982-F16B-4BD0-AF50-722D37C1A751}">
      <dsp:nvSpPr>
        <dsp:cNvPr id="0" name=""/>
        <dsp:cNvSpPr/>
      </dsp:nvSpPr>
      <dsp:spPr>
        <a:xfrm rot="18000000">
          <a:off x="3696251" y="1777410"/>
          <a:ext cx="2721283" cy="370901"/>
        </a:xfrm>
        <a:prstGeom prst="leftArrow">
          <a:avLst>
            <a:gd name="adj1" fmla="val 60000"/>
            <a:gd name="adj2" fmla="val 50000"/>
          </a:avLst>
        </a:prstGeom>
        <a:solidFill>
          <a:srgbClr val="76923C">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63D7277-9A4F-4197-9021-6D9B3F72551B}">
      <dsp:nvSpPr>
        <dsp:cNvPr id="0" name=""/>
        <dsp:cNvSpPr/>
      </dsp:nvSpPr>
      <dsp:spPr>
        <a:xfrm>
          <a:off x="5151508" y="242342"/>
          <a:ext cx="1171410" cy="1084336"/>
        </a:xfrm>
        <a:prstGeom prst="roundRect">
          <a:avLst>
            <a:gd name="adj" fmla="val 10000"/>
          </a:avLst>
        </a:prstGeom>
        <a:solidFill>
          <a:srgbClr val="76923C">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Higher University administration</a:t>
          </a:r>
          <a:endParaRPr lang="el-GR" sz="1200" kern="1200" dirty="0">
            <a:solidFill>
              <a:sysClr val="window" lastClr="FFFFFF"/>
            </a:solidFill>
            <a:latin typeface="Calibri"/>
            <a:ea typeface="+mn-ea"/>
            <a:cs typeface="+mn-cs"/>
          </a:endParaRPr>
        </a:p>
      </dsp:txBody>
      <dsp:txXfrm>
        <a:off x="5183267" y="274101"/>
        <a:ext cx="1107892" cy="1020818"/>
      </dsp:txXfrm>
    </dsp:sp>
    <dsp:sp modelId="{AFA941DD-25BD-4BB7-8C9F-B0E12932D6EB}">
      <dsp:nvSpPr>
        <dsp:cNvPr id="0" name=""/>
        <dsp:cNvSpPr/>
      </dsp:nvSpPr>
      <dsp:spPr>
        <a:xfrm rot="19200000">
          <a:off x="4273495" y="2261775"/>
          <a:ext cx="2721283" cy="370901"/>
        </a:xfrm>
        <a:prstGeom prst="leftArrow">
          <a:avLst>
            <a:gd name="adj1" fmla="val 60000"/>
            <a:gd name="adj2" fmla="val 50000"/>
          </a:avLst>
        </a:prstGeom>
        <a:solidFill>
          <a:srgbClr val="A4C16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16E6555-CC71-47C9-90CF-75CB301913B2}">
      <dsp:nvSpPr>
        <dsp:cNvPr id="0" name=""/>
        <dsp:cNvSpPr/>
      </dsp:nvSpPr>
      <dsp:spPr>
        <a:xfrm>
          <a:off x="6220955" y="1208228"/>
          <a:ext cx="910986" cy="728789"/>
        </a:xfrm>
        <a:prstGeom prst="roundRect">
          <a:avLst>
            <a:gd name="adj" fmla="val 10000"/>
          </a:avLst>
        </a:prstGeom>
        <a:solidFill>
          <a:srgbClr val="A4C166">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Lifelong learning</a:t>
          </a:r>
        </a:p>
      </dsp:txBody>
      <dsp:txXfrm>
        <a:off x="6242301" y="1229574"/>
        <a:ext cx="868294" cy="686097"/>
      </dsp:txXfrm>
    </dsp:sp>
    <dsp:sp modelId="{3E7B27D4-80D0-4AF3-B08C-DF871BA446AA}">
      <dsp:nvSpPr>
        <dsp:cNvPr id="0" name=""/>
        <dsp:cNvSpPr/>
      </dsp:nvSpPr>
      <dsp:spPr>
        <a:xfrm rot="20400000">
          <a:off x="4650264" y="2914359"/>
          <a:ext cx="2721283" cy="370901"/>
        </a:xfrm>
        <a:prstGeom prst="leftArrow">
          <a:avLst>
            <a:gd name="adj1" fmla="val 60000"/>
            <a:gd name="adj2" fmla="val 50000"/>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47B5CE1-EB08-4055-B79F-CEDD5F557040}">
      <dsp:nvSpPr>
        <dsp:cNvPr id="0" name=""/>
        <dsp:cNvSpPr/>
      </dsp:nvSpPr>
      <dsp:spPr>
        <a:xfrm>
          <a:off x="6697272" y="2270048"/>
          <a:ext cx="1184437" cy="728789"/>
        </a:xfrm>
        <a:prstGeom prst="roundRect">
          <a:avLst>
            <a:gd name="adj" fmla="val 10000"/>
          </a:avLst>
        </a:prstGeom>
        <a:solidFill>
          <a:srgbClr val="4BACC6">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Academic development</a:t>
          </a:r>
          <a:endParaRPr lang="el-GR" sz="1200" kern="1200" dirty="0">
            <a:solidFill>
              <a:sysClr val="window" lastClr="FFFFFF"/>
            </a:solidFill>
            <a:latin typeface="Calibri"/>
            <a:ea typeface="+mn-ea"/>
            <a:cs typeface="+mn-cs"/>
          </a:endParaRPr>
        </a:p>
      </dsp:txBody>
      <dsp:txXfrm>
        <a:off x="6718618" y="2291394"/>
        <a:ext cx="1141745" cy="686097"/>
      </dsp:txXfrm>
    </dsp:sp>
    <dsp:sp modelId="{0E333AE0-3C99-4AB7-9122-A5EC4179C086}">
      <dsp:nvSpPr>
        <dsp:cNvPr id="0" name=""/>
        <dsp:cNvSpPr/>
      </dsp:nvSpPr>
      <dsp:spPr>
        <a:xfrm>
          <a:off x="4781115" y="3656449"/>
          <a:ext cx="2721283" cy="370901"/>
        </a:xfrm>
        <a:prstGeom prst="leftArrow">
          <a:avLst>
            <a:gd name="adj1" fmla="val 60000"/>
            <a:gd name="adj2" fmla="val 50000"/>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C38109D-0D39-4433-BB69-0B03D17A7FC6}">
      <dsp:nvSpPr>
        <dsp:cNvPr id="0" name=""/>
        <dsp:cNvSpPr/>
      </dsp:nvSpPr>
      <dsp:spPr>
        <a:xfrm>
          <a:off x="6926067" y="3477506"/>
          <a:ext cx="1152662" cy="728789"/>
        </a:xfrm>
        <a:prstGeom prst="roundRect">
          <a:avLst>
            <a:gd name="adj" fmla="val 10000"/>
          </a:avLst>
        </a:prstGeom>
        <a:solidFill>
          <a:srgbClr val="F79646">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a:ea typeface="+mn-ea"/>
              <a:cs typeface="+mn-cs"/>
            </a:rPr>
            <a:t>Business development</a:t>
          </a:r>
          <a:endParaRPr lang="el-GR" sz="1200" kern="1200" dirty="0">
            <a:solidFill>
              <a:sysClr val="window" lastClr="FFFFFF"/>
            </a:solidFill>
            <a:latin typeface="Calibri"/>
            <a:ea typeface="+mn-ea"/>
            <a:cs typeface="+mn-cs"/>
          </a:endParaRPr>
        </a:p>
      </dsp:txBody>
      <dsp:txXfrm>
        <a:off x="6947413" y="3498852"/>
        <a:ext cx="1109970" cy="68609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63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0"/>
            <a:ext cx="2945659" cy="493633"/>
          </a:xfrm>
          <a:prstGeom prst="rect">
            <a:avLst/>
          </a:prstGeom>
        </p:spPr>
        <p:txBody>
          <a:bodyPr vert="horz" lIns="91419" tIns="45709" rIns="91419" bIns="45709"/>
          <a:lstStyle/>
          <a:p>
            <a:endParaRPr lang="en-US"/>
          </a:p>
        </p:txBody>
      </p:sp>
      <p:sp>
        <p:nvSpPr>
          <p:cNvPr id="3" name="Rectangle 3"/>
          <p:cNvSpPr>
            <a:spLocks noGrp="1"/>
          </p:cNvSpPr>
          <p:nvPr>
            <p:ph type="dt" idx="1"/>
          </p:nvPr>
        </p:nvSpPr>
        <p:spPr>
          <a:xfrm>
            <a:off x="3850444" y="0"/>
            <a:ext cx="2945659" cy="493633"/>
          </a:xfrm>
          <a:prstGeom prst="rect">
            <a:avLst/>
          </a:prstGeom>
        </p:spPr>
        <p:txBody>
          <a:bodyPr vert="horz" lIns="91419" tIns="45709" rIns="91419" bIns="45709"/>
          <a:lstStyle/>
          <a:p>
            <a:fld id="{0BDB199F-A56C-4049-BA04-1447030960FF}" type="datetimeFigureOut">
              <a:rPr lang="en-US" smtClean="0"/>
              <a:pPr/>
              <a:t>11/7/2025</a:t>
            </a:fld>
            <a:endParaRPr lang="en-US"/>
          </a:p>
        </p:txBody>
      </p:sp>
      <p:sp>
        <p:nvSpPr>
          <p:cNvPr id="4" name="Rectangle 4"/>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419" tIns="45709" rIns="91419" bIns="45709" anchor="ctr"/>
          <a:lstStyle/>
          <a:p>
            <a:endParaRPr lang="en-US"/>
          </a:p>
        </p:txBody>
      </p:sp>
      <p:sp>
        <p:nvSpPr>
          <p:cNvPr id="5" name="Rectangle 5"/>
          <p:cNvSpPr>
            <a:spLocks noGrp="1"/>
          </p:cNvSpPr>
          <p:nvPr>
            <p:ph type="body" sz="quarter" idx="3"/>
          </p:nvPr>
        </p:nvSpPr>
        <p:spPr>
          <a:xfrm>
            <a:off x="679768" y="4689517"/>
            <a:ext cx="5438140" cy="4442698"/>
          </a:xfrm>
          <a:prstGeom prst="rect">
            <a:avLst/>
          </a:prstGeom>
        </p:spPr>
        <p:txBody>
          <a:bodyPr vert="horz" lIns="91419" tIns="45709" rIns="91419" bIns="45709">
            <a:normAutofit/>
          </a:bodyPr>
          <a:lstStyle/>
          <a:p>
            <a:pPr lvl="0"/>
            <a:r>
              <a:rPr lang="el-GR" sz="1200" dirty="0">
                <a:latin typeface="Calibri"/>
                <a:ea typeface="Times New Roman"/>
                <a:cs typeface="Arial"/>
              </a:rPr>
              <a:t>1. Ο Μάριος Πολυκάρπου, Καθηγητής του Τμήματος Ηλεκτρολόγων Μηχανικών και Μηχανικών Υπολογιστών (ΗΜΜΥ) του Πανεπιστημίου Κύπρου εξελέγη πρόσφατα </a:t>
            </a:r>
            <a:r>
              <a:rPr lang="el-GR" sz="1200" i="1" dirty="0">
                <a:latin typeface="Calibri"/>
                <a:ea typeface="Times New Roman"/>
                <a:cs typeface="Arial"/>
              </a:rPr>
              <a:t>Διακεκριμένος Ομιλητής</a:t>
            </a:r>
            <a:r>
              <a:rPr lang="el-GR" sz="1200" dirty="0">
                <a:latin typeface="Calibri"/>
                <a:ea typeface="Times New Roman"/>
                <a:cs typeface="Arial"/>
              </a:rPr>
              <a:t> του Ινστιτούτου Ηλεκτρολόγων και Ηλεκτρονικών Μηχανικών στην υπολογιστική νοημοσύνη</a:t>
            </a:r>
            <a:endParaRPr lang="en-US" dirty="0"/>
          </a:p>
        </p:txBody>
      </p:sp>
      <p:sp>
        <p:nvSpPr>
          <p:cNvPr id="6" name="Rectangle 6"/>
          <p:cNvSpPr>
            <a:spLocks noGrp="1"/>
          </p:cNvSpPr>
          <p:nvPr>
            <p:ph type="ftr" sz="quarter" idx="4"/>
          </p:nvPr>
        </p:nvSpPr>
        <p:spPr>
          <a:xfrm>
            <a:off x="1" y="9377318"/>
            <a:ext cx="2945659" cy="493633"/>
          </a:xfrm>
          <a:prstGeom prst="rect">
            <a:avLst/>
          </a:prstGeom>
        </p:spPr>
        <p:txBody>
          <a:bodyPr vert="horz" lIns="91419" tIns="45709" rIns="91419" bIns="45709"/>
          <a:lstStyle/>
          <a:p>
            <a:endParaRPr lang="en-US"/>
          </a:p>
        </p:txBody>
      </p:sp>
      <p:sp>
        <p:nvSpPr>
          <p:cNvPr id="7" name="Rectangle 7"/>
          <p:cNvSpPr>
            <a:spLocks noGrp="1"/>
          </p:cNvSpPr>
          <p:nvPr>
            <p:ph type="sldNum" sz="quarter" idx="5"/>
          </p:nvPr>
        </p:nvSpPr>
        <p:spPr>
          <a:xfrm>
            <a:off x="3850444" y="9377318"/>
            <a:ext cx="2945659" cy="493633"/>
          </a:xfrm>
          <a:prstGeom prst="rect">
            <a:avLst/>
          </a:prstGeom>
        </p:spPr>
        <p:txBody>
          <a:bodyPr vert="horz" lIns="91419" tIns="45709" rIns="91419" bIns="45709"/>
          <a:lstStyle/>
          <a:p>
            <a:fld id="{B3A019F3-8596-4028-9847-CBD3A185B07A}" type="slidenum">
              <a:rPr lang="en-US" smtClean="0"/>
              <a:pPr/>
              <a:t>‹#›</a:t>
            </a:fld>
            <a:endParaRPr lang="en-US"/>
          </a:p>
        </p:txBody>
      </p:sp>
    </p:spTree>
    <p:extLst>
      <p:ext uri="{BB962C8B-B14F-4D97-AF65-F5344CB8AC3E}">
        <p14:creationId xmlns:p14="http://schemas.microsoft.com/office/powerpoint/2010/main" val="1474316923"/>
      </p:ext>
    </p:extLst>
  </p:cSld>
  <p:clrMap bg1="lt1" tx1="dk1" bg2="lt2" tx2="dk2" accent1="accent1" accent2="accent2" accent3="accent3" accent4="accent4" accent5="accent5" accent6="accent6" hlink="hlink" folHlink="folHlink"/>
  <p:notesStyle>
    <a:lvl1pPr marL="0" algn="l" rtl="0">
      <a:defRPr lang="el-GR" sz="1200" i="1" kern="1200" smtClean="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3053A-F52D-534B-A0CC-FD443BFB756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74A2ACE-5BFA-1C50-7E7A-5B39F3188E8D}"/>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5C2A6FC8-9391-DBA1-8346-959B2E1529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Our GOAL</a:t>
            </a:r>
            <a:r>
              <a:rPr lang="en-US" dirty="0"/>
              <a:t>: also</a:t>
            </a:r>
            <a:r>
              <a:rPr lang="en-US" sz="1200" dirty="0"/>
              <a:t> to keep the alumni &amp; other community members up-to-date with the activities, goals, values and philosophy of the University, so that there can be a steady connection and contribution to the Institution on their behalf.</a:t>
            </a:r>
          </a:p>
          <a:p>
            <a:endParaRPr lang="en-US" dirty="0"/>
          </a:p>
        </p:txBody>
      </p:sp>
      <p:sp>
        <p:nvSpPr>
          <p:cNvPr id="4" name="Rectangle 4">
            <a:extLst>
              <a:ext uri="{FF2B5EF4-FFF2-40B4-BE49-F238E27FC236}">
                <a16:creationId xmlns:a16="http://schemas.microsoft.com/office/drawing/2014/main" id="{1FEF23CE-71A7-9505-DB8C-6A2137881DD8}"/>
              </a:ext>
            </a:extLst>
          </p:cNvPr>
          <p:cNvSpPr>
            <a:spLocks noGrp="1"/>
          </p:cNvSpPr>
          <p:nvPr>
            <p:ph type="sldNum" sz="quarter" idx="10"/>
          </p:nvPr>
        </p:nvSpPr>
        <p:spPr/>
        <p:txBody>
          <a:bodyPr/>
          <a:lstStyle/>
          <a:p>
            <a:fld id="{B3A019F3-8596-4028-9847-CBD3A185B07A}" type="slidenum">
              <a:rPr lang="en-US" smtClean="0"/>
              <a:pPr/>
              <a:t>10</a:t>
            </a:fld>
            <a:endParaRPr lang="en-US"/>
          </a:p>
        </p:txBody>
      </p:sp>
    </p:spTree>
    <p:extLst>
      <p:ext uri="{BB962C8B-B14F-4D97-AF65-F5344CB8AC3E}">
        <p14:creationId xmlns:p14="http://schemas.microsoft.com/office/powerpoint/2010/main" val="283766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DARO’s approach is to inform the current student community about the alumni office and its activities and then keep them engaged after they graduate and finally encourage their support when they mature professionally.</a:t>
            </a:r>
          </a:p>
        </p:txBody>
      </p:sp>
      <p:sp>
        <p:nvSpPr>
          <p:cNvPr id="4" name="Rectangle 4"/>
          <p:cNvSpPr>
            <a:spLocks noGrp="1"/>
          </p:cNvSpPr>
          <p:nvPr>
            <p:ph type="sldNum" sz="quarter" idx="10"/>
          </p:nvPr>
        </p:nvSpPr>
        <p:spPr/>
        <p:txBody>
          <a:bodyPr/>
          <a:lstStyle/>
          <a:p>
            <a:fld id="{B3A019F3-8596-4028-9847-CBD3A185B07A}" type="slidenum">
              <a:rPr lang="en-US" smtClean="0"/>
              <a:pPr/>
              <a:t>11</a:t>
            </a:fld>
            <a:endParaRPr lang="en-US"/>
          </a:p>
        </p:txBody>
      </p:sp>
    </p:spTree>
    <p:extLst>
      <p:ext uri="{BB962C8B-B14F-4D97-AF65-F5344CB8AC3E}">
        <p14:creationId xmlns:p14="http://schemas.microsoft.com/office/powerpoint/2010/main" val="301074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pPr marL="0" indent="0">
              <a:buFont typeface="+mj-lt"/>
              <a:buNone/>
            </a:pPr>
            <a:endParaRPr lang="en-US" baseline="0" dirty="0"/>
          </a:p>
        </p:txBody>
      </p:sp>
      <p:sp>
        <p:nvSpPr>
          <p:cNvPr id="4" name="Rectangle 4"/>
          <p:cNvSpPr>
            <a:spLocks noGrp="1"/>
          </p:cNvSpPr>
          <p:nvPr>
            <p:ph type="sldNum" sz="quarter" idx="10"/>
          </p:nvPr>
        </p:nvSpPr>
        <p:spPr/>
        <p:txBody>
          <a:bodyPr/>
          <a:lstStyle/>
          <a:p>
            <a:fld id="{B3A019F3-8596-4028-9847-CBD3A185B07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Rectangle 4"/>
          <p:cNvSpPr>
            <a:spLocks noGrp="1"/>
          </p:cNvSpPr>
          <p:nvPr>
            <p:ph type="sldNum" sz="quarter" idx="10"/>
          </p:nvPr>
        </p:nvSpPr>
        <p:spPr/>
        <p:txBody>
          <a:bodyPr/>
          <a:lstStyle/>
          <a:p>
            <a:fld id="{B3A019F3-8596-4028-9847-CBD3A185B07A}" type="slidenum">
              <a:rPr lang="en-US" smtClean="0"/>
              <a:pPr/>
              <a:t>13</a:t>
            </a:fld>
            <a:endParaRPr lang="en-US"/>
          </a:p>
        </p:txBody>
      </p:sp>
    </p:spTree>
    <p:extLst>
      <p:ext uri="{BB962C8B-B14F-4D97-AF65-F5344CB8AC3E}">
        <p14:creationId xmlns:p14="http://schemas.microsoft.com/office/powerpoint/2010/main" val="304953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9AFC7-CADC-C50D-75DB-E3F12E8AF51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5972B0F-F680-6DC5-3043-FA2773C73212}"/>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9A828935-A5D2-4850-C320-A2EA87920EA9}"/>
              </a:ext>
            </a:extLst>
          </p:cNvPr>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Rectangle 4">
            <a:extLst>
              <a:ext uri="{FF2B5EF4-FFF2-40B4-BE49-F238E27FC236}">
                <a16:creationId xmlns:a16="http://schemas.microsoft.com/office/drawing/2014/main" id="{1E16639B-3F87-A7A0-F82E-E4FD36B53980}"/>
              </a:ext>
            </a:extLst>
          </p:cNvPr>
          <p:cNvSpPr>
            <a:spLocks noGrp="1"/>
          </p:cNvSpPr>
          <p:nvPr>
            <p:ph type="sldNum" sz="quarter" idx="10"/>
          </p:nvPr>
        </p:nvSpPr>
        <p:spPr/>
        <p:txBody>
          <a:bodyPr/>
          <a:lstStyle/>
          <a:p>
            <a:fld id="{B3A019F3-8596-4028-9847-CBD3A185B07A}" type="slidenum">
              <a:rPr lang="en-US" smtClean="0"/>
              <a:pPr/>
              <a:t>14</a:t>
            </a:fld>
            <a:endParaRPr lang="en-US"/>
          </a:p>
        </p:txBody>
      </p:sp>
    </p:spTree>
    <p:extLst>
      <p:ext uri="{BB962C8B-B14F-4D97-AF65-F5344CB8AC3E}">
        <p14:creationId xmlns:p14="http://schemas.microsoft.com/office/powerpoint/2010/main" val="290221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3A019F3-8596-4028-9847-CBD3A185B07A}" type="slidenum">
              <a:rPr lang="en-US" smtClean="0"/>
              <a:pPr/>
              <a:t>15</a:t>
            </a:fld>
            <a:endParaRPr lang="en-US"/>
          </a:p>
        </p:txBody>
      </p:sp>
    </p:spTree>
    <p:extLst>
      <p:ext uri="{BB962C8B-B14F-4D97-AF65-F5344CB8AC3E}">
        <p14:creationId xmlns:p14="http://schemas.microsoft.com/office/powerpoint/2010/main" val="354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dirty="0"/>
              <a:t>Showcasing the University of Cyprus as a case study in effective alumni relations — focusing on governance, strategy, and engagement impact</a:t>
            </a:r>
          </a:p>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UCY RANKINGS</a:t>
            </a:r>
            <a:r>
              <a:rPr lang="en-GB"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world reputation rankings placing it among the top universities internationally, specifically: TIMES 2025 (among the top 401-500), QS 2025 (389), Shanghai ranking – ARWU 2024 (701-800), and US Best Global University Rankings 2024-25 (678).</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UCY Vision</a:t>
            </a:r>
            <a:r>
              <a:rPr lang="en-GB"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establish itself as a Pioneer Research Institution achieving International Scientific Recognition in European Higher Education, offering Competitive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and to become a Centre of Excellence in the wider Euro – Mediterranean Region</a:t>
            </a:r>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3</a:t>
            </a:fld>
            <a:endParaRPr lang="en-US"/>
          </a:p>
        </p:txBody>
      </p:sp>
    </p:spTree>
    <p:extLst>
      <p:ext uri="{BB962C8B-B14F-4D97-AF65-F5344CB8AC3E}">
        <p14:creationId xmlns:p14="http://schemas.microsoft.com/office/powerpoint/2010/main" val="35904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142F-7F99-E395-106B-F7A346B8814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A279D19-A2D9-BB39-4758-BB5119E99713}"/>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B31C594B-67DC-83E8-F07A-BB5B5CB95517}"/>
              </a:ext>
            </a:extLst>
          </p:cNvPr>
          <p:cNvSpPr>
            <a:spLocks noGrp="1"/>
          </p:cNvSpPr>
          <p:nvPr>
            <p:ph type="body" idx="1"/>
          </p:nvPr>
        </p:nvSpPr>
        <p:spPr/>
        <p:txBody>
          <a:bodyPr>
            <a:normAutofit/>
          </a:bodyPr>
          <a:lstStyle/>
          <a:p>
            <a:r>
              <a:rPr lang="en-US" sz="2400" dirty="0"/>
              <a:t>Its goal to generate contributions of all kinds by creating mutually beneficial and lifelong relationships between the University and its constituents, through which awareness, engagement and support for UCY are built.</a:t>
            </a:r>
          </a:p>
          <a:p>
            <a:endParaRPr lang="en-US" sz="2400" dirty="0"/>
          </a:p>
          <a:p>
            <a:r>
              <a:rPr lang="en-US" sz="2400" dirty="0"/>
              <a:t>We are eager to see the enhancement of the alumni’s/donor's awareness, their pride and contribution towards their alma mater, and in turn, to the society.</a:t>
            </a:r>
          </a:p>
          <a:p>
            <a:endParaRPr lang="en-US" sz="2400" dirty="0"/>
          </a:p>
        </p:txBody>
      </p:sp>
      <p:sp>
        <p:nvSpPr>
          <p:cNvPr id="4" name="Rectangle 4">
            <a:extLst>
              <a:ext uri="{FF2B5EF4-FFF2-40B4-BE49-F238E27FC236}">
                <a16:creationId xmlns:a16="http://schemas.microsoft.com/office/drawing/2014/main" id="{6CD5DCD1-7DC3-DED0-A59C-718BA14C62AE}"/>
              </a:ext>
            </a:extLst>
          </p:cNvPr>
          <p:cNvSpPr>
            <a:spLocks noGrp="1"/>
          </p:cNvSpPr>
          <p:nvPr>
            <p:ph type="sldNum" sz="quarter" idx="10"/>
          </p:nvPr>
        </p:nvSpPr>
        <p:spPr/>
        <p:txBody>
          <a:bodyPr/>
          <a:lstStyle/>
          <a:p>
            <a:fld id="{B3A019F3-8596-4028-9847-CBD3A185B07A}" type="slidenum">
              <a:rPr lang="en-US" smtClean="0"/>
              <a:pPr/>
              <a:t>4</a:t>
            </a:fld>
            <a:endParaRPr lang="en-US"/>
          </a:p>
        </p:txBody>
      </p:sp>
    </p:spTree>
    <p:extLst>
      <p:ext uri="{BB962C8B-B14F-4D97-AF65-F5344CB8AC3E}">
        <p14:creationId xmlns:p14="http://schemas.microsoft.com/office/powerpoint/2010/main" val="118035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4D37-BEA6-CB80-5903-AD7E28591F0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0748FDE-763F-1DA7-6B2D-DC14ED89F8CE}"/>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0CAFF1A8-025B-33BA-9604-8B26FCBF0A4F}"/>
              </a:ext>
            </a:extLst>
          </p:cNvPr>
          <p:cNvSpPr>
            <a:spLocks noGrp="1"/>
          </p:cNvSpPr>
          <p:nvPr>
            <p:ph type="body" idx="1"/>
          </p:nvPr>
        </p:nvSpPr>
        <p:spPr/>
        <p:txBody>
          <a:bodyPr>
            <a:normAutofit/>
          </a:bodyPr>
          <a:lstStyle/>
          <a:p>
            <a:r>
              <a:rPr lang="en-US" sz="2400" dirty="0"/>
              <a:t>The UCY Rectorate’s organizational chart, to which the Development and Alumni Relations Office is attached. </a:t>
            </a:r>
          </a:p>
        </p:txBody>
      </p:sp>
      <p:sp>
        <p:nvSpPr>
          <p:cNvPr id="4" name="Rectangle 4">
            <a:extLst>
              <a:ext uri="{FF2B5EF4-FFF2-40B4-BE49-F238E27FC236}">
                <a16:creationId xmlns:a16="http://schemas.microsoft.com/office/drawing/2014/main" id="{0DDC22C0-A859-8DBD-C5D7-3EBD3D76B8C8}"/>
              </a:ext>
            </a:extLst>
          </p:cNvPr>
          <p:cNvSpPr>
            <a:spLocks noGrp="1"/>
          </p:cNvSpPr>
          <p:nvPr>
            <p:ph type="sldNum" sz="quarter" idx="10"/>
          </p:nvPr>
        </p:nvSpPr>
        <p:spPr/>
        <p:txBody>
          <a:bodyPr/>
          <a:lstStyle/>
          <a:p>
            <a:fld id="{B3A019F3-8596-4028-9847-CBD3A185B07A}" type="slidenum">
              <a:rPr lang="en-US" smtClean="0"/>
              <a:pPr/>
              <a:t>5</a:t>
            </a:fld>
            <a:endParaRPr lang="en-US"/>
          </a:p>
        </p:txBody>
      </p:sp>
    </p:spTree>
    <p:extLst>
      <p:ext uri="{BB962C8B-B14F-4D97-AF65-F5344CB8AC3E}">
        <p14:creationId xmlns:p14="http://schemas.microsoft.com/office/powerpoint/2010/main" val="154280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DARO role demonstrates value for strategic partnerships at all levels across the university (managerial, academic etc.) and operationally with admissions, development, student life, career services and other units, that both create opportunities for meaningful alumni and donors'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DARO helps to harness this “ecosystem”, that is, a culture fostering loyalty, commitment and contribution and built around the UCY’s vision and mission</a:t>
            </a:r>
            <a:r>
              <a:rPr lang="en-US" sz="1200" b="0" i="0" kern="1200" dirty="0">
                <a:solidFill>
                  <a:schemeClr val="tx1"/>
                </a:solidFill>
                <a:effectLst/>
                <a:latin typeface="+mn-lt"/>
                <a:ea typeface="+mn-ea"/>
                <a:cs typeface="+mn-cs"/>
              </a:rPr>
              <a:t>.</a:t>
            </a:r>
          </a:p>
        </p:txBody>
      </p:sp>
      <p:sp>
        <p:nvSpPr>
          <p:cNvPr id="4" name="Rectangle 4"/>
          <p:cNvSpPr>
            <a:spLocks noGrp="1"/>
          </p:cNvSpPr>
          <p:nvPr>
            <p:ph type="sldNum" sz="quarter" idx="10"/>
          </p:nvPr>
        </p:nvSpPr>
        <p:spPr/>
        <p:txBody>
          <a:bodyPr/>
          <a:lstStyle/>
          <a:p>
            <a:fld id="{B3A019F3-8596-4028-9847-CBD3A185B07A}" type="slidenum">
              <a:rPr lang="en-US" smtClean="0"/>
              <a:pPr/>
              <a:t>6</a:t>
            </a:fld>
            <a:endParaRPr lang="en-US"/>
          </a:p>
        </p:txBody>
      </p:sp>
    </p:spTree>
    <p:extLst>
      <p:ext uri="{BB962C8B-B14F-4D97-AF65-F5344CB8AC3E}">
        <p14:creationId xmlns:p14="http://schemas.microsoft.com/office/powerpoint/2010/main" val="385311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8E158-03F9-CF57-E2E4-805E60B6ABB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18FF8FC-9D2D-5E66-7C3F-AAA2C6EA8616}"/>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148A0633-2CE6-EA4E-44D9-86F45C482D29}"/>
              </a:ext>
            </a:extLst>
          </p:cNvPr>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p:txBody>
      </p:sp>
      <p:sp>
        <p:nvSpPr>
          <p:cNvPr id="4" name="Rectangle 4">
            <a:extLst>
              <a:ext uri="{FF2B5EF4-FFF2-40B4-BE49-F238E27FC236}">
                <a16:creationId xmlns:a16="http://schemas.microsoft.com/office/drawing/2014/main" id="{22264D2E-1BFE-7BCE-8A50-B9781D0A528C}"/>
              </a:ext>
            </a:extLst>
          </p:cNvPr>
          <p:cNvSpPr>
            <a:spLocks noGrp="1"/>
          </p:cNvSpPr>
          <p:nvPr>
            <p:ph type="sldNum" sz="quarter" idx="10"/>
          </p:nvPr>
        </p:nvSpPr>
        <p:spPr/>
        <p:txBody>
          <a:bodyPr/>
          <a:lstStyle/>
          <a:p>
            <a:fld id="{B3A019F3-8596-4028-9847-CBD3A185B07A}" type="slidenum">
              <a:rPr lang="en-US" smtClean="0"/>
              <a:pPr/>
              <a:t>7</a:t>
            </a:fld>
            <a:endParaRPr lang="en-US"/>
          </a:p>
        </p:txBody>
      </p:sp>
    </p:spTree>
    <p:extLst>
      <p:ext uri="{BB962C8B-B14F-4D97-AF65-F5344CB8AC3E}">
        <p14:creationId xmlns:p14="http://schemas.microsoft.com/office/powerpoint/2010/main" val="5779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7F7D2-EDED-6ED7-ADE3-51896CA1E2B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EA2CD9D-5466-EE96-DCB0-7B9DD3D248CA}"/>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BE18F3CB-B3FE-75DB-29BF-BE580D8B1E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UCY EAGERNESS</a:t>
            </a:r>
            <a:r>
              <a:rPr lang="en-US" dirty="0"/>
              <a:t>: </a:t>
            </a:r>
            <a:r>
              <a:rPr lang="en-US" sz="1200" dirty="0"/>
              <a:t>to see the enhancement of the alumni’s/donor's awareness, their pride and contribution towards their alma mater, and in turn, to the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Rectangle 4">
            <a:extLst>
              <a:ext uri="{FF2B5EF4-FFF2-40B4-BE49-F238E27FC236}">
                <a16:creationId xmlns:a16="http://schemas.microsoft.com/office/drawing/2014/main" id="{FBF9D202-5303-1DCD-D5AA-8820FC3E1802}"/>
              </a:ext>
            </a:extLst>
          </p:cNvPr>
          <p:cNvSpPr>
            <a:spLocks noGrp="1"/>
          </p:cNvSpPr>
          <p:nvPr>
            <p:ph type="sldNum" sz="quarter" idx="10"/>
          </p:nvPr>
        </p:nvSpPr>
        <p:spPr/>
        <p:txBody>
          <a:bodyPr/>
          <a:lstStyle/>
          <a:p>
            <a:fld id="{B3A019F3-8596-4028-9847-CBD3A185B07A}" type="slidenum">
              <a:rPr lang="en-US" smtClean="0"/>
              <a:pPr/>
              <a:t>8</a:t>
            </a:fld>
            <a:endParaRPr lang="en-US"/>
          </a:p>
        </p:txBody>
      </p:sp>
    </p:spTree>
    <p:extLst>
      <p:ext uri="{BB962C8B-B14F-4D97-AF65-F5344CB8AC3E}">
        <p14:creationId xmlns:p14="http://schemas.microsoft.com/office/powerpoint/2010/main" val="224364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r>
              <a:rPr lang="en-US" sz="1200" dirty="0"/>
              <a:t>Other: </a:t>
            </a:r>
          </a:p>
          <a:p>
            <a:pPr marL="285750" indent="-285750">
              <a:buFont typeface="Arial" panose="020B0604020202020204" pitchFamily="34" charset="0"/>
              <a:buChar char="•"/>
            </a:pPr>
            <a:r>
              <a:rPr lang="en-US" sz="1200" dirty="0"/>
              <a:t>We offer the Mentor </a:t>
            </a:r>
            <a:r>
              <a:rPr lang="en-US" sz="1200" dirty="0" err="1"/>
              <a:t>Programme</a:t>
            </a:r>
            <a:r>
              <a:rPr lang="en-US" sz="1200" dirty="0"/>
              <a:t> and </a:t>
            </a:r>
            <a:r>
              <a:rPr lang="en-US" sz="1200" dirty="0" err="1"/>
              <a:t>Coachcafes</a:t>
            </a:r>
            <a:r>
              <a:rPr lang="en-US" sz="1200" dirty="0"/>
              <a:t> to young alumni, where they are coached by senior alumni-mentors. </a:t>
            </a:r>
          </a:p>
          <a:p>
            <a:pPr marL="285750" indent="-285750">
              <a:buFont typeface="Arial" panose="020B0604020202020204" pitchFamily="34" charset="0"/>
              <a:buChar char="•"/>
            </a:pPr>
            <a:r>
              <a:rPr lang="en-US" sz="1200" dirty="0"/>
              <a:t>We offer benefits, events and career for students.</a:t>
            </a:r>
          </a:p>
          <a:p>
            <a:pPr marL="285750" indent="-285750">
              <a:buFont typeface="Arial" panose="020B0604020202020204" pitchFamily="34" charset="0"/>
              <a:buChar char="•"/>
            </a:pPr>
            <a:r>
              <a:rPr lang="en-US" sz="1200" dirty="0"/>
              <a:t>We give the opportunity to all community members to participate in university actions (e.g. present their company to students, giving challenges to students, participating in events) </a:t>
            </a:r>
          </a:p>
          <a:p>
            <a:pPr marL="285750" indent="-285750">
              <a:buFont typeface="Arial" panose="020B0604020202020204" pitchFamily="34" charset="0"/>
              <a:buChar char="•"/>
            </a:pPr>
            <a:r>
              <a:rPr lang="en-US" sz="1200" dirty="0"/>
              <a:t>We support the establishment of regional Alumni groups (nationally and internationally), as well as the establishment of Interest Clubs (Books, Bicycle, Marathon Club and others) </a:t>
            </a:r>
          </a:p>
          <a:p>
            <a:pPr marL="285750" indent="-285750">
              <a:buFont typeface="Arial" panose="020B0604020202020204" pitchFamily="34" charset="0"/>
              <a:buChar char="•"/>
            </a:pPr>
            <a:r>
              <a:rPr lang="en-US" sz="1200" dirty="0"/>
              <a:t>Ability to be approached by universities (only if they opt-in for this service) </a:t>
            </a:r>
          </a:p>
          <a:p>
            <a:pPr marL="285750" indent="-285750">
              <a:buFont typeface="Arial" panose="020B0604020202020204" pitchFamily="34" charset="0"/>
              <a:buChar char="•"/>
            </a:pPr>
            <a:r>
              <a:rPr lang="en-US" sz="1200" dirty="0"/>
              <a:t>Concerning the LLPs, we facilitate the applications for these programs. </a:t>
            </a:r>
          </a:p>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9</a:t>
            </a:fld>
            <a:endParaRPr lang="en-US"/>
          </a:p>
        </p:txBody>
      </p:sp>
    </p:spTree>
    <p:extLst>
      <p:ext uri="{BB962C8B-B14F-4D97-AF65-F5344CB8AC3E}">
        <p14:creationId xmlns:p14="http://schemas.microsoft.com/office/powerpoint/2010/main" val="4011111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endParaRPr lang="en-US" dirty="0"/>
          </a:p>
        </p:txBody>
      </p:sp>
      <p:pic>
        <p:nvPicPr>
          <p:cNvPr id="30" name="ContosoLogo.jpg"/>
          <p:cNvPicPr>
            <a:picLocks noChangeAspect="1"/>
          </p:cNvPicPr>
          <p:nvPr/>
        </p:nvPicPr>
        <p:blipFill>
          <a:blip r:embed="rId2" cstate="print"/>
          <a:stretch>
            <a:fillRect/>
          </a:stretch>
        </p:blipFill>
        <p:spPr>
          <a:xfrm>
            <a:off x="7164288" y="6237312"/>
            <a:ext cx="1964540" cy="612000"/>
          </a:xfrm>
          <a:prstGeom prst="rect">
            <a:avLst/>
          </a:prstGeom>
          <a:noFill/>
          <a:ln>
            <a:noFill/>
          </a:ln>
        </p:spPr>
      </p:pic>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11/7/2025</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1 Top, 2 Bottom">
    <p:spTree>
      <p:nvGrpSpPr>
        <p:cNvPr id="1" name=""/>
        <p:cNvGrpSpPr/>
        <p:nvPr/>
      </p:nvGrpSpPr>
      <p:grpSpPr>
        <a:xfrm>
          <a:off x="0" y="0"/>
          <a:ext cx="0" cy="0"/>
          <a:chOff x="0" y="0"/>
          <a:chExt cx="0" cy="0"/>
        </a:xfrm>
      </p:grpSpPr>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hasCustomPrompt="1"/>
          </p:nvPr>
        </p:nvSpPr>
        <p:spPr/>
        <p:txBody>
          <a:bodyPr/>
          <a:lstStyle>
            <a:lvl1pPr>
              <a:defRPr/>
            </a:lvl1pPr>
          </a:lstStyle>
          <a:p>
            <a:r>
              <a:rPr lang="el-GR" dirty="0"/>
              <a:t>ΑΠΟΛΟΓΙΣΜΟΣ 2009 – ΣΤΟΧΟΙ 2010</a:t>
            </a:r>
          </a:p>
        </p:txBody>
      </p:sp>
      <p:sp>
        <p:nvSpPr>
          <p:cNvPr id="14" name="Date Placeholder 13"/>
          <p:cNvSpPr>
            <a:spLocks noGrp="1"/>
          </p:cNvSpPr>
          <p:nvPr>
            <p:ph type="dt" sz="half" idx="22"/>
          </p:nvPr>
        </p:nvSpPr>
        <p:spPr/>
        <p:txBody>
          <a:bodyPr/>
          <a:lstStyle/>
          <a:p>
            <a:pPr algn="r"/>
            <a:fld id="{CCD717AA-EA39-47F3-8A0A-15B3575EDB53}" type="datetime1">
              <a:rPr lang="en-US" smtClean="0"/>
              <a:pPr algn="r"/>
              <a:t>11/7/2025</a:t>
            </a:fld>
            <a:endParaRPr lang="en-US" sz="1000" dirty="0">
              <a:solidFill>
                <a:schemeClr val="tx1">
                  <a:tint val="65000"/>
                </a:schemeClr>
              </a:solidFill>
            </a:endParaRPr>
          </a:p>
        </p:txBody>
      </p:sp>
      <p:sp>
        <p:nvSpPr>
          <p:cNvPr id="16" name="Slide Number Placeholder 15"/>
          <p:cNvSpPr>
            <a:spLocks noGrp="1"/>
          </p:cNvSpPr>
          <p:nvPr>
            <p:ph type="sldNum" sz="quarter" idx="23"/>
          </p:nvPr>
        </p:nvSpPr>
        <p:spPr>
          <a:xfrm>
            <a:off x="269032" y="6473952"/>
            <a:ext cx="990600" cy="304800"/>
          </a:xfrm>
        </p:spPr>
        <p:txBody>
          <a:bodyPr/>
          <a:lstStyle/>
          <a:p>
            <a:pPr algn="r"/>
            <a:fld id="{256D3EEF-DE4E-429D-8EC4-DDC531AFF587}" type="slidenum">
              <a:rPr lang="en-US" sz="1000" smtClean="0"/>
              <a:pPr algn="r"/>
              <a:t>‹#›</a:t>
            </a:fld>
            <a:endParaRPr lang="en-US" sz="1000" dirty="0"/>
          </a:p>
        </p:txBody>
      </p:sp>
      <p:pic>
        <p:nvPicPr>
          <p:cNvPr id="25" name="Picture 24"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11/7/2025</a:t>
            </a:fld>
            <a:endParaRPr lang="en-US"/>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a:p>
        </p:txBody>
      </p:sp>
      <p:sp>
        <p:nvSpPr>
          <p:cNvPr id="28" name="Rectangle 28"/>
          <p:cNvSpPr>
            <a:spLocks noGrp="1"/>
          </p:cNvSpPr>
          <p:nvPr>
            <p:ph type="ftr" sz="quarter" idx="24"/>
          </p:nvPr>
        </p:nvSpPr>
        <p:spPr/>
        <p:txBody>
          <a:bodyPr/>
          <a:lstStyle/>
          <a:p>
            <a:endParaRPr lang="en-US"/>
          </a:p>
        </p:txBody>
      </p:sp>
      <p:pic>
        <p:nvPicPr>
          <p:cNvPr id="14" name="Picture 13"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11/7/2025</a:t>
            </a:fld>
            <a:endParaRPr lang="en-US"/>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a:p>
        </p:txBody>
      </p:sp>
      <p:sp>
        <p:nvSpPr>
          <p:cNvPr id="21" name="Rectangle 21"/>
          <p:cNvSpPr>
            <a:spLocks noGrp="1"/>
          </p:cNvSpPr>
          <p:nvPr>
            <p:ph type="ftr" sz="quarter" idx="23"/>
          </p:nvPr>
        </p:nvSpPr>
        <p:spPr/>
        <p:txBody>
          <a:bodyPr/>
          <a:lstStyle/>
          <a:p>
            <a:endParaRPr lang="en-US"/>
          </a:p>
        </p:txBody>
      </p:sp>
      <p:pic>
        <p:nvPicPr>
          <p:cNvPr id="16" name="Picture 15"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11/7/2025</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a:p>
        </p:txBody>
      </p:sp>
      <p:sp>
        <p:nvSpPr>
          <p:cNvPr id="20" name="Rectangle 20"/>
          <p:cNvSpPr>
            <a:spLocks noGrp="1"/>
          </p:cNvSpPr>
          <p:nvPr>
            <p:ph type="ftr" sz="quarter" idx="23"/>
          </p:nvPr>
        </p:nvSpPr>
        <p:spPr/>
        <p:txBody>
          <a:bodyPr/>
          <a:lstStyle/>
          <a:p>
            <a:endParaRPr lang="en-US"/>
          </a:p>
        </p:txBody>
      </p:sp>
      <p:pic>
        <p:nvPicPr>
          <p:cNvPr id="22" name="Picture 21"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11/7/2025</a:t>
            </a:fld>
            <a:endParaRPr lang="en-US"/>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a:p>
        </p:txBody>
      </p:sp>
      <p:sp>
        <p:nvSpPr>
          <p:cNvPr id="18" name="Rectangle 18"/>
          <p:cNvSpPr>
            <a:spLocks noGrp="1"/>
          </p:cNvSpPr>
          <p:nvPr>
            <p:ph type="ftr" sz="quarter" idx="25"/>
          </p:nvPr>
        </p:nvSpPr>
        <p:spPr/>
        <p:txBody>
          <a:bodyPr/>
          <a:lstStyle/>
          <a:p>
            <a:endParaRPr lang="en-US"/>
          </a:p>
        </p:txBody>
      </p:sp>
      <p:pic>
        <p:nvPicPr>
          <p:cNvPr id="19" name="Picture 18"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11/7/2025</a:t>
            </a:fld>
            <a:endParaRPr lang="en-US"/>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a:p>
        </p:txBody>
      </p:sp>
      <p:sp>
        <p:nvSpPr>
          <p:cNvPr id="23" name="Rectangle 23"/>
          <p:cNvSpPr>
            <a:spLocks noGrp="1"/>
          </p:cNvSpPr>
          <p:nvPr>
            <p:ph type="ftr" sz="quarter" idx="27"/>
          </p:nvPr>
        </p:nvSpPr>
        <p:spPr/>
        <p:txBody>
          <a:bodyPr/>
          <a:lstStyle/>
          <a:p>
            <a:endParaRPr lang="en-US"/>
          </a:p>
        </p:txBody>
      </p:sp>
      <p:pic>
        <p:nvPicPr>
          <p:cNvPr id="19" name="Picture 18"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11/7/2025</a:t>
            </a:fld>
            <a:endParaRPr lang="en-US"/>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a:p>
        </p:txBody>
      </p:sp>
      <p:sp>
        <p:nvSpPr>
          <p:cNvPr id="45" name="Rectangle 45"/>
          <p:cNvSpPr>
            <a:spLocks noGrp="1"/>
          </p:cNvSpPr>
          <p:nvPr>
            <p:ph type="ftr" sz="quarter" idx="49"/>
          </p:nvPr>
        </p:nvSpPr>
        <p:spPr/>
        <p:txBody>
          <a:bodyPr/>
          <a:lstStyle/>
          <a:p>
            <a:endParaRPr lang="en-US"/>
          </a:p>
        </p:txBody>
      </p:sp>
      <p:pic>
        <p:nvPicPr>
          <p:cNvPr id="46" name="Picture 45"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11/7/2025</a:t>
            </a:fld>
            <a:endParaRPr lang="en-US" sz="110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a:p>
        </p:txBody>
      </p:sp>
      <p:sp>
        <p:nvSpPr>
          <p:cNvPr id="34" name="Rectangle 34"/>
          <p:cNvSpPr>
            <a:spLocks noGrp="1"/>
          </p:cNvSpPr>
          <p:nvPr>
            <p:ph type="ftr" sz="quarter" idx="41"/>
          </p:nvPr>
        </p:nvSpPr>
        <p:spPr/>
        <p:txBody>
          <a:bodyPr/>
          <a:lstStyle/>
          <a:p>
            <a:endParaRPr lang="en-US"/>
          </a:p>
        </p:txBody>
      </p:sp>
      <p:pic>
        <p:nvPicPr>
          <p:cNvPr id="35" name="Picture 34"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11/7/2025</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cstate="print">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pic>
        <p:nvPicPr>
          <p:cNvPr id="12" name="Picture 11" descr="ucy logo colour.jpg"/>
          <p:cNvPicPr>
            <a:picLocks noChangeAspect="1"/>
          </p:cNvPicPr>
          <p:nvPr userDrawn="1"/>
        </p:nvPicPr>
        <p:blipFill>
          <a:blip r:embed="rId3" cstate="print"/>
          <a:stretch>
            <a:fillRect/>
          </a:stretch>
        </p:blipFill>
        <p:spPr>
          <a:xfrm>
            <a:off x="6539445" y="6237312"/>
            <a:ext cx="1848979" cy="57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7" name="Rectangle 7"/>
          <p:cNvSpPr>
            <a:spLocks noGrp="1"/>
          </p:cNvSpPr>
          <p:nvPr>
            <p:ph type="dt" sz="half" idx="14"/>
          </p:nvPr>
        </p:nvSpPr>
        <p:spPr/>
        <p:txBody>
          <a:bodyPr/>
          <a:lstStyle/>
          <a:p>
            <a:pPr algn="r"/>
            <a:fld id="{F7F1F872-C5DE-403B-85F0-1024E6CA1886}" type="datetime1">
              <a:rPr lang="en-US" smtClean="0"/>
              <a:pPr algn="r"/>
              <a:t>11/7/2025</a:t>
            </a:fld>
            <a:endParaRPr lang="en-US"/>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6"/>
          </p:nvPr>
        </p:nvSpPr>
        <p:spPr/>
        <p:txBody>
          <a:bodyPr/>
          <a:lstStyle/>
          <a:p>
            <a:endParaRPr lang="en-US"/>
          </a:p>
        </p:txBody>
      </p:sp>
      <p:pic>
        <p:nvPicPr>
          <p:cNvPr id="10" name="Picture 9"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11/7/2025</a:t>
            </a:fld>
            <a:endParaRPr lang="en-US"/>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a:p>
        </p:txBody>
      </p:sp>
      <p:sp>
        <p:nvSpPr>
          <p:cNvPr id="9" name="Rectangle 9"/>
          <p:cNvSpPr>
            <a:spLocks noGrp="1"/>
          </p:cNvSpPr>
          <p:nvPr>
            <p:ph type="ftr" sz="quarter" idx="12"/>
          </p:nvPr>
        </p:nvSpPr>
        <p:spPr/>
        <p:txBody>
          <a:bodyPr/>
          <a:lstStyle/>
          <a:p>
            <a:endParaRPr lang="en-US"/>
          </a:p>
        </p:txBody>
      </p:sp>
      <p:pic>
        <p:nvPicPr>
          <p:cNvPr id="7" name="Picture 6"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11/7/2025</a:t>
            </a:fld>
            <a:endParaRPr lang="en-US"/>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a:p>
        </p:txBody>
      </p:sp>
      <p:sp>
        <p:nvSpPr>
          <p:cNvPr id="12" name="Rectangle 12"/>
          <p:cNvSpPr>
            <a:spLocks noGrp="1"/>
          </p:cNvSpPr>
          <p:nvPr>
            <p:ph type="ftr" sz="quarter" idx="18"/>
          </p:nvPr>
        </p:nvSpPr>
        <p:spPr/>
        <p:txBody>
          <a:bodyPr/>
          <a:lstStyle/>
          <a:p>
            <a:endParaRPr lang="en-US"/>
          </a:p>
        </p:txBody>
      </p:sp>
      <p:pic>
        <p:nvPicPr>
          <p:cNvPr id="13" name="Picture 12"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11/7/2025</a:t>
            </a:fld>
            <a:endParaRPr lang="en-US"/>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a:p>
        </p:txBody>
      </p:sp>
      <p:sp>
        <p:nvSpPr>
          <p:cNvPr id="17" name="Rectangle 17"/>
          <p:cNvSpPr>
            <a:spLocks noGrp="1"/>
          </p:cNvSpPr>
          <p:nvPr>
            <p:ph type="ftr" sz="quarter" idx="20"/>
          </p:nvPr>
        </p:nvSpPr>
        <p:spPr/>
        <p:txBody>
          <a:bodyPr/>
          <a:lstStyle/>
          <a:p>
            <a:endParaRPr lang="en-US"/>
          </a:p>
        </p:txBody>
      </p:sp>
      <p:pic>
        <p:nvPicPr>
          <p:cNvPr id="10" name="Picture 9"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11/7/2025</a:t>
            </a:fld>
            <a:endParaRPr lang="en-US"/>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a:p>
        </p:txBody>
      </p:sp>
      <p:sp>
        <p:nvSpPr>
          <p:cNvPr id="22" name="Rectangle 22"/>
          <p:cNvSpPr>
            <a:spLocks noGrp="1"/>
          </p:cNvSpPr>
          <p:nvPr>
            <p:ph type="ftr" sz="quarter" idx="22"/>
          </p:nvPr>
        </p:nvSpPr>
        <p:spPr/>
        <p:txBody>
          <a:bodyPr/>
          <a:lstStyle/>
          <a:p>
            <a:endParaRPr lang="en-US"/>
          </a:p>
        </p:txBody>
      </p:sp>
      <p:pic>
        <p:nvPicPr>
          <p:cNvPr id="12" name="Picture 11"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11/7/2025</a:t>
            </a:fld>
            <a:endParaRPr lang="en-US"/>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a:p>
        </p:txBody>
      </p:sp>
      <p:sp>
        <p:nvSpPr>
          <p:cNvPr id="23" name="Rectangle 23"/>
          <p:cNvSpPr>
            <a:spLocks noGrp="1"/>
          </p:cNvSpPr>
          <p:nvPr>
            <p:ph type="ftr" sz="quarter" idx="22"/>
          </p:nvPr>
        </p:nvSpPr>
        <p:spPr/>
        <p:txBody>
          <a:bodyPr/>
          <a:lstStyle/>
          <a:p>
            <a:endParaRPr lang="en-US"/>
          </a:p>
        </p:txBody>
      </p:sp>
      <p:pic>
        <p:nvPicPr>
          <p:cNvPr id="12" name="Picture 11" descr="ucy logo colour.jpg"/>
          <p:cNvPicPr>
            <a:picLocks noChangeAspect="1"/>
          </p:cNvPicPr>
          <p:nvPr userDrawn="1"/>
        </p:nvPicPr>
        <p:blipFill>
          <a:blip r:embed="rId2" cstate="print"/>
          <a:stretch>
            <a:fillRect/>
          </a:stretch>
        </p:blipFill>
        <p:spPr>
          <a:xfrm>
            <a:off x="6539445" y="6237312"/>
            <a:ext cx="1848979" cy="576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11/7/2025</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24" name="ContosoLogo.jpg"/>
          <p:cNvPicPr>
            <a:picLocks noChangeAspect="1"/>
          </p:cNvPicPr>
          <p:nvPr/>
        </p:nvPicPr>
        <p:blipFill>
          <a:blip r:embed="rId18" cstate="print">
            <a:duotone>
              <a:schemeClr val="accent4"/>
              <a:srgbClr val="FFFFFF"/>
            </a:duotone>
          </a:blip>
          <a:stretch>
            <a:fillRect/>
          </a:stretch>
        </p:blipFill>
        <p:spPr>
          <a:xfrm>
            <a:off x="7601712" y="6239256"/>
            <a:ext cx="838200" cy="6160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www.ucy.ac.cy/alumni-developmen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0" y="4013373"/>
            <a:ext cx="9122550" cy="639763"/>
          </a:xfrm>
        </p:spPr>
        <p:txBody>
          <a:bodyPr>
            <a:noAutofit/>
          </a:bodyPr>
          <a:lstStyle/>
          <a:p>
            <a:pPr algn="ctr"/>
            <a:r>
              <a:rPr lang="en-US" dirty="0"/>
              <a:t>Alumni Relations in Practice: </a:t>
            </a:r>
            <a:br>
              <a:rPr lang="en-US" dirty="0"/>
            </a:br>
            <a:r>
              <a:rPr lang="en-US"/>
              <a:t>insights from </a:t>
            </a:r>
            <a:r>
              <a:rPr lang="en-US" dirty="0"/>
              <a:t>the</a:t>
            </a:r>
            <a:r>
              <a:rPr lang="el-GR" dirty="0"/>
              <a:t> </a:t>
            </a:r>
            <a:r>
              <a:rPr lang="en-US" dirty="0"/>
              <a:t>University of CYPRUS</a:t>
            </a:r>
            <a:endParaRPr lang="en-US" sz="1400" dirty="0"/>
          </a:p>
        </p:txBody>
      </p:sp>
      <p:sp>
        <p:nvSpPr>
          <p:cNvPr id="4" name="TextBox 3"/>
          <p:cNvSpPr txBox="1"/>
          <p:nvPr/>
        </p:nvSpPr>
        <p:spPr>
          <a:xfrm>
            <a:off x="5724128" y="5229200"/>
            <a:ext cx="3240360" cy="369332"/>
          </a:xfrm>
          <a:prstGeom prst="rect">
            <a:avLst/>
          </a:prstGeom>
          <a:noFill/>
        </p:spPr>
        <p:txBody>
          <a:bodyPr wrap="square" rtlCol="0">
            <a:spAutoFit/>
          </a:bodyPr>
          <a:lstStyle/>
          <a:p>
            <a:pPr algn="ctr"/>
            <a:r>
              <a:rPr lang="en-US" dirty="0"/>
              <a:t>12/11/2025</a:t>
            </a:r>
            <a:endParaRPr lang="el-GR" dirty="0"/>
          </a:p>
        </p:txBody>
      </p:sp>
      <p:sp>
        <p:nvSpPr>
          <p:cNvPr id="6" name="TextBox 5"/>
          <p:cNvSpPr txBox="1"/>
          <p:nvPr/>
        </p:nvSpPr>
        <p:spPr>
          <a:xfrm>
            <a:off x="0" y="5013176"/>
            <a:ext cx="4716016" cy="1477328"/>
          </a:xfrm>
          <a:prstGeom prst="rect">
            <a:avLst/>
          </a:prstGeom>
          <a:noFill/>
        </p:spPr>
        <p:txBody>
          <a:bodyPr wrap="square" rtlCol="0">
            <a:spAutoFit/>
          </a:bodyPr>
          <a:lstStyle/>
          <a:p>
            <a:r>
              <a:rPr lang="en-US" dirty="0"/>
              <a:t>By </a:t>
            </a:r>
            <a:r>
              <a:rPr lang="en-US" b="1" i="1" dirty="0"/>
              <a:t>Ms. Athina Frangou Selipa</a:t>
            </a:r>
          </a:p>
          <a:p>
            <a:r>
              <a:rPr lang="en-US" i="1"/>
              <a:t>University Officer  </a:t>
            </a:r>
            <a:endParaRPr lang="en-US" i="1" dirty="0"/>
          </a:p>
          <a:p>
            <a:r>
              <a:rPr lang="en-US" b="1" dirty="0"/>
              <a:t>Development &amp; Alumni Relations Office</a:t>
            </a:r>
          </a:p>
          <a:p>
            <a:r>
              <a:rPr lang="en-US" dirty="0"/>
              <a:t>Rectorate/Promotion &amp; Development Sector</a:t>
            </a:r>
          </a:p>
          <a:p>
            <a:r>
              <a:rPr lang="en-US" dirty="0"/>
              <a:t> </a:t>
            </a:r>
            <a:endParaRPr lang="el-G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536" y="6218237"/>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945E010-7DB4-4AE4-9F8F-556A4005F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990" y="6007610"/>
            <a:ext cx="2956560" cy="850389"/>
          </a:xfrm>
          <a:prstGeom prst="rect">
            <a:avLst/>
          </a:prstGeom>
        </p:spPr>
      </p:pic>
      <p:pic>
        <p:nvPicPr>
          <p:cNvPr id="9" name="Picture 8" descr="Hands holding blocks with letters on them&#10;&#10;AI-generated content may be incorrect.">
            <a:extLst>
              <a:ext uri="{FF2B5EF4-FFF2-40B4-BE49-F238E27FC236}">
                <a16:creationId xmlns:a16="http://schemas.microsoft.com/office/drawing/2014/main" id="{CE531285-F2F0-7B3A-DD54-A34C764FF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401337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2FF32-25B3-F2EB-529D-27C4D5CE42F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DD59C36-6FAE-7C29-8257-CCC2F8EE6CF3}"/>
              </a:ext>
            </a:extLst>
          </p:cNvPr>
          <p:cNvSpPr>
            <a:spLocks noGrp="1"/>
          </p:cNvSpPr>
          <p:nvPr>
            <p:ph type="body" sz="quarter" idx="13"/>
          </p:nvPr>
        </p:nvSpPr>
        <p:spPr>
          <a:xfrm>
            <a:off x="304800" y="381000"/>
            <a:ext cx="8077200" cy="383704"/>
          </a:xfrm>
        </p:spPr>
        <p:txBody>
          <a:bodyPr>
            <a:noAutofit/>
          </a:bodyPr>
          <a:lstStyle/>
          <a:p>
            <a:r>
              <a:rPr lang="en-US" sz="2000" dirty="0"/>
              <a:t>UCY DONORS RELATIONS’ FUNCTION</a:t>
            </a:r>
          </a:p>
        </p:txBody>
      </p:sp>
      <p:sp>
        <p:nvSpPr>
          <p:cNvPr id="31" name="Rectangle 4">
            <a:extLst>
              <a:ext uri="{FF2B5EF4-FFF2-40B4-BE49-F238E27FC236}">
                <a16:creationId xmlns:a16="http://schemas.microsoft.com/office/drawing/2014/main" id="{0982E919-5FA5-CD41-E43E-85EE13CF236A}"/>
              </a:ext>
            </a:extLst>
          </p:cNvPr>
          <p:cNvSpPr>
            <a:spLocks noGrp="1"/>
          </p:cNvSpPr>
          <p:nvPr>
            <p:ph sz="quarter" idx="15"/>
          </p:nvPr>
        </p:nvSpPr>
        <p:spPr>
          <a:xfrm>
            <a:off x="323528" y="1023778"/>
            <a:ext cx="8074152" cy="4230834"/>
          </a:xfrm>
        </p:spPr>
        <p:txBody>
          <a:bodyPr>
            <a:noAutofit/>
          </a:bodyPr>
          <a:lstStyle/>
          <a:p>
            <a:pPr algn="just"/>
            <a:r>
              <a:rPr lang="en-US" sz="2000" i="1" dirty="0"/>
              <a:t>The UCY boasts of its growing body of benefactors and donors whose names are linked to key milestone moments in the realization of its vision. </a:t>
            </a:r>
          </a:p>
        </p:txBody>
      </p:sp>
      <p:pic>
        <p:nvPicPr>
          <p:cNvPr id="3074" name="Picture 2">
            <a:extLst>
              <a:ext uri="{FF2B5EF4-FFF2-40B4-BE49-F238E27FC236}">
                <a16:creationId xmlns:a16="http://schemas.microsoft.com/office/drawing/2014/main" id="{E0D3BD58-AB29-82FC-C2BA-94713F88EC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815" y="6165304"/>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EC3D5B1A-179B-4DC9-4736-F4054A83B336}"/>
              </a:ext>
            </a:extLst>
          </p:cNvPr>
          <p:cNvSpPr txBox="1"/>
          <p:nvPr/>
        </p:nvSpPr>
        <p:spPr>
          <a:xfrm>
            <a:off x="323528" y="2132856"/>
            <a:ext cx="6534472" cy="2585323"/>
          </a:xfrm>
          <a:prstGeom prst="rect">
            <a:avLst/>
          </a:prstGeom>
          <a:noFill/>
        </p:spPr>
        <p:txBody>
          <a:bodyPr wrap="square">
            <a:spAutoFit/>
          </a:bodyPr>
          <a:lstStyle/>
          <a:p>
            <a:pPr>
              <a:buNone/>
            </a:pPr>
            <a:r>
              <a:rPr lang="en-US" b="1" dirty="0">
                <a:solidFill>
                  <a:srgbClr val="F7921C"/>
                </a:solidFill>
                <a:latin typeface="Calibri" panose="020F0502020204030204" pitchFamily="34" charset="0"/>
              </a:rPr>
              <a:t>Main activities:</a:t>
            </a:r>
            <a:endParaRPr lang="en-US" b="1" dirty="0">
              <a:solidFill>
                <a:schemeClr val="tx1">
                  <a:lumMod val="75000"/>
                  <a:lumOff val="25000"/>
                </a:schemeClr>
              </a:solidFill>
              <a:latin typeface="Calibri Light" panose="020F0302020204030204" pitchFamily="34" charset="0"/>
              <a:cs typeface="Calibri Light" panose="020F0302020204030204" pitchFamily="34" charset="0"/>
            </a:endParaRPr>
          </a:p>
          <a:p>
            <a:pPr marL="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Areas to Support | Why I Give | Major Benefactors </a:t>
            </a:r>
          </a:p>
          <a:p>
            <a:pPr marL="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Fundraising campaigns: </a:t>
            </a:r>
            <a:r>
              <a:rPr lang="en-US" b="1" i="1" dirty="0">
                <a:solidFill>
                  <a:schemeClr val="tx1">
                    <a:lumMod val="75000"/>
                    <a:lumOff val="25000"/>
                  </a:schemeClr>
                </a:solidFill>
                <a:latin typeface="Calibri Light" panose="020F0302020204030204" pitchFamily="34" charset="0"/>
                <a:cs typeface="Calibri Light" panose="020F0302020204030204" pitchFamily="34" charset="0"/>
              </a:rPr>
              <a:t>"Building the City of Knowledge", </a:t>
            </a:r>
          </a:p>
          <a:p>
            <a:pPr marL="0" lvl="1">
              <a:buClr>
                <a:srgbClr val="F7921C"/>
              </a:buClr>
            </a:pPr>
            <a:r>
              <a:rPr lang="en-US" b="1" i="1" dirty="0">
                <a:solidFill>
                  <a:schemeClr val="tx1">
                    <a:lumMod val="75000"/>
                    <a:lumOff val="25000"/>
                  </a:schemeClr>
                </a:solidFill>
                <a:latin typeface="Calibri Light" panose="020F0302020204030204" pitchFamily="34" charset="0"/>
                <a:cs typeface="Calibri Light" panose="020F0302020204030204" pitchFamily="34" charset="0"/>
              </a:rPr>
              <a:t>   "Action for Education", "Research Saves Lives", "UCY Giving Back" </a:t>
            </a:r>
          </a:p>
          <a:p>
            <a:pPr marL="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Development &amp; Philanthropy &amp; Voluntarism &amp; Engagement </a:t>
            </a:r>
          </a:p>
          <a:p>
            <a:pPr marL="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Events &amp; activities (for donors’ public acknowledgement, their impact-focused recognition</a:t>
            </a:r>
          </a:p>
          <a:p>
            <a:pPr marL="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Communication </a:t>
            </a:r>
            <a:r>
              <a:rPr lang="en-US" b="1">
                <a:solidFill>
                  <a:schemeClr val="tx1">
                    <a:lumMod val="75000"/>
                    <a:lumOff val="25000"/>
                  </a:schemeClr>
                </a:solidFill>
                <a:latin typeface="Calibri Light" panose="020F0302020204030204" pitchFamily="34" charset="0"/>
                <a:cs typeface="Calibri Light" panose="020F0302020204030204" pitchFamily="34" charset="0"/>
              </a:rPr>
              <a:t>&amp; support </a:t>
            </a:r>
            <a:r>
              <a:rPr lang="en-US" b="1" dirty="0">
                <a:solidFill>
                  <a:schemeClr val="tx1">
                    <a:lumMod val="75000"/>
                    <a:lumOff val="25000"/>
                  </a:schemeClr>
                </a:solidFill>
                <a:latin typeface="Calibri Light" panose="020F0302020204030204" pitchFamily="34" charset="0"/>
                <a:cs typeface="Calibri Light" panose="020F0302020204030204" pitchFamily="34" charset="0"/>
              </a:rPr>
              <a:t>(Platforms, E-</a:t>
            </a:r>
            <a:r>
              <a:rPr lang="en-US" b="1" dirty="0" err="1">
                <a:solidFill>
                  <a:schemeClr val="tx1">
                    <a:lumMod val="75000"/>
                    <a:lumOff val="25000"/>
                  </a:schemeClr>
                </a:solidFill>
                <a:latin typeface="Calibri Light" panose="020F0302020204030204" pitchFamily="34" charset="0"/>
                <a:cs typeface="Calibri Light" panose="020F0302020204030204" pitchFamily="34" charset="0"/>
              </a:rPr>
              <a:t>donnors.newsletter</a:t>
            </a:r>
            <a:r>
              <a:rPr lang="en-US" b="1" dirty="0">
                <a:solidFill>
                  <a:schemeClr val="tx1">
                    <a:lumMod val="75000"/>
                    <a:lumOff val="25000"/>
                  </a:schemeClr>
                </a:solidFill>
                <a:latin typeface="Calibri Light" panose="020F0302020204030204" pitchFamily="34" charset="0"/>
                <a:cs typeface="Calibri Light" panose="020F0302020204030204" pitchFamily="34" charset="0"/>
              </a:rPr>
              <a:t>, personalized letters/emails, videos, social media etc.) </a:t>
            </a:r>
          </a:p>
        </p:txBody>
      </p:sp>
      <p:pic>
        <p:nvPicPr>
          <p:cNvPr id="5" name="Picture 4">
            <a:extLst>
              <a:ext uri="{FF2B5EF4-FFF2-40B4-BE49-F238E27FC236}">
                <a16:creationId xmlns:a16="http://schemas.microsoft.com/office/drawing/2014/main" id="{4CDA964D-C08A-FC3B-26AC-A0B4235220B6}"/>
              </a:ext>
            </a:extLst>
          </p:cNvPr>
          <p:cNvPicPr>
            <a:picLocks noChangeAspect="1"/>
          </p:cNvPicPr>
          <p:nvPr/>
        </p:nvPicPr>
        <p:blipFill>
          <a:blip r:embed="rId4"/>
          <a:stretch>
            <a:fillRect/>
          </a:stretch>
        </p:blipFill>
        <p:spPr>
          <a:xfrm>
            <a:off x="2165329" y="5254252"/>
            <a:ext cx="2066723" cy="1603748"/>
          </a:xfrm>
          <a:prstGeom prst="rect">
            <a:avLst/>
          </a:prstGeom>
        </p:spPr>
      </p:pic>
      <p:pic>
        <p:nvPicPr>
          <p:cNvPr id="9" name="Picture 8">
            <a:extLst>
              <a:ext uri="{FF2B5EF4-FFF2-40B4-BE49-F238E27FC236}">
                <a16:creationId xmlns:a16="http://schemas.microsoft.com/office/drawing/2014/main" id="{BF60BE88-364A-5B16-9CA4-AF8160CD288F}"/>
              </a:ext>
            </a:extLst>
          </p:cNvPr>
          <p:cNvPicPr>
            <a:picLocks noChangeAspect="1"/>
          </p:cNvPicPr>
          <p:nvPr/>
        </p:nvPicPr>
        <p:blipFill>
          <a:blip r:embed="rId5"/>
          <a:stretch>
            <a:fillRect/>
          </a:stretch>
        </p:blipFill>
        <p:spPr>
          <a:xfrm>
            <a:off x="4228758" y="5259190"/>
            <a:ext cx="2097206" cy="1603387"/>
          </a:xfrm>
          <a:prstGeom prst="rect">
            <a:avLst/>
          </a:prstGeom>
        </p:spPr>
      </p:pic>
      <p:pic>
        <p:nvPicPr>
          <p:cNvPr id="8" name="Picture 7" descr="A logo on a green and yellow background&#10;&#10;AI-generated content may be incorrect.">
            <a:extLst>
              <a:ext uri="{FF2B5EF4-FFF2-40B4-BE49-F238E27FC236}">
                <a16:creationId xmlns:a16="http://schemas.microsoft.com/office/drawing/2014/main" id="{77631DFD-BB81-ADD7-6637-08B84AE66F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66" y="5262239"/>
            <a:ext cx="2093763" cy="1603748"/>
          </a:xfrm>
          <a:prstGeom prst="rect">
            <a:avLst/>
          </a:prstGeom>
        </p:spPr>
      </p:pic>
    </p:spTree>
    <p:extLst>
      <p:ext uri="{BB962C8B-B14F-4D97-AF65-F5344CB8AC3E}">
        <p14:creationId xmlns:p14="http://schemas.microsoft.com/office/powerpoint/2010/main" val="204876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251520" y="404664"/>
            <a:ext cx="8077200" cy="432048"/>
          </a:xfrm>
        </p:spPr>
        <p:txBody>
          <a:bodyPr>
            <a:noAutofit/>
          </a:bodyPr>
          <a:lstStyle/>
          <a:p>
            <a:r>
              <a:rPr lang="en-US" sz="2000" dirty="0"/>
              <a:t>UCY SENIOR STUDENTS &amp; ALUMNI APPROACH AND ENGAGEMENT</a:t>
            </a:r>
          </a:p>
          <a:p>
            <a:endParaRPr lang="en-US" sz="2000" dirty="0"/>
          </a:p>
          <a:p>
            <a:r>
              <a:rPr lang="en-US" sz="2000" dirty="0"/>
              <a:t> DIGITALLY &amp; IN-PERSON</a:t>
            </a:r>
          </a:p>
        </p:txBody>
      </p:sp>
      <p:pic>
        <p:nvPicPr>
          <p:cNvPr id="3" name="Content Placeholder 2">
            <a:extLst>
              <a:ext uri="{FF2B5EF4-FFF2-40B4-BE49-F238E27FC236}">
                <a16:creationId xmlns:a16="http://schemas.microsoft.com/office/drawing/2014/main" id="{6772D93A-9C61-4D98-9A38-19600B0E6900}"/>
              </a:ext>
            </a:extLst>
          </p:cNvPr>
          <p:cNvPicPr>
            <a:picLocks noGrp="1" noChangeAspect="1"/>
          </p:cNvPicPr>
          <p:nvPr>
            <p:ph sz="quarter" idx="15"/>
          </p:nvPr>
        </p:nvPicPr>
        <p:blipFill>
          <a:blip r:embed="rId3"/>
          <a:stretch>
            <a:fillRect/>
          </a:stretch>
        </p:blipFill>
        <p:spPr>
          <a:xfrm>
            <a:off x="301625" y="985529"/>
            <a:ext cx="8026400" cy="5303511"/>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203" y="6266192"/>
            <a:ext cx="2041221" cy="5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25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381000"/>
            <a:ext cx="8077200" cy="383704"/>
          </a:xfrm>
        </p:spPr>
        <p:txBody>
          <a:bodyPr>
            <a:noAutofit/>
          </a:bodyPr>
          <a:lstStyle/>
          <a:p>
            <a:r>
              <a:rPr lang="en-US" sz="2000" dirty="0"/>
              <a:t>UCY GOAL ON ALUMNI &amp; DONORS COMMUNICATION AND ENGAGMENT</a:t>
            </a:r>
          </a:p>
        </p:txBody>
      </p:sp>
      <p:sp>
        <p:nvSpPr>
          <p:cNvPr id="31" name="Rectangle 4"/>
          <p:cNvSpPr>
            <a:spLocks noGrp="1"/>
          </p:cNvSpPr>
          <p:nvPr>
            <p:ph sz="quarter" idx="15"/>
          </p:nvPr>
        </p:nvSpPr>
        <p:spPr>
          <a:xfrm>
            <a:off x="304800" y="980728"/>
            <a:ext cx="8077200" cy="5184576"/>
          </a:xfrm>
        </p:spPr>
        <p:txBody>
          <a:bodyPr>
            <a:noAutofit/>
          </a:bodyPr>
          <a:lstStyle/>
          <a:p>
            <a:pPr lvl="0" algn="just"/>
            <a:r>
              <a:rPr lang="en-US" sz="2000" b="1" dirty="0"/>
              <a:t>• GOAL</a:t>
            </a:r>
            <a:r>
              <a:rPr lang="en-US" sz="2000" dirty="0"/>
              <a:t>: </a:t>
            </a:r>
            <a:r>
              <a:rPr lang="en-US" sz="2000" i="1" dirty="0"/>
              <a:t>to sustain/GROW a proud alumni and donors' community, with philanthropic culture, mentorship and entrepreneurial impact, fully networked and dynamically engaged in person and/or digitally, contributing to UCY’s success, while adding value to the society.</a:t>
            </a:r>
          </a:p>
          <a:p>
            <a:pPr lvl="0" algn="just"/>
            <a:endParaRPr lang="en-US" sz="2000" i="1" dirty="0"/>
          </a:p>
          <a:p>
            <a:pPr lvl="0">
              <a:buFont typeface="Arial" pitchFamily="34" charset="0"/>
              <a:buChar char="•"/>
            </a:pPr>
            <a:endParaRPr lang="en-US" sz="1800" dirty="0"/>
          </a:p>
          <a:p>
            <a:pPr lvl="0"/>
            <a:endParaRPr lang="el-GR" sz="1800" dirty="0"/>
          </a:p>
          <a:p>
            <a:pPr lvl="0"/>
            <a:endParaRPr lang="el-GR" sz="1800" dirty="0"/>
          </a:p>
          <a:p>
            <a:pPr lvl="0"/>
            <a:endParaRPr lang="el-GR" sz="1800"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807" y="6165304"/>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47F4D48-16CF-FBD2-8109-76A5266EEDE2}"/>
              </a:ext>
            </a:extLst>
          </p:cNvPr>
          <p:cNvPicPr>
            <a:picLocks noChangeAspect="1"/>
          </p:cNvPicPr>
          <p:nvPr/>
        </p:nvPicPr>
        <p:blipFill>
          <a:blip r:embed="rId4"/>
          <a:stretch>
            <a:fillRect/>
          </a:stretch>
        </p:blipFill>
        <p:spPr>
          <a:xfrm>
            <a:off x="429484" y="2780928"/>
            <a:ext cx="3913915" cy="2927733"/>
          </a:xfrm>
          <a:prstGeom prst="rect">
            <a:avLst/>
          </a:prstGeom>
        </p:spPr>
      </p:pic>
      <p:pic>
        <p:nvPicPr>
          <p:cNvPr id="4" name="Picture 3">
            <a:extLst>
              <a:ext uri="{FF2B5EF4-FFF2-40B4-BE49-F238E27FC236}">
                <a16:creationId xmlns:a16="http://schemas.microsoft.com/office/drawing/2014/main" id="{0C013776-D87A-EB44-5B9B-AFB2953F0F61}"/>
              </a:ext>
            </a:extLst>
          </p:cNvPr>
          <p:cNvPicPr>
            <a:picLocks noChangeAspect="1"/>
          </p:cNvPicPr>
          <p:nvPr/>
        </p:nvPicPr>
        <p:blipFill>
          <a:blip r:embed="rId5"/>
          <a:stretch>
            <a:fillRect/>
          </a:stretch>
        </p:blipFill>
        <p:spPr>
          <a:xfrm>
            <a:off x="4800603" y="2780928"/>
            <a:ext cx="3456384" cy="29336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251520" y="404664"/>
            <a:ext cx="8077200" cy="383704"/>
          </a:xfrm>
        </p:spPr>
        <p:txBody>
          <a:bodyPr>
            <a:noAutofit/>
          </a:bodyPr>
          <a:lstStyle/>
          <a:p>
            <a:r>
              <a:rPr lang="en-US" sz="2000" dirty="0"/>
              <a:t>UCY ALUMNI &amp; DONORS ENGAGMENT TOOLS/CHANNELS</a:t>
            </a:r>
          </a:p>
        </p:txBody>
      </p:sp>
      <p:sp>
        <p:nvSpPr>
          <p:cNvPr id="31" name="Rectangle 4"/>
          <p:cNvSpPr>
            <a:spLocks noGrp="1"/>
          </p:cNvSpPr>
          <p:nvPr>
            <p:ph sz="quarter" idx="15"/>
          </p:nvPr>
        </p:nvSpPr>
        <p:spPr>
          <a:xfrm>
            <a:off x="301751" y="788368"/>
            <a:ext cx="4861074" cy="5664968"/>
          </a:xfrm>
        </p:spPr>
        <p:txBody>
          <a:bodyPr>
            <a:noAutofit/>
          </a:bodyPr>
          <a:lstStyle/>
          <a:p>
            <a:pPr lvl="0"/>
            <a:endParaRPr lang="en-US" sz="1600" dirty="0">
              <a:solidFill>
                <a:prstClr val="black"/>
              </a:solidFill>
            </a:endParaRPr>
          </a:p>
          <a:p>
            <a:pPr marL="450850" lvl="0" indent="-450850">
              <a:buFont typeface="Arial" pitchFamily="34" charset="0"/>
              <a:buChar char="•"/>
            </a:pPr>
            <a:r>
              <a:rPr lang="en-US" sz="1800" b="1" dirty="0">
                <a:solidFill>
                  <a:prstClr val="black"/>
                </a:solidFill>
              </a:rPr>
              <a:t>Alums &amp; donors PLATFORMS: networking, updates, registration, and data management</a:t>
            </a:r>
            <a:r>
              <a:rPr lang="en-US" sz="1800" u="sng" dirty="0">
                <a:solidFill>
                  <a:srgbClr val="0070C0"/>
                </a:solidFill>
                <a:latin typeface="Calibri Light" panose="020F0302020204030204" pitchFamily="34" charset="0"/>
                <a:cs typeface="Calibri Light" panose="020F0302020204030204" pitchFamily="34" charset="0"/>
              </a:rPr>
              <a:t> (www. ucyalumni.com)</a:t>
            </a:r>
            <a:r>
              <a:rPr lang="el-GR" sz="1800" u="sng" dirty="0">
                <a:solidFill>
                  <a:srgbClr val="0070C0"/>
                </a:solidFill>
                <a:latin typeface="Calibri Light" panose="020F0302020204030204" pitchFamily="34" charset="0"/>
                <a:cs typeface="Calibri Light" panose="020F0302020204030204" pitchFamily="34" charset="0"/>
              </a:rPr>
              <a:t> </a:t>
            </a:r>
            <a:endParaRPr lang="en-US" sz="1800" b="1" dirty="0">
              <a:solidFill>
                <a:prstClr val="black"/>
              </a:solidFill>
            </a:endParaRPr>
          </a:p>
          <a:p>
            <a:pPr marL="450850" lvl="0" indent="-450850">
              <a:buFont typeface="Arial" pitchFamily="34" charset="0"/>
              <a:buChar char="•"/>
            </a:pPr>
            <a:r>
              <a:rPr lang="en-US" sz="1800" b="1" dirty="0">
                <a:solidFill>
                  <a:prstClr val="black"/>
                </a:solidFill>
              </a:rPr>
              <a:t>• Social media: LinkedIn, Facebook, Instagram, Tic Toc, </a:t>
            </a:r>
            <a:r>
              <a:rPr lang="en-US" sz="1800" b="1" dirty="0" err="1">
                <a:solidFill>
                  <a:prstClr val="black"/>
                </a:solidFill>
              </a:rPr>
              <a:t>Youtube</a:t>
            </a:r>
            <a:endParaRPr lang="en-US" sz="1800" b="1" dirty="0">
              <a:solidFill>
                <a:prstClr val="black"/>
              </a:solidFill>
            </a:endParaRPr>
          </a:p>
          <a:p>
            <a:pPr marL="450850" lvl="0" indent="-450850">
              <a:buFont typeface="Arial" pitchFamily="34" charset="0"/>
              <a:buChar char="•"/>
            </a:pPr>
            <a:r>
              <a:rPr lang="en-US" sz="1800" b="1" dirty="0">
                <a:solidFill>
                  <a:prstClr val="black"/>
                </a:solidFill>
              </a:rPr>
              <a:t>• E-</a:t>
            </a:r>
            <a:r>
              <a:rPr lang="en-US" sz="1800" b="1" dirty="0" err="1">
                <a:solidFill>
                  <a:prstClr val="black"/>
                </a:solidFill>
              </a:rPr>
              <a:t>alums.newsletter</a:t>
            </a:r>
            <a:r>
              <a:rPr lang="en-US" sz="1800" b="1" dirty="0">
                <a:solidFill>
                  <a:prstClr val="black"/>
                </a:solidFill>
              </a:rPr>
              <a:t> (Monthly) &amp; E-</a:t>
            </a:r>
            <a:r>
              <a:rPr lang="en-US" sz="1800" b="1" dirty="0" err="1">
                <a:solidFill>
                  <a:prstClr val="black"/>
                </a:solidFill>
              </a:rPr>
              <a:t>donors.newsletter</a:t>
            </a:r>
            <a:r>
              <a:rPr lang="en-US" sz="1800" b="1" dirty="0">
                <a:solidFill>
                  <a:prstClr val="black"/>
                </a:solidFill>
              </a:rPr>
              <a:t> (2/year)</a:t>
            </a:r>
          </a:p>
          <a:p>
            <a:pPr marL="450850" lvl="0" indent="-450850">
              <a:buFont typeface="Arial" pitchFamily="34" charset="0"/>
              <a:buChar char="•"/>
            </a:pPr>
            <a:r>
              <a:rPr lang="en-US" sz="1800" b="1" dirty="0">
                <a:solidFill>
                  <a:prstClr val="black"/>
                </a:solidFill>
              </a:rPr>
              <a:t>Website </a:t>
            </a:r>
            <a:r>
              <a:rPr lang="en-US" sz="1800" dirty="0">
                <a:solidFill>
                  <a:schemeClr val="tx1">
                    <a:lumMod val="75000"/>
                    <a:lumOff val="25000"/>
                  </a:schemeClr>
                </a:solidFill>
                <a:latin typeface="Calibri Light" panose="020F0302020204030204" pitchFamily="34" charset="0"/>
                <a:cs typeface="Calibri Light" panose="020F0302020204030204" pitchFamily="34" charset="0"/>
                <a:hlinkClick r:id="rId3"/>
              </a:rPr>
              <a:t>www.ucy.ac.cy/alumni-development/</a:t>
            </a:r>
            <a:r>
              <a:rPr lang="el-GR" sz="1800" dirty="0">
                <a:solidFill>
                  <a:schemeClr val="tx1">
                    <a:lumMod val="75000"/>
                    <a:lumOff val="25000"/>
                  </a:schemeClr>
                </a:solidFill>
                <a:latin typeface="Calibri Light" panose="020F0302020204030204" pitchFamily="34" charset="0"/>
                <a:cs typeface="Calibri Light" panose="020F0302020204030204" pitchFamily="34" charset="0"/>
              </a:rPr>
              <a:t> </a:t>
            </a:r>
            <a:endParaRPr lang="en-US" sz="1800" b="1" dirty="0">
              <a:solidFill>
                <a:prstClr val="black"/>
              </a:solidFill>
            </a:endParaRPr>
          </a:p>
          <a:p>
            <a:pPr marL="450850" lvl="0" indent="-450850">
              <a:buFont typeface="Arial" pitchFamily="34" charset="0"/>
              <a:buChar char="•"/>
            </a:pPr>
            <a:r>
              <a:rPr lang="en-US" sz="1800" b="1" dirty="0">
                <a:solidFill>
                  <a:prstClr val="black"/>
                </a:solidFill>
              </a:rPr>
              <a:t>Podcasting (alums &amp; donors testimonials, Science Talks)</a:t>
            </a:r>
          </a:p>
          <a:p>
            <a:pPr marL="450850" lvl="0" indent="-450850">
              <a:buFont typeface="Arial" pitchFamily="34" charset="0"/>
              <a:buChar char="•"/>
            </a:pPr>
            <a:r>
              <a:rPr lang="en-US" sz="1800" b="1" dirty="0">
                <a:solidFill>
                  <a:prstClr val="black"/>
                </a:solidFill>
              </a:rPr>
              <a:t>Email (mailing lists) &amp; Personal contact (customer service line) &amp; Phone calls/SMS</a:t>
            </a:r>
          </a:p>
          <a:p>
            <a:pPr marL="450850" lvl="0" indent="-450850">
              <a:buFont typeface="Arial" pitchFamily="34" charset="0"/>
              <a:buChar char="•"/>
            </a:pPr>
            <a:r>
              <a:rPr lang="en-US" sz="1800" b="1" dirty="0">
                <a:solidFill>
                  <a:prstClr val="black"/>
                </a:solidFill>
              </a:rPr>
              <a:t>Exclusive electronic and printed publications</a:t>
            </a:r>
          </a:p>
          <a:p>
            <a:pPr marL="450850" lvl="0" indent="-450850">
              <a:buFont typeface="Arial" pitchFamily="34" charset="0"/>
              <a:buChar char="•"/>
            </a:pPr>
            <a:r>
              <a:rPr lang="en-GB" sz="1800" b="1" dirty="0">
                <a:solidFill>
                  <a:prstClr val="black"/>
                </a:solidFill>
              </a:rPr>
              <a:t>Surveys (conducted digitally &amp; by phone)</a:t>
            </a:r>
            <a:endParaRPr lang="el-GR" sz="1800"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203" y="6266192"/>
            <a:ext cx="2041221" cy="5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83A4A427-C466-259E-3B6A-6B2194628EBA}"/>
              </a:ext>
            </a:extLst>
          </p:cNvPr>
          <p:cNvPicPr>
            <a:picLocks noChangeAspect="1"/>
          </p:cNvPicPr>
          <p:nvPr/>
        </p:nvPicPr>
        <p:blipFill>
          <a:blip r:embed="rId5"/>
          <a:stretch>
            <a:fillRect/>
          </a:stretch>
        </p:blipFill>
        <p:spPr>
          <a:xfrm>
            <a:off x="5100507" y="788368"/>
            <a:ext cx="3228213" cy="2639797"/>
          </a:xfrm>
          <a:prstGeom prst="rect">
            <a:avLst/>
          </a:prstGeom>
        </p:spPr>
      </p:pic>
      <p:pic>
        <p:nvPicPr>
          <p:cNvPr id="4" name="Picture 3">
            <a:extLst>
              <a:ext uri="{FF2B5EF4-FFF2-40B4-BE49-F238E27FC236}">
                <a16:creationId xmlns:a16="http://schemas.microsoft.com/office/drawing/2014/main" id="{D41A4695-76BE-A0A2-94EA-96BBBEDFB995}"/>
              </a:ext>
            </a:extLst>
          </p:cNvPr>
          <p:cNvPicPr>
            <a:picLocks noChangeAspect="1"/>
          </p:cNvPicPr>
          <p:nvPr/>
        </p:nvPicPr>
        <p:blipFill>
          <a:blip r:embed="rId6"/>
          <a:stretch>
            <a:fillRect/>
          </a:stretch>
        </p:blipFill>
        <p:spPr>
          <a:xfrm>
            <a:off x="5100507" y="3428494"/>
            <a:ext cx="3228213" cy="2572735"/>
          </a:xfrm>
          <a:prstGeom prst="rect">
            <a:avLst/>
          </a:prstGeom>
        </p:spPr>
      </p:pic>
    </p:spTree>
    <p:extLst>
      <p:ext uri="{BB962C8B-B14F-4D97-AF65-F5344CB8AC3E}">
        <p14:creationId xmlns:p14="http://schemas.microsoft.com/office/powerpoint/2010/main" val="23416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9A0BE-8CF1-D780-F70F-1D1C6D31517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0616CF6-1514-7453-C12A-472EC10A32D4}"/>
              </a:ext>
            </a:extLst>
          </p:cNvPr>
          <p:cNvSpPr>
            <a:spLocks noGrp="1"/>
          </p:cNvSpPr>
          <p:nvPr>
            <p:ph type="body" sz="quarter" idx="13"/>
          </p:nvPr>
        </p:nvSpPr>
        <p:spPr>
          <a:xfrm>
            <a:off x="251520" y="404664"/>
            <a:ext cx="8077200" cy="383704"/>
          </a:xfrm>
        </p:spPr>
        <p:txBody>
          <a:bodyPr>
            <a:noAutofit/>
          </a:bodyPr>
          <a:lstStyle/>
          <a:p>
            <a:r>
              <a:rPr lang="en-US" sz="2000" dirty="0"/>
              <a:t>UCY MEASURING SUCCESS IN ENGAGMENT&amp; COMMUNICATION </a:t>
            </a:r>
          </a:p>
        </p:txBody>
      </p:sp>
      <p:sp>
        <p:nvSpPr>
          <p:cNvPr id="31" name="Rectangle 4">
            <a:extLst>
              <a:ext uri="{FF2B5EF4-FFF2-40B4-BE49-F238E27FC236}">
                <a16:creationId xmlns:a16="http://schemas.microsoft.com/office/drawing/2014/main" id="{2309560D-B8B4-31D9-98B2-B99573F44A58}"/>
              </a:ext>
            </a:extLst>
          </p:cNvPr>
          <p:cNvSpPr>
            <a:spLocks noGrp="1"/>
          </p:cNvSpPr>
          <p:nvPr>
            <p:ph sz="quarter" idx="15"/>
          </p:nvPr>
        </p:nvSpPr>
        <p:spPr>
          <a:xfrm>
            <a:off x="301751" y="788368"/>
            <a:ext cx="3753157" cy="5664968"/>
          </a:xfrm>
        </p:spPr>
        <p:txBody>
          <a:bodyPr>
            <a:noAutofit/>
          </a:bodyPr>
          <a:lstStyle/>
          <a:p>
            <a:pPr lvl="0"/>
            <a:endParaRPr lang="en-US" sz="1600" dirty="0">
              <a:solidFill>
                <a:prstClr val="black"/>
              </a:solidFill>
            </a:endParaRPr>
          </a:p>
          <a:p>
            <a:pPr marL="450850" lvl="0" indent="-450850">
              <a:buFont typeface="Arial" pitchFamily="34" charset="0"/>
              <a:buChar char="•"/>
            </a:pPr>
            <a:r>
              <a:rPr lang="en-US" sz="1800" b="1" dirty="0">
                <a:solidFill>
                  <a:prstClr val="black"/>
                </a:solidFill>
              </a:rPr>
              <a:t>Engagement KPIs: participation rates, event attendance, mentorship RELATIONSHIPS</a:t>
            </a:r>
          </a:p>
          <a:p>
            <a:pPr marL="450850" lvl="0" indent="-450850">
              <a:buFont typeface="Arial" pitchFamily="34" charset="0"/>
              <a:buChar char="•"/>
            </a:pPr>
            <a:r>
              <a:rPr lang="en-US" sz="1800" b="1" dirty="0">
                <a:solidFill>
                  <a:prstClr val="black"/>
                </a:solidFill>
              </a:rPr>
              <a:t>Data systems for tracking connection and contribution</a:t>
            </a:r>
          </a:p>
          <a:p>
            <a:pPr marL="450850" lvl="0" indent="-450850">
              <a:buFont typeface="Arial" pitchFamily="34" charset="0"/>
              <a:buChar char="•"/>
            </a:pPr>
            <a:r>
              <a:rPr lang="en-US" sz="1800" b="1" dirty="0">
                <a:solidFill>
                  <a:prstClr val="black"/>
                </a:solidFill>
              </a:rPr>
              <a:t>Qualitative feedback through alumni surveys</a:t>
            </a:r>
          </a:p>
          <a:p>
            <a:pPr marL="450850" lvl="0" indent="-450850">
              <a:buFont typeface="Arial" pitchFamily="34" charset="0"/>
              <a:buChar char="•"/>
            </a:pPr>
            <a:r>
              <a:rPr lang="en-US" sz="1800" b="1" dirty="0">
                <a:solidFill>
                  <a:prstClr val="black"/>
                </a:solidFill>
              </a:rPr>
              <a:t>Benchmarking against national &amp; international best practice</a:t>
            </a:r>
          </a:p>
        </p:txBody>
      </p:sp>
      <p:pic>
        <p:nvPicPr>
          <p:cNvPr id="4098" name="Picture 2">
            <a:extLst>
              <a:ext uri="{FF2B5EF4-FFF2-40B4-BE49-F238E27FC236}">
                <a16:creationId xmlns:a16="http://schemas.microsoft.com/office/drawing/2014/main" id="{94408DA9-0C4F-5B5B-B881-F9146818B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203" y="6266192"/>
            <a:ext cx="2041221" cy="5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E99CA4F-458E-0DB2-415D-AC4E01234B91}"/>
              </a:ext>
            </a:extLst>
          </p:cNvPr>
          <p:cNvPicPr>
            <a:picLocks noChangeAspect="1"/>
          </p:cNvPicPr>
          <p:nvPr/>
        </p:nvPicPr>
        <p:blipFill>
          <a:blip r:embed="rId4"/>
          <a:stretch>
            <a:fillRect/>
          </a:stretch>
        </p:blipFill>
        <p:spPr>
          <a:xfrm>
            <a:off x="301751" y="3854075"/>
            <a:ext cx="6045452" cy="2940878"/>
          </a:xfrm>
          <a:prstGeom prst="rect">
            <a:avLst/>
          </a:prstGeom>
        </p:spPr>
      </p:pic>
      <p:pic>
        <p:nvPicPr>
          <p:cNvPr id="6" name="Picture 5">
            <a:extLst>
              <a:ext uri="{FF2B5EF4-FFF2-40B4-BE49-F238E27FC236}">
                <a16:creationId xmlns:a16="http://schemas.microsoft.com/office/drawing/2014/main" id="{C141A919-CF18-8628-CCB8-1E3461678350}"/>
              </a:ext>
            </a:extLst>
          </p:cNvPr>
          <p:cNvPicPr>
            <a:picLocks noChangeAspect="1"/>
          </p:cNvPicPr>
          <p:nvPr/>
        </p:nvPicPr>
        <p:blipFill>
          <a:blip r:embed="rId5"/>
          <a:stretch>
            <a:fillRect/>
          </a:stretch>
        </p:blipFill>
        <p:spPr>
          <a:xfrm>
            <a:off x="3899520" y="943406"/>
            <a:ext cx="4584589" cy="2755631"/>
          </a:xfrm>
          <a:prstGeom prst="rect">
            <a:avLst/>
          </a:prstGeom>
        </p:spPr>
      </p:pic>
    </p:spTree>
    <p:extLst>
      <p:ext uri="{BB962C8B-B14F-4D97-AF65-F5344CB8AC3E}">
        <p14:creationId xmlns:p14="http://schemas.microsoft.com/office/powerpoint/2010/main" val="215805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381000"/>
            <a:ext cx="8077200" cy="383704"/>
          </a:xfrm>
        </p:spPr>
        <p:txBody>
          <a:bodyPr>
            <a:noAutofit/>
          </a:bodyPr>
          <a:lstStyle/>
          <a:p>
            <a:r>
              <a:rPr lang="en-US" sz="2000" dirty="0"/>
              <a:t>THANK YOU </a:t>
            </a:r>
          </a:p>
        </p:txBody>
      </p:sp>
      <p:sp>
        <p:nvSpPr>
          <p:cNvPr id="51201" name="Rectangle 1"/>
          <p:cNvSpPr>
            <a:spLocks noChangeArrowheads="1"/>
          </p:cNvSpPr>
          <p:nvPr/>
        </p:nvSpPr>
        <p:spPr bwMode="auto">
          <a:xfrm>
            <a:off x="251520" y="-2135972"/>
            <a:ext cx="9985641"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sz="1100" dirty="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dirty="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l-GR" dirty="0">
              <a:ea typeface="Times New Roman" pitchFamily="18" charset="0"/>
              <a:cs typeface="Times New Roman" pitchFamily="18"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6291447"/>
            <a:ext cx="1800200" cy="52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908720"/>
            <a:ext cx="5999982" cy="369332"/>
          </a:xfrm>
          <a:prstGeom prst="rect">
            <a:avLst/>
          </a:prstGeom>
        </p:spPr>
        <p:txBody>
          <a:bodyPr wrap="square">
            <a:spAutoFit/>
          </a:bodyPr>
          <a:lstStyle/>
          <a:p>
            <a:r>
              <a:rPr lang="en-US" dirty="0"/>
              <a:t>Comments for discussion and ideas exchange are welcome! </a:t>
            </a:r>
          </a:p>
        </p:txBody>
      </p:sp>
      <p:pic>
        <p:nvPicPr>
          <p:cNvPr id="8" name="Picture 7">
            <a:extLst>
              <a:ext uri="{FF2B5EF4-FFF2-40B4-BE49-F238E27FC236}">
                <a16:creationId xmlns:a16="http://schemas.microsoft.com/office/drawing/2014/main" id="{F5CB5593-260E-494E-9C73-E4BEE944E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99012"/>
            <a:ext cx="8077200" cy="2357461"/>
          </a:xfrm>
          <a:prstGeom prst="rect">
            <a:avLst/>
          </a:prstGeom>
        </p:spPr>
      </p:pic>
      <p:pic>
        <p:nvPicPr>
          <p:cNvPr id="4" name="Picture 3">
            <a:extLst>
              <a:ext uri="{FF2B5EF4-FFF2-40B4-BE49-F238E27FC236}">
                <a16:creationId xmlns:a16="http://schemas.microsoft.com/office/drawing/2014/main" id="{17A9D39B-6B32-756A-68E4-40459BAB0382}"/>
              </a:ext>
            </a:extLst>
          </p:cNvPr>
          <p:cNvPicPr>
            <a:picLocks noChangeAspect="1"/>
          </p:cNvPicPr>
          <p:nvPr/>
        </p:nvPicPr>
        <p:blipFill>
          <a:blip r:embed="rId5"/>
          <a:stretch>
            <a:fillRect/>
          </a:stretch>
        </p:blipFill>
        <p:spPr>
          <a:xfrm>
            <a:off x="1151620" y="3759344"/>
            <a:ext cx="6383560" cy="2487871"/>
          </a:xfrm>
          <a:prstGeom prst="rect">
            <a:avLst/>
          </a:prstGeom>
        </p:spPr>
      </p:pic>
    </p:spTree>
    <p:extLst>
      <p:ext uri="{BB962C8B-B14F-4D97-AF65-F5344CB8AC3E}">
        <p14:creationId xmlns:p14="http://schemas.microsoft.com/office/powerpoint/2010/main" val="184775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381000"/>
            <a:ext cx="8077200" cy="527720"/>
          </a:xfrm>
        </p:spPr>
        <p:txBody>
          <a:bodyPr>
            <a:noAutofit/>
          </a:bodyPr>
          <a:lstStyle/>
          <a:p>
            <a:r>
              <a:rPr lang="en-US" sz="2400" dirty="0"/>
              <a:t>What to be covered </a:t>
            </a:r>
          </a:p>
        </p:txBody>
      </p:sp>
      <p:sp>
        <p:nvSpPr>
          <p:cNvPr id="31" name="Rectangle 4"/>
          <p:cNvSpPr>
            <a:spLocks noGrp="1"/>
          </p:cNvSpPr>
          <p:nvPr>
            <p:ph sz="quarter" idx="15"/>
          </p:nvPr>
        </p:nvSpPr>
        <p:spPr>
          <a:xfrm>
            <a:off x="307848" y="908720"/>
            <a:ext cx="8074152" cy="2520280"/>
          </a:xfrm>
        </p:spPr>
        <p:txBody>
          <a:bodyPr>
            <a:noAutofit/>
          </a:bodyPr>
          <a:lstStyle/>
          <a:p>
            <a:endParaRPr lang="en-US" sz="2000" dirty="0"/>
          </a:p>
          <a:p>
            <a:pPr>
              <a:buFont typeface="Arial" pitchFamily="34" charset="0"/>
              <a:buChar char="•"/>
            </a:pPr>
            <a:r>
              <a:rPr lang="en-US" sz="2000" dirty="0"/>
              <a:t>  </a:t>
            </a:r>
            <a:r>
              <a:rPr lang="en-US" sz="2000" b="1" dirty="0"/>
              <a:t>UCY Showcase in alumni relations and development</a:t>
            </a:r>
          </a:p>
          <a:p>
            <a:endParaRPr lang="en-US" sz="2000" b="1" dirty="0"/>
          </a:p>
          <a:p>
            <a:pPr>
              <a:buFont typeface="Arial" pitchFamily="34" charset="0"/>
              <a:buChar char="•"/>
            </a:pPr>
            <a:r>
              <a:rPr lang="en-US" sz="2000" b="1" dirty="0"/>
              <a:t>  Focus on Governance, Strategy and Engagement Impact</a:t>
            </a:r>
          </a:p>
          <a:p>
            <a:endParaRPr lang="en-US" sz="2000" b="1" dirty="0"/>
          </a:p>
          <a:p>
            <a:pPr>
              <a:buFont typeface="Arial" pitchFamily="34" charset="0"/>
              <a:buChar char="•"/>
            </a:pPr>
            <a:r>
              <a:rPr lang="en-US" sz="2000" b="1" dirty="0"/>
              <a:t> Comments for discussion and ideas exchange</a:t>
            </a:r>
          </a:p>
          <a:p>
            <a:pPr>
              <a:buFont typeface="Arial" pitchFamily="34" charset="0"/>
              <a:buChar char="•"/>
            </a:pPr>
            <a:endParaRPr lang="en-US" sz="1800" dirty="0"/>
          </a:p>
          <a:p>
            <a:pPr>
              <a:buFont typeface="Arial" pitchFamily="34" charset="0"/>
              <a:buChar char="•"/>
            </a:pPr>
            <a:endParaRPr lang="en-US" sz="1800" dirty="0"/>
          </a:p>
          <a:p>
            <a:pPr>
              <a:buFont typeface="Arial" pitchFamily="34" charset="0"/>
              <a:buChar char="•"/>
            </a:pPr>
            <a:endParaRPr lang="en-US" sz="1800" dirty="0"/>
          </a:p>
          <a:p>
            <a:pPr>
              <a:buFont typeface="Arial" pitchFamily="34" charset="0"/>
              <a:buChar char="•"/>
            </a:pPr>
            <a:endParaRPr lang="en-US" sz="1800" dirty="0"/>
          </a:p>
          <a:p>
            <a:pPr>
              <a:buFont typeface="Arial" pitchFamily="34" charset="0"/>
              <a:buChar char="•"/>
            </a:pPr>
            <a:endParaRPr lang="el-GR" sz="1800" dirty="0"/>
          </a:p>
          <a:p>
            <a:pPr lvl="0"/>
            <a:endParaRPr lang="el-GR" sz="1800" dirty="0"/>
          </a:p>
          <a:p>
            <a:pPr lvl="0"/>
            <a:endParaRPr lang="el-GR" sz="1800"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815" y="6165304"/>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878A97DD-9F27-2626-DB9F-6F149F68E02C}"/>
              </a:ext>
            </a:extLst>
          </p:cNvPr>
          <p:cNvPicPr>
            <a:picLocks noChangeAspect="1"/>
          </p:cNvPicPr>
          <p:nvPr/>
        </p:nvPicPr>
        <p:blipFill>
          <a:blip r:embed="rId4"/>
          <a:stretch>
            <a:fillRect/>
          </a:stretch>
        </p:blipFill>
        <p:spPr>
          <a:xfrm>
            <a:off x="1115616" y="3429000"/>
            <a:ext cx="4464496"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304800" y="381000"/>
            <a:ext cx="8077200" cy="383704"/>
          </a:xfrm>
        </p:spPr>
        <p:txBody>
          <a:bodyPr>
            <a:noAutofit/>
          </a:bodyPr>
          <a:lstStyle/>
          <a:p>
            <a:r>
              <a:rPr lang="en-US" sz="2000" dirty="0"/>
              <a:t>About UCY &amp; the Development and Alumni Relations Office</a:t>
            </a:r>
          </a:p>
        </p:txBody>
      </p:sp>
      <p:sp>
        <p:nvSpPr>
          <p:cNvPr id="31" name="Rectangle 4"/>
          <p:cNvSpPr>
            <a:spLocks noGrp="1"/>
          </p:cNvSpPr>
          <p:nvPr>
            <p:ph sz="quarter" idx="15"/>
          </p:nvPr>
        </p:nvSpPr>
        <p:spPr>
          <a:xfrm>
            <a:off x="304800" y="764561"/>
            <a:ext cx="8077200" cy="6040506"/>
          </a:xfrm>
        </p:spPr>
        <p:txBody>
          <a:bodyPr>
            <a:noAutofit/>
          </a:bodyPr>
          <a:lstStyle/>
          <a:p>
            <a:pPr algn="just"/>
            <a:r>
              <a:rPr lang="en-US" sz="2000" b="1" i="1" dirty="0"/>
              <a:t>1989: </a:t>
            </a:r>
            <a:r>
              <a:rPr lang="en-US" sz="2000" i="1" dirty="0"/>
              <a:t>UCY established </a:t>
            </a:r>
          </a:p>
          <a:p>
            <a:pPr algn="just"/>
            <a:endParaRPr lang="en-US" sz="2000" dirty="0"/>
          </a:p>
          <a:p>
            <a:pPr algn="just"/>
            <a:r>
              <a:rPr lang="en-GB" sz="2000" b="1" dirty="0"/>
              <a:t>1996</a:t>
            </a:r>
            <a:r>
              <a:rPr lang="en-GB" sz="2000" dirty="0"/>
              <a:t>: </a:t>
            </a:r>
            <a:r>
              <a:rPr lang="en-GB" sz="2000" i="1" dirty="0"/>
              <a:t>first alumni</a:t>
            </a:r>
          </a:p>
          <a:p>
            <a:pPr algn="just"/>
            <a:endParaRPr lang="en-GB" sz="2000" dirty="0"/>
          </a:p>
          <a:p>
            <a:pPr algn="just"/>
            <a:r>
              <a:rPr lang="en-GB" sz="2000" b="1" dirty="0"/>
              <a:t>2005: </a:t>
            </a:r>
            <a:r>
              <a:rPr lang="en-GB" sz="2000" i="1" dirty="0"/>
              <a:t>Alumni Relations Office </a:t>
            </a:r>
          </a:p>
          <a:p>
            <a:pPr algn="just">
              <a:buFont typeface="Arial" pitchFamily="34" charset="0"/>
              <a:buChar char="•"/>
            </a:pPr>
            <a:endParaRPr lang="en-GB" sz="2000" b="1" i="1" dirty="0"/>
          </a:p>
          <a:p>
            <a:pPr algn="just"/>
            <a:r>
              <a:rPr lang="en-US" sz="2000" b="1" dirty="0"/>
              <a:t>2019</a:t>
            </a:r>
            <a:r>
              <a:rPr lang="en-US" sz="2000" dirty="0"/>
              <a:t>: </a:t>
            </a:r>
            <a:r>
              <a:rPr lang="en-US" sz="2000" b="1" i="1" dirty="0"/>
              <a:t>Development and Alumni Relations Office (DARO)</a:t>
            </a:r>
          </a:p>
          <a:p>
            <a:pPr algn="just"/>
            <a:endParaRPr lang="en-US" sz="2000" dirty="0"/>
          </a:p>
          <a:p>
            <a:pPr algn="just"/>
            <a:r>
              <a:rPr lang="en-US" sz="2000" b="1" dirty="0"/>
              <a:t>2025</a:t>
            </a:r>
            <a:r>
              <a:rPr lang="en-US" sz="2000" dirty="0"/>
              <a:t>: UCY vibrant community with </a:t>
            </a:r>
            <a:r>
              <a:rPr lang="en-US" sz="2000" b="1" dirty="0"/>
              <a:t>33.500+ alumni </a:t>
            </a:r>
            <a:r>
              <a:rPr lang="en-US" sz="2000" dirty="0"/>
              <a:t>in </a:t>
            </a:r>
            <a:r>
              <a:rPr lang="en-US" sz="2000" b="1" dirty="0"/>
              <a:t>82 countries </a:t>
            </a:r>
            <a:r>
              <a:rPr lang="en-US" sz="2000" dirty="0"/>
              <a:t>&amp; </a:t>
            </a:r>
            <a:r>
              <a:rPr lang="en-US" sz="2000" b="1" dirty="0"/>
              <a:t>5.000+ supporters </a:t>
            </a:r>
            <a:r>
              <a:rPr lang="en-US" sz="2000" dirty="0"/>
              <a:t>&amp; </a:t>
            </a:r>
            <a:r>
              <a:rPr lang="en-US" sz="2000" b="1" dirty="0"/>
              <a:t>7.000 students </a:t>
            </a:r>
            <a:r>
              <a:rPr lang="en-US" sz="2000" dirty="0"/>
              <a:t>&amp; </a:t>
            </a:r>
            <a:r>
              <a:rPr lang="en-US" sz="2000" b="1" dirty="0"/>
              <a:t>900 academic and administrative staff members </a:t>
            </a:r>
            <a:r>
              <a:rPr lang="en-US" sz="2000" dirty="0"/>
              <a:t>coming from all over the world </a:t>
            </a:r>
          </a:p>
          <a:p>
            <a:pPr algn="just"/>
            <a:endParaRPr lang="en-US" sz="2000" dirty="0"/>
          </a:p>
          <a:p>
            <a:pPr algn="just"/>
            <a:r>
              <a:rPr lang="en-US" sz="2000" b="1" dirty="0"/>
              <a:t>2025</a:t>
            </a:r>
            <a:r>
              <a:rPr lang="en-US" sz="2000" dirty="0"/>
              <a:t>: </a:t>
            </a:r>
            <a:r>
              <a:rPr lang="en-US" sz="2000" b="1" dirty="0"/>
              <a:t>UCY Global Rankings </a:t>
            </a:r>
            <a:r>
              <a:rPr lang="en-US" sz="2000" dirty="0"/>
              <a:t>- TIMES (among the top 401-500), QS (389), ARWU (701-800), US Best Global University Rankings (678)</a:t>
            </a:r>
          </a:p>
          <a:p>
            <a:pPr algn="just"/>
            <a:endParaRPr lang="en-US" sz="2000" dirty="0"/>
          </a:p>
          <a:p>
            <a:pPr algn="just">
              <a:buFont typeface="Arial" pitchFamily="34" charset="0"/>
              <a:buChar char="•"/>
            </a:pPr>
            <a:r>
              <a:rPr lang="en-US" sz="2000" b="1" dirty="0"/>
              <a:t> UCY Vision</a:t>
            </a:r>
            <a:r>
              <a:rPr lang="en-US" sz="2000" dirty="0"/>
              <a:t>: Excellence, Innovation, and Service to Society</a:t>
            </a:r>
            <a:endParaRPr lang="en-US" sz="1800" dirty="0"/>
          </a:p>
          <a:p>
            <a:pPr>
              <a:buFont typeface="Arial" pitchFamily="34" charset="0"/>
              <a:buChar char="•"/>
            </a:pPr>
            <a:endParaRPr lang="en-US" sz="1800" dirty="0"/>
          </a:p>
          <a:p>
            <a:pPr lvl="0"/>
            <a:endParaRPr lang="el-GR" sz="1800" dirty="0"/>
          </a:p>
        </p:txBody>
      </p:sp>
      <p:pic>
        <p:nvPicPr>
          <p:cNvPr id="4" name="Picture 3" descr="A green and white cover with a map of the world&#10;&#10;AI-generated content may be incorrect.">
            <a:extLst>
              <a:ext uri="{FF2B5EF4-FFF2-40B4-BE49-F238E27FC236}">
                <a16:creationId xmlns:a16="http://schemas.microsoft.com/office/drawing/2014/main" id="{12518938-81FD-3E5D-F729-E931F5D05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764560"/>
            <a:ext cx="4746104" cy="2232392"/>
          </a:xfrm>
          <a:prstGeom prst="rect">
            <a:avLst/>
          </a:prstGeom>
        </p:spPr>
      </p:pic>
    </p:spTree>
    <p:extLst>
      <p:ext uri="{BB962C8B-B14F-4D97-AF65-F5344CB8AC3E}">
        <p14:creationId xmlns:p14="http://schemas.microsoft.com/office/powerpoint/2010/main" val="171781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F3D4-B818-19E5-43B6-0341A950A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9EEBAC-9063-3685-E97D-F998B54493E6}"/>
              </a:ext>
            </a:extLst>
          </p:cNvPr>
          <p:cNvSpPr>
            <a:spLocks noGrp="1"/>
          </p:cNvSpPr>
          <p:nvPr>
            <p:ph type="body" sz="quarter" idx="13"/>
          </p:nvPr>
        </p:nvSpPr>
        <p:spPr>
          <a:xfrm>
            <a:off x="304800" y="381000"/>
            <a:ext cx="8077200" cy="455712"/>
          </a:xfrm>
        </p:spPr>
        <p:txBody>
          <a:bodyPr>
            <a:noAutofit/>
          </a:bodyPr>
          <a:lstStyle/>
          <a:p>
            <a:r>
              <a:rPr lang="en-US" sz="2000" dirty="0"/>
              <a:t>Alumni Relations &amp; Development at UCY: Overview</a:t>
            </a:r>
          </a:p>
        </p:txBody>
      </p:sp>
      <p:pic>
        <p:nvPicPr>
          <p:cNvPr id="3074" name="Picture 2">
            <a:extLst>
              <a:ext uri="{FF2B5EF4-FFF2-40B4-BE49-F238E27FC236}">
                <a16:creationId xmlns:a16="http://schemas.microsoft.com/office/drawing/2014/main" id="{1A7ADFB8-40D9-F624-E77A-D2BED9B6F4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815" y="6165304"/>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8E40F048-78D6-FB20-1794-A9194E92E3C2}"/>
              </a:ext>
            </a:extLst>
          </p:cNvPr>
          <p:cNvSpPr txBox="1"/>
          <p:nvPr/>
        </p:nvSpPr>
        <p:spPr>
          <a:xfrm>
            <a:off x="304800" y="1484784"/>
            <a:ext cx="8077200" cy="5016758"/>
          </a:xfrm>
          <a:prstGeom prst="rect">
            <a:avLst/>
          </a:prstGeom>
          <a:noFill/>
        </p:spPr>
        <p:txBody>
          <a:bodyPr wrap="square" rtlCol="0">
            <a:spAutoFit/>
          </a:bodyPr>
          <a:lstStyle/>
          <a:p>
            <a:pPr algn="just"/>
            <a:r>
              <a:rPr lang="en-US" sz="2000" b="1" dirty="0"/>
              <a:t>Coordinated by the UCY DAR Office &amp;  Overseen by the RECTORATE</a:t>
            </a:r>
          </a:p>
          <a:p>
            <a:pPr algn="just"/>
            <a:endParaRPr lang="en-US" sz="2000" b="1" dirty="0"/>
          </a:p>
          <a:p>
            <a:pPr algn="just"/>
            <a:r>
              <a:rPr lang="en-US" sz="2000" b="1" dirty="0"/>
              <a:t>DAR Office Mission</a:t>
            </a:r>
            <a:r>
              <a:rPr lang="en-US" sz="2000" dirty="0"/>
              <a:t>: to build a lifelong community of both alumni, supporters and other university members, through the provision of information, services and opportunities for meaningful participation and engagement </a:t>
            </a:r>
          </a:p>
          <a:p>
            <a:pPr algn="just"/>
            <a:endParaRPr lang="en-US" sz="2000" b="1" dirty="0"/>
          </a:p>
          <a:p>
            <a:pPr algn="just"/>
            <a:r>
              <a:rPr lang="en-US" sz="2000" b="1" dirty="0"/>
              <a:t>Role = the liaison/portal between alumni/donors &amp; the UCY</a:t>
            </a:r>
            <a:r>
              <a:rPr lang="en-GB" sz="2000" b="1" dirty="0"/>
              <a:t>: </a:t>
            </a:r>
            <a:r>
              <a:rPr lang="en-GB" sz="2000" dirty="0"/>
              <a:t>to </a:t>
            </a:r>
            <a:r>
              <a:rPr lang="en-US" sz="2000" dirty="0"/>
              <a:t>«</a:t>
            </a:r>
            <a:r>
              <a:rPr lang="en-US" sz="2000" i="1" dirty="0">
                <a:solidFill>
                  <a:schemeClr val="accent6">
                    <a:lumMod val="50000"/>
                  </a:schemeClr>
                </a:solidFill>
              </a:rPr>
              <a:t>serve</a:t>
            </a:r>
            <a:r>
              <a:rPr lang="en-US" sz="2000" dirty="0"/>
              <a:t>» anyone who has a relationship with the UCY, while encouraging active engagement</a:t>
            </a:r>
          </a:p>
          <a:p>
            <a:pPr algn="just"/>
            <a:endParaRPr lang="en-US" sz="2000" dirty="0"/>
          </a:p>
          <a:p>
            <a:pPr algn="just"/>
            <a:r>
              <a:rPr lang="en-US" sz="2000" b="1" dirty="0"/>
              <a:t>Motto</a:t>
            </a:r>
            <a:r>
              <a:rPr lang="en-GB" sz="2000" dirty="0"/>
              <a:t>: </a:t>
            </a:r>
            <a:r>
              <a:rPr lang="en-US" sz="2000" i="1" dirty="0"/>
              <a:t>“Once a UCY students, always a part of the UCY” </a:t>
            </a:r>
          </a:p>
          <a:p>
            <a:pPr algn="just"/>
            <a:endParaRPr lang="en-US" sz="2000" b="1" i="1" dirty="0"/>
          </a:p>
          <a:p>
            <a:pPr algn="just"/>
            <a:r>
              <a:rPr lang="en-US" sz="2000" b="1" i="1" dirty="0"/>
              <a:t>Why Alumni Relations MATTER to UCY: due to their strategic value on reputation, employability, research, and internationalization</a:t>
            </a:r>
            <a:endParaRPr lang="en-US" sz="2000" b="1" dirty="0"/>
          </a:p>
          <a:p>
            <a:pPr algn="just"/>
            <a:endParaRPr lang="en-US" sz="2000" dirty="0"/>
          </a:p>
        </p:txBody>
      </p:sp>
    </p:spTree>
    <p:extLst>
      <p:ext uri="{BB962C8B-B14F-4D97-AF65-F5344CB8AC3E}">
        <p14:creationId xmlns:p14="http://schemas.microsoft.com/office/powerpoint/2010/main" val="43790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1FE0-5C70-9ACA-2062-C53C56C6898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6C2B780-0F8C-98BD-D442-B417B700C391}"/>
              </a:ext>
            </a:extLst>
          </p:cNvPr>
          <p:cNvSpPr>
            <a:spLocks noGrp="1"/>
          </p:cNvSpPr>
          <p:nvPr>
            <p:ph type="body" sz="quarter" idx="13"/>
          </p:nvPr>
        </p:nvSpPr>
        <p:spPr>
          <a:xfrm>
            <a:off x="304800" y="381000"/>
            <a:ext cx="8077200" cy="383704"/>
          </a:xfrm>
        </p:spPr>
        <p:txBody>
          <a:bodyPr>
            <a:noAutofit/>
          </a:bodyPr>
          <a:lstStyle/>
          <a:p>
            <a:r>
              <a:rPr lang="en-US" sz="2000" dirty="0"/>
              <a:t>Governance Structure &amp; Rectorate’s Organizational Chart</a:t>
            </a:r>
          </a:p>
        </p:txBody>
      </p:sp>
      <p:pic>
        <p:nvPicPr>
          <p:cNvPr id="3074" name="Picture 2">
            <a:extLst>
              <a:ext uri="{FF2B5EF4-FFF2-40B4-BE49-F238E27FC236}">
                <a16:creationId xmlns:a16="http://schemas.microsoft.com/office/drawing/2014/main" id="{134F369F-9743-1C24-C1E3-1537B305B3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815" y="6165304"/>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5">
            <a:extLst>
              <a:ext uri="{FF2B5EF4-FFF2-40B4-BE49-F238E27FC236}">
                <a16:creationId xmlns:a16="http://schemas.microsoft.com/office/drawing/2014/main" id="{CFDD76CB-EF71-9993-5B17-D56F40153F48}"/>
              </a:ext>
            </a:extLst>
          </p:cNvPr>
          <p:cNvGraphicFramePr>
            <a:graphicFrameLocks noGrp="1"/>
          </p:cNvGraphicFramePr>
          <p:nvPr>
            <p:ph sz="quarter" idx="15"/>
            <p:extLst>
              <p:ext uri="{D42A27DB-BD31-4B8C-83A1-F6EECF244321}">
                <p14:modId xmlns:p14="http://schemas.microsoft.com/office/powerpoint/2010/main" val="101650739"/>
              </p:ext>
            </p:extLst>
          </p:nvPr>
        </p:nvGraphicFramePr>
        <p:xfrm>
          <a:off x="323850" y="836613"/>
          <a:ext cx="8074025" cy="6021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30B493-B61A-F5C0-A243-3555CF897ACC}"/>
              </a:ext>
            </a:extLst>
          </p:cNvPr>
          <p:cNvSpPr txBox="1"/>
          <p:nvPr/>
        </p:nvSpPr>
        <p:spPr>
          <a:xfrm>
            <a:off x="304800" y="980728"/>
            <a:ext cx="8077200" cy="7478970"/>
          </a:xfrm>
          <a:prstGeom prst="rect">
            <a:avLst/>
          </a:prstGeom>
          <a:noFill/>
        </p:spPr>
        <p:txBody>
          <a:bodyPr wrap="square" rtlCol="0">
            <a:spAutoFit/>
          </a:bodyPr>
          <a:lstStyle/>
          <a:p>
            <a:pPr algn="just"/>
            <a:r>
              <a:rPr lang="en-US" sz="2000" b="1" dirty="0"/>
              <a:t>• </a:t>
            </a:r>
            <a:r>
              <a:rPr lang="en-US" sz="2000" dirty="0"/>
              <a:t>Administrative model within the UCY hierarchy</a:t>
            </a:r>
          </a:p>
          <a:p>
            <a:pPr algn="just"/>
            <a:endParaRPr lang="en-US" sz="2000" b="1" dirty="0"/>
          </a:p>
          <a:p>
            <a:pPr algn="just"/>
            <a:r>
              <a:rPr lang="en-US" sz="2000" b="1" dirty="0"/>
              <a:t>• Overseen </a:t>
            </a:r>
            <a:r>
              <a:rPr lang="en-US" sz="2000" dirty="0"/>
              <a:t>by the </a:t>
            </a:r>
            <a:r>
              <a:rPr lang="en-US" sz="2000" b="1" dirty="0"/>
              <a:t>Rectorate</a:t>
            </a:r>
            <a:r>
              <a:rPr lang="en-US" sz="2000" dirty="0"/>
              <a:t>, in coordination with </a:t>
            </a:r>
            <a:r>
              <a:rPr lang="en-US" sz="2000" b="1" dirty="0"/>
              <a:t>faculties</a:t>
            </a:r>
            <a:r>
              <a:rPr lang="en-US" sz="2000" dirty="0"/>
              <a:t> and  </a:t>
            </a:r>
            <a:r>
              <a:rPr lang="en-US" sz="2000" b="1" dirty="0"/>
              <a:t>services</a:t>
            </a:r>
          </a:p>
          <a:p>
            <a:pPr algn="just"/>
            <a:endParaRPr lang="en-US" sz="2000" b="1" dirty="0"/>
          </a:p>
          <a:p>
            <a:pPr algn="just"/>
            <a:r>
              <a:rPr lang="en-US" sz="2000" b="1" dirty="0"/>
              <a:t>• Synergies</a:t>
            </a:r>
            <a:r>
              <a:rPr lang="en-US" sz="2000" dirty="0"/>
              <a:t> with </a:t>
            </a:r>
            <a:r>
              <a:rPr lang="en-US" sz="2000" b="1" dirty="0"/>
              <a:t>UCY Alumni Associations </a:t>
            </a:r>
            <a:r>
              <a:rPr lang="en-US" sz="2000" dirty="0"/>
              <a:t>for international voice</a:t>
            </a:r>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r>
              <a:rPr lang="en-US" sz="2000" b="1" dirty="0"/>
              <a:t>• </a:t>
            </a:r>
            <a:r>
              <a:rPr lang="en-US" sz="2000" dirty="0"/>
              <a:t>Focus on </a:t>
            </a:r>
            <a:r>
              <a:rPr lang="en-US" sz="2000" b="1" dirty="0"/>
              <a:t>connection, networking, learning, giving back</a:t>
            </a:r>
          </a:p>
          <a:p>
            <a:pPr algn="just"/>
            <a:endParaRPr lang="en-US" sz="2000" b="1" dirty="0"/>
          </a:p>
          <a:p>
            <a:pPr algn="just"/>
            <a:r>
              <a:rPr lang="en-US" sz="2000" b="1" dirty="0"/>
              <a:t>• </a:t>
            </a:r>
            <a:r>
              <a:rPr lang="en-US" sz="2000" dirty="0"/>
              <a:t>Ensures</a:t>
            </a:r>
            <a:r>
              <a:rPr lang="en-US" sz="2000" b="1" dirty="0"/>
              <a:t> alignment </a:t>
            </a:r>
            <a:r>
              <a:rPr lang="en-US" sz="2000" dirty="0"/>
              <a:t>with the </a:t>
            </a:r>
            <a:r>
              <a:rPr lang="en-US" sz="2000" b="1" dirty="0"/>
              <a:t>institutional strategic plan</a:t>
            </a:r>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a:p>
            <a:pPr algn="just"/>
            <a:endParaRPr lang="en-US" sz="2000" b="1" dirty="0"/>
          </a:p>
        </p:txBody>
      </p:sp>
    </p:spTree>
    <p:extLst>
      <p:ext uri="{BB962C8B-B14F-4D97-AF65-F5344CB8AC3E}">
        <p14:creationId xmlns:p14="http://schemas.microsoft.com/office/powerpoint/2010/main" val="151486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107504" y="404664"/>
            <a:ext cx="8568952" cy="383704"/>
          </a:xfrm>
        </p:spPr>
        <p:txBody>
          <a:bodyPr>
            <a:noAutofit/>
          </a:bodyPr>
          <a:lstStyle/>
          <a:p>
            <a:r>
              <a:rPr lang="en-US" sz="2000" dirty="0"/>
              <a:t>RELATIONSHIP OF THE DAR OFFICE WITH OTHER SERVICES/STAKEHOLDERS</a:t>
            </a:r>
          </a:p>
        </p:txBody>
      </p:sp>
      <p:sp>
        <p:nvSpPr>
          <p:cNvPr id="31" name="Rectangle 4"/>
          <p:cNvSpPr>
            <a:spLocks noGrp="1"/>
          </p:cNvSpPr>
          <p:nvPr>
            <p:ph sz="quarter" idx="15"/>
          </p:nvPr>
        </p:nvSpPr>
        <p:spPr>
          <a:xfrm>
            <a:off x="107504" y="867544"/>
            <a:ext cx="8496944" cy="5585792"/>
          </a:xfrm>
        </p:spPr>
        <p:txBody>
          <a:bodyPr>
            <a:noAutofit/>
          </a:bodyPr>
          <a:lstStyle/>
          <a:p>
            <a:pPr algn="ctr"/>
            <a:r>
              <a:rPr lang="en-US" sz="2000" b="1" i="1" dirty="0"/>
              <a:t>For UCY</a:t>
            </a:r>
            <a:r>
              <a:rPr lang="en-GB" sz="2000" b="1" i="1" dirty="0"/>
              <a:t>: </a:t>
            </a:r>
            <a:r>
              <a:rPr lang="en-US" sz="2000" b="1" i="1" dirty="0"/>
              <a:t>The alumni comprise the most important stakeholder group for its future, along with its supporters</a:t>
            </a:r>
            <a:endParaRPr lang="el-GR" sz="2000" b="1" i="1" dirty="0"/>
          </a:p>
          <a:p>
            <a:pPr lvl="0"/>
            <a:endParaRPr lang="el-GR" sz="1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3227" y="6251004"/>
            <a:ext cx="2041221" cy="5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a:extLst>
              <a:ext uri="{FF2B5EF4-FFF2-40B4-BE49-F238E27FC236}">
                <a16:creationId xmlns:a16="http://schemas.microsoft.com/office/drawing/2014/main" id="{A044747E-7F47-4F4F-90D9-B6920EA444DC}"/>
              </a:ext>
            </a:extLst>
          </p:cNvPr>
          <p:cNvGraphicFramePr>
            <a:graphicFrameLocks noChangeAspect="1"/>
          </p:cNvGraphicFramePr>
          <p:nvPr>
            <p:extLst>
              <p:ext uri="{D42A27DB-BD31-4B8C-83A1-F6EECF244321}">
                <p14:modId xmlns:p14="http://schemas.microsoft.com/office/powerpoint/2010/main" val="3061776630"/>
              </p:ext>
            </p:extLst>
          </p:nvPr>
        </p:nvGraphicFramePr>
        <p:xfrm>
          <a:off x="251520" y="1772816"/>
          <a:ext cx="8064896" cy="4493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15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5FB6-7D8A-1EFB-B8D1-BF6B7A65766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5E4EA40-DF96-4FF1-B1F6-6CF07E30C707}"/>
              </a:ext>
            </a:extLst>
          </p:cNvPr>
          <p:cNvSpPr>
            <a:spLocks noGrp="1"/>
          </p:cNvSpPr>
          <p:nvPr>
            <p:ph type="body" sz="quarter" idx="13"/>
          </p:nvPr>
        </p:nvSpPr>
        <p:spPr>
          <a:xfrm>
            <a:off x="251520" y="404664"/>
            <a:ext cx="8077200" cy="383704"/>
          </a:xfrm>
        </p:spPr>
        <p:txBody>
          <a:bodyPr>
            <a:noAutofit/>
          </a:bodyPr>
          <a:lstStyle/>
          <a:p>
            <a:r>
              <a:rPr lang="en-US" sz="2000" dirty="0"/>
              <a:t>UCY Strategic Pillars of Alumni Relations</a:t>
            </a:r>
          </a:p>
        </p:txBody>
      </p:sp>
      <p:sp>
        <p:nvSpPr>
          <p:cNvPr id="31" name="Rectangle 4">
            <a:extLst>
              <a:ext uri="{FF2B5EF4-FFF2-40B4-BE49-F238E27FC236}">
                <a16:creationId xmlns:a16="http://schemas.microsoft.com/office/drawing/2014/main" id="{193AE5D1-5EFE-F9C7-CFDE-4F350833C812}"/>
              </a:ext>
            </a:extLst>
          </p:cNvPr>
          <p:cNvSpPr>
            <a:spLocks noGrp="1"/>
          </p:cNvSpPr>
          <p:nvPr>
            <p:ph sz="quarter" idx="15"/>
          </p:nvPr>
        </p:nvSpPr>
        <p:spPr>
          <a:xfrm>
            <a:off x="301751" y="1556792"/>
            <a:ext cx="4861074" cy="4896544"/>
          </a:xfrm>
        </p:spPr>
        <p:txBody>
          <a:bodyPr>
            <a:noAutofit/>
          </a:bodyPr>
          <a:lstStyle/>
          <a:p>
            <a:pPr lvl="0"/>
            <a:endParaRPr lang="en-US" sz="1600" dirty="0">
              <a:solidFill>
                <a:prstClr val="black"/>
              </a:solidFill>
            </a:endParaRPr>
          </a:p>
          <a:p>
            <a:pPr marL="450850" lvl="0" indent="-450850">
              <a:buFont typeface="Arial" pitchFamily="34" charset="0"/>
              <a:buChar char="•"/>
            </a:pPr>
            <a:r>
              <a:rPr lang="en-US" sz="2000" b="1" dirty="0">
                <a:solidFill>
                  <a:prstClr val="black"/>
                </a:solidFill>
              </a:rPr>
              <a:t>Engagement: </a:t>
            </a:r>
            <a:r>
              <a:rPr lang="en-US" sz="2000" dirty="0">
                <a:solidFill>
                  <a:prstClr val="black"/>
                </a:solidFill>
              </a:rPr>
              <a:t>Strengthening lifelong connection</a:t>
            </a:r>
          </a:p>
          <a:p>
            <a:pPr marL="450850" lvl="0" indent="-450850">
              <a:buFont typeface="Arial" pitchFamily="34" charset="0"/>
              <a:buChar char="•"/>
            </a:pPr>
            <a:r>
              <a:rPr lang="en-US" sz="2000" b="1" dirty="0">
                <a:solidFill>
                  <a:prstClr val="black"/>
                </a:solidFill>
              </a:rPr>
              <a:t>Empowerment: </a:t>
            </a:r>
            <a:r>
              <a:rPr lang="en-US" sz="2000" dirty="0">
                <a:solidFill>
                  <a:prstClr val="black"/>
                </a:solidFill>
              </a:rPr>
              <a:t>Alumni as mentors and ambassadors/supporters</a:t>
            </a:r>
          </a:p>
          <a:p>
            <a:pPr marL="450850" lvl="0" indent="-450850">
              <a:buFont typeface="Arial" pitchFamily="34" charset="0"/>
              <a:buChar char="•"/>
            </a:pPr>
            <a:r>
              <a:rPr lang="en-US" sz="2000" b="1" dirty="0">
                <a:solidFill>
                  <a:prstClr val="black"/>
                </a:solidFill>
              </a:rPr>
              <a:t>Learning: </a:t>
            </a:r>
            <a:r>
              <a:rPr lang="en-US" sz="2000" dirty="0">
                <a:solidFill>
                  <a:prstClr val="black"/>
                </a:solidFill>
              </a:rPr>
              <a:t>Lifelong development opportunities</a:t>
            </a:r>
          </a:p>
          <a:p>
            <a:pPr marL="450850" lvl="0" indent="-450850">
              <a:buFont typeface="Arial" pitchFamily="34" charset="0"/>
              <a:buChar char="•"/>
            </a:pPr>
            <a:r>
              <a:rPr lang="en-US" sz="2000" b="1" dirty="0">
                <a:solidFill>
                  <a:prstClr val="black"/>
                </a:solidFill>
              </a:rPr>
              <a:t>Contribution: </a:t>
            </a:r>
            <a:r>
              <a:rPr lang="en-US" sz="2000" dirty="0">
                <a:solidFill>
                  <a:prstClr val="black"/>
                </a:solidFill>
              </a:rPr>
              <a:t>Time, expertise, philanthropy and voluntarism </a:t>
            </a:r>
          </a:p>
          <a:p>
            <a:pPr marL="450850" lvl="0" indent="-450850">
              <a:buFont typeface="Arial" pitchFamily="34" charset="0"/>
              <a:buChar char="•"/>
            </a:pPr>
            <a:r>
              <a:rPr lang="en-US" sz="2000" b="1" dirty="0">
                <a:solidFill>
                  <a:prstClr val="black"/>
                </a:solidFill>
              </a:rPr>
              <a:t>Global Reach: </a:t>
            </a:r>
            <a:r>
              <a:rPr lang="en-US" sz="2000" dirty="0">
                <a:solidFill>
                  <a:prstClr val="black"/>
                </a:solidFill>
              </a:rPr>
              <a:t>Expanding the UCY’s influence internationally</a:t>
            </a:r>
          </a:p>
        </p:txBody>
      </p:sp>
      <p:pic>
        <p:nvPicPr>
          <p:cNvPr id="4098" name="Picture 2">
            <a:extLst>
              <a:ext uri="{FF2B5EF4-FFF2-40B4-BE49-F238E27FC236}">
                <a16:creationId xmlns:a16="http://schemas.microsoft.com/office/drawing/2014/main" id="{B1A9A7BD-B063-28C2-CCF4-0EF66C6A30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203" y="6266192"/>
            <a:ext cx="2041221" cy="5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E2CDE521-465F-A570-4135-67EDF554321F}"/>
              </a:ext>
            </a:extLst>
          </p:cNvPr>
          <p:cNvPicPr>
            <a:picLocks noChangeAspect="1"/>
          </p:cNvPicPr>
          <p:nvPr/>
        </p:nvPicPr>
        <p:blipFill>
          <a:blip r:embed="rId4"/>
          <a:stretch>
            <a:fillRect/>
          </a:stretch>
        </p:blipFill>
        <p:spPr>
          <a:xfrm>
            <a:off x="4997952" y="1131390"/>
            <a:ext cx="3330768" cy="2441626"/>
          </a:xfrm>
          <a:prstGeom prst="rect">
            <a:avLst/>
          </a:prstGeom>
        </p:spPr>
      </p:pic>
      <p:pic>
        <p:nvPicPr>
          <p:cNvPr id="5" name="Picture 4">
            <a:extLst>
              <a:ext uri="{FF2B5EF4-FFF2-40B4-BE49-F238E27FC236}">
                <a16:creationId xmlns:a16="http://schemas.microsoft.com/office/drawing/2014/main" id="{D613B011-63D9-6D13-D934-32B64251D280}"/>
              </a:ext>
            </a:extLst>
          </p:cNvPr>
          <p:cNvPicPr>
            <a:picLocks noChangeAspect="1"/>
          </p:cNvPicPr>
          <p:nvPr/>
        </p:nvPicPr>
        <p:blipFill>
          <a:blip r:embed="rId5"/>
          <a:stretch>
            <a:fillRect/>
          </a:stretch>
        </p:blipFill>
        <p:spPr>
          <a:xfrm>
            <a:off x="4997952" y="3916038"/>
            <a:ext cx="3367164" cy="2177258"/>
          </a:xfrm>
          <a:prstGeom prst="rect">
            <a:avLst/>
          </a:prstGeom>
        </p:spPr>
      </p:pic>
    </p:spTree>
    <p:extLst>
      <p:ext uri="{BB962C8B-B14F-4D97-AF65-F5344CB8AC3E}">
        <p14:creationId xmlns:p14="http://schemas.microsoft.com/office/powerpoint/2010/main" val="424728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4EC51-1BD2-D197-F830-275910E0A84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885AB46-AA68-78A4-B964-19C936BA6B3C}"/>
              </a:ext>
            </a:extLst>
          </p:cNvPr>
          <p:cNvSpPr>
            <a:spLocks noGrp="1"/>
          </p:cNvSpPr>
          <p:nvPr>
            <p:ph type="body" sz="quarter" idx="13"/>
          </p:nvPr>
        </p:nvSpPr>
        <p:spPr>
          <a:xfrm>
            <a:off x="304800" y="381000"/>
            <a:ext cx="8077200" cy="383704"/>
          </a:xfrm>
        </p:spPr>
        <p:txBody>
          <a:bodyPr>
            <a:noAutofit/>
          </a:bodyPr>
          <a:lstStyle/>
          <a:p>
            <a:r>
              <a:rPr lang="en-US" sz="2000" dirty="0"/>
              <a:t>UCY ALUMNI RELATIONS’ FUNCTION</a:t>
            </a:r>
          </a:p>
        </p:txBody>
      </p:sp>
      <p:sp>
        <p:nvSpPr>
          <p:cNvPr id="31" name="Rectangle 4">
            <a:extLst>
              <a:ext uri="{FF2B5EF4-FFF2-40B4-BE49-F238E27FC236}">
                <a16:creationId xmlns:a16="http://schemas.microsoft.com/office/drawing/2014/main" id="{D67637F4-ECDE-6749-9D60-45D3950D7BB5}"/>
              </a:ext>
            </a:extLst>
          </p:cNvPr>
          <p:cNvSpPr>
            <a:spLocks noGrp="1"/>
          </p:cNvSpPr>
          <p:nvPr>
            <p:ph sz="quarter" idx="15"/>
          </p:nvPr>
        </p:nvSpPr>
        <p:spPr>
          <a:xfrm>
            <a:off x="323528" y="836711"/>
            <a:ext cx="8058472" cy="4147467"/>
          </a:xfrm>
        </p:spPr>
        <p:txBody>
          <a:bodyPr>
            <a:noAutofit/>
          </a:bodyPr>
          <a:lstStyle/>
          <a:p>
            <a:pPr algn="just"/>
            <a:r>
              <a:rPr lang="en-US" sz="1600" dirty="0"/>
              <a:t>The development of good relations between an academic institution and its alumni is a long-term investment which entails benefits for the institution beyond any financial contribution</a:t>
            </a:r>
            <a:r>
              <a:rPr lang="en-US" sz="1600" b="1" i="1" dirty="0"/>
              <a:t>. UCY GOAL: to keep its AMBASSADORS up-to-date with the activities, goals, values and philosophy of the University, so that there can be a steady connection and contribution to the Institution on their behalf.</a:t>
            </a:r>
          </a:p>
          <a:p>
            <a:pPr algn="just"/>
            <a:endParaRPr lang="en-US" sz="1600" b="1" i="1" dirty="0"/>
          </a:p>
          <a:p>
            <a:pPr algn="just"/>
            <a:endParaRPr lang="en-US" sz="1600" b="1" i="1" dirty="0"/>
          </a:p>
          <a:p>
            <a:pPr algn="just"/>
            <a:endParaRPr lang="el-GR" sz="1800" dirty="0"/>
          </a:p>
        </p:txBody>
      </p:sp>
      <p:pic>
        <p:nvPicPr>
          <p:cNvPr id="3074" name="Picture 2">
            <a:extLst>
              <a:ext uri="{FF2B5EF4-FFF2-40B4-BE49-F238E27FC236}">
                <a16:creationId xmlns:a16="http://schemas.microsoft.com/office/drawing/2014/main" id="{BFBF2E7F-9E59-6AE2-A351-8CA62BCDC6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815" y="6165304"/>
            <a:ext cx="22066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DFFF0E8-7D04-0FE1-C135-E1F1FAD668DC}"/>
              </a:ext>
            </a:extLst>
          </p:cNvPr>
          <p:cNvPicPr>
            <a:picLocks noChangeAspect="1"/>
          </p:cNvPicPr>
          <p:nvPr/>
        </p:nvPicPr>
        <p:blipFill>
          <a:blip r:embed="rId4"/>
          <a:srcRect b="21794"/>
          <a:stretch>
            <a:fillRect/>
          </a:stretch>
        </p:blipFill>
        <p:spPr>
          <a:xfrm>
            <a:off x="75172" y="5093596"/>
            <a:ext cx="2048556" cy="1575763"/>
          </a:xfrm>
          <a:prstGeom prst="rect">
            <a:avLst/>
          </a:prstGeom>
        </p:spPr>
      </p:pic>
      <p:pic>
        <p:nvPicPr>
          <p:cNvPr id="7" name="Picture 6">
            <a:extLst>
              <a:ext uri="{FF2B5EF4-FFF2-40B4-BE49-F238E27FC236}">
                <a16:creationId xmlns:a16="http://schemas.microsoft.com/office/drawing/2014/main" id="{68412535-DCC3-5613-FE17-4D869A864191}"/>
              </a:ext>
            </a:extLst>
          </p:cNvPr>
          <p:cNvPicPr>
            <a:picLocks noChangeAspect="1"/>
          </p:cNvPicPr>
          <p:nvPr/>
        </p:nvPicPr>
        <p:blipFill>
          <a:blip r:embed="rId5"/>
          <a:srcRect t="229" b="11320"/>
          <a:stretch>
            <a:fillRect/>
          </a:stretch>
        </p:blipFill>
        <p:spPr>
          <a:xfrm>
            <a:off x="2147284" y="5078595"/>
            <a:ext cx="2170364" cy="1590763"/>
          </a:xfrm>
          <a:prstGeom prst="rect">
            <a:avLst/>
          </a:prstGeom>
        </p:spPr>
      </p:pic>
      <p:pic>
        <p:nvPicPr>
          <p:cNvPr id="8" name="Picture 7">
            <a:extLst>
              <a:ext uri="{FF2B5EF4-FFF2-40B4-BE49-F238E27FC236}">
                <a16:creationId xmlns:a16="http://schemas.microsoft.com/office/drawing/2014/main" id="{C325E635-0FC0-B145-45EF-FF433FA06288}"/>
              </a:ext>
            </a:extLst>
          </p:cNvPr>
          <p:cNvPicPr>
            <a:picLocks noChangeAspect="1"/>
          </p:cNvPicPr>
          <p:nvPr/>
        </p:nvPicPr>
        <p:blipFill>
          <a:blip r:embed="rId6"/>
          <a:srcRect t="4380" b="15359"/>
          <a:stretch>
            <a:fillRect/>
          </a:stretch>
        </p:blipFill>
        <p:spPr>
          <a:xfrm>
            <a:off x="4317648" y="5093595"/>
            <a:ext cx="2028974" cy="1575763"/>
          </a:xfrm>
          <a:prstGeom prst="rect">
            <a:avLst/>
          </a:prstGeom>
        </p:spPr>
      </p:pic>
      <p:sp>
        <p:nvSpPr>
          <p:cNvPr id="10" name="TextBox 9">
            <a:extLst>
              <a:ext uri="{FF2B5EF4-FFF2-40B4-BE49-F238E27FC236}">
                <a16:creationId xmlns:a16="http://schemas.microsoft.com/office/drawing/2014/main" id="{CD5ADB10-98AA-0CA1-4769-01CC199AF9E8}"/>
              </a:ext>
            </a:extLst>
          </p:cNvPr>
          <p:cNvSpPr txBox="1"/>
          <p:nvPr/>
        </p:nvSpPr>
        <p:spPr>
          <a:xfrm>
            <a:off x="323528" y="2132856"/>
            <a:ext cx="6534472" cy="2308324"/>
          </a:xfrm>
          <a:prstGeom prst="rect">
            <a:avLst/>
          </a:prstGeom>
          <a:noFill/>
        </p:spPr>
        <p:txBody>
          <a:bodyPr wrap="square">
            <a:spAutoFit/>
          </a:bodyPr>
          <a:lstStyle/>
          <a:p>
            <a:pPr>
              <a:buNone/>
            </a:pPr>
            <a:r>
              <a:rPr lang="en-US" b="1" dirty="0">
                <a:solidFill>
                  <a:srgbClr val="F7921C"/>
                </a:solidFill>
                <a:latin typeface="Calibri" panose="020F0502020204030204" pitchFamily="34" charset="0"/>
              </a:rPr>
              <a:t>Main activities/</a:t>
            </a:r>
            <a:r>
              <a:rPr lang="en-US" b="1" dirty="0" err="1">
                <a:solidFill>
                  <a:srgbClr val="F7921C"/>
                </a:solidFill>
                <a:latin typeface="Calibri" panose="020F0502020204030204" pitchFamily="34" charset="0"/>
              </a:rPr>
              <a:t>programmes</a:t>
            </a:r>
            <a:r>
              <a:rPr lang="en-US" b="1" dirty="0">
                <a:solidFill>
                  <a:srgbClr val="F7921C"/>
                </a:solidFill>
                <a:latin typeface="Calibri" panose="020F0502020204030204" pitchFamily="34" charset="0"/>
              </a:rPr>
              <a:t>:</a:t>
            </a:r>
            <a:endParaRPr lang="en-US" b="1" dirty="0">
              <a:solidFill>
                <a:srgbClr val="F7921C"/>
              </a:solidFill>
            </a:endParaRPr>
          </a:p>
          <a:p>
            <a:pPr marL="0" lvl="1" indent="-172800">
              <a:buClr>
                <a:srgbClr val="F7921C"/>
              </a:buClr>
              <a:buFont typeface="Arial" panose="020B0604020202020204" pitchFamily="34" charset="0"/>
              <a:buChar char="•"/>
            </a:pPr>
            <a:r>
              <a:rPr lang="en-GB" b="1" dirty="0">
                <a:solidFill>
                  <a:schemeClr val="tx1">
                    <a:lumMod val="75000"/>
                    <a:lumOff val="25000"/>
                  </a:schemeClr>
                </a:solidFill>
                <a:latin typeface="Calibri Light" panose="020F0302020204030204" pitchFamily="34" charset="0"/>
                <a:cs typeface="Calibri Light" panose="020F0302020204030204" pitchFamily="34" charset="0"/>
              </a:rPr>
              <a:t>Be</a:t>
            </a:r>
            <a:r>
              <a:rPr lang="en-US" b="1" dirty="0" err="1">
                <a:solidFill>
                  <a:schemeClr val="tx1">
                    <a:lumMod val="75000"/>
                    <a:lumOff val="25000"/>
                  </a:schemeClr>
                </a:solidFill>
                <a:latin typeface="Calibri Light" panose="020F0302020204030204" pitchFamily="34" charset="0"/>
                <a:cs typeface="Calibri Light" panose="020F0302020204030204" pitchFamily="34" charset="0"/>
              </a:rPr>
              <a:t>nefits</a:t>
            </a:r>
            <a:r>
              <a:rPr lang="en-US" b="1" dirty="0">
                <a:solidFill>
                  <a:schemeClr val="tx1">
                    <a:lumMod val="75000"/>
                    <a:lumOff val="25000"/>
                  </a:schemeClr>
                </a:solidFill>
                <a:latin typeface="Calibri Light" panose="020F0302020204030204" pitchFamily="34" charset="0"/>
                <a:cs typeface="Calibri Light" panose="020F0302020204030204" pitchFamily="34" charset="0"/>
              </a:rPr>
              <a:t> Package &amp; Alumni Membership Card</a:t>
            </a:r>
          </a:p>
          <a:p>
            <a:pPr marL="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UCY Mentor </a:t>
            </a:r>
            <a:r>
              <a:rPr lang="en-US" b="1" dirty="0" err="1">
                <a:solidFill>
                  <a:schemeClr val="tx1">
                    <a:lumMod val="75000"/>
                    <a:lumOff val="25000"/>
                  </a:schemeClr>
                </a:solidFill>
                <a:latin typeface="Calibri Light" panose="020F0302020204030204" pitchFamily="34" charset="0"/>
                <a:cs typeface="Calibri Light" panose="020F0302020204030204" pitchFamily="34" charset="0"/>
              </a:rPr>
              <a:t>Programme</a:t>
            </a:r>
            <a:r>
              <a:rPr lang="en-US" b="1" dirty="0">
                <a:solidFill>
                  <a:schemeClr val="tx1">
                    <a:lumMod val="75000"/>
                    <a:lumOff val="25000"/>
                  </a:schemeClr>
                </a:solidFill>
                <a:latin typeface="Calibri Light" panose="020F0302020204030204" pitchFamily="34" charset="0"/>
                <a:cs typeface="Calibri Light" panose="020F0302020204030204" pitchFamily="34" charset="0"/>
              </a:rPr>
              <a:t> </a:t>
            </a:r>
          </a:p>
          <a:p>
            <a:pPr marL="17280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Lifelong Learning </a:t>
            </a:r>
            <a:r>
              <a:rPr lang="en-US" b="1" dirty="0" err="1">
                <a:solidFill>
                  <a:schemeClr val="tx1">
                    <a:lumMod val="75000"/>
                    <a:lumOff val="25000"/>
                  </a:schemeClr>
                </a:solidFill>
                <a:latin typeface="Calibri Light" panose="020F0302020204030204" pitchFamily="34" charset="0"/>
                <a:cs typeface="Calibri Light" panose="020F0302020204030204" pitchFamily="34" charset="0"/>
              </a:rPr>
              <a:t>Programmes</a:t>
            </a:r>
            <a:endParaRPr lang="en-US" b="1" dirty="0">
              <a:solidFill>
                <a:schemeClr val="tx1">
                  <a:lumMod val="75000"/>
                  <a:lumOff val="25000"/>
                </a:schemeClr>
              </a:solidFill>
              <a:latin typeface="Calibri Light" panose="020F0302020204030204" pitchFamily="34" charset="0"/>
              <a:cs typeface="Calibri Light" panose="020F0302020204030204" pitchFamily="34" charset="0"/>
            </a:endParaRPr>
          </a:p>
          <a:p>
            <a:pPr marL="17280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Events </a:t>
            </a: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marL="17280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Surveys &amp; Competitions &amp; Campaigns </a:t>
            </a:r>
          </a:p>
          <a:p>
            <a:pPr marL="172800" lvl="1" indent="-172800">
              <a:buClr>
                <a:srgbClr val="F7921C"/>
              </a:buClr>
              <a:buFont typeface="Arial" panose="020B0604020202020204" pitchFamily="34" charset="0"/>
              <a:buChar char="•"/>
            </a:pPr>
            <a:r>
              <a:rPr lang="en-US" b="1" dirty="0">
                <a:solidFill>
                  <a:schemeClr val="tx1">
                    <a:lumMod val="75000"/>
                    <a:lumOff val="25000"/>
                  </a:schemeClr>
                </a:solidFill>
                <a:latin typeface="Calibri Light" panose="020F0302020204030204" pitchFamily="34" charset="0"/>
                <a:cs typeface="Calibri Light" panose="020F0302020204030204" pitchFamily="34" charset="0"/>
              </a:rPr>
              <a:t>Engagement-Networking-Communication via Platform &amp; social media &amp; E-</a:t>
            </a:r>
            <a:r>
              <a:rPr lang="en-US" b="1" dirty="0" err="1">
                <a:solidFill>
                  <a:schemeClr val="tx1">
                    <a:lumMod val="75000"/>
                    <a:lumOff val="25000"/>
                  </a:schemeClr>
                </a:solidFill>
                <a:latin typeface="Calibri Light" panose="020F0302020204030204" pitchFamily="34" charset="0"/>
                <a:cs typeface="Calibri Light" panose="020F0302020204030204" pitchFamily="34" charset="0"/>
              </a:rPr>
              <a:t>alums.newsletter</a:t>
            </a:r>
            <a:endParaRPr lang="en-US" b="1"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3" name="Picture 2">
            <a:extLst>
              <a:ext uri="{FF2B5EF4-FFF2-40B4-BE49-F238E27FC236}">
                <a16:creationId xmlns:a16="http://schemas.microsoft.com/office/drawing/2014/main" id="{D384FF5A-F6B1-0BE8-166E-03627A97D1D3}"/>
              </a:ext>
            </a:extLst>
          </p:cNvPr>
          <p:cNvPicPr>
            <a:picLocks noChangeAspect="1"/>
          </p:cNvPicPr>
          <p:nvPr/>
        </p:nvPicPr>
        <p:blipFill>
          <a:blip r:embed="rId7"/>
          <a:stretch>
            <a:fillRect/>
          </a:stretch>
        </p:blipFill>
        <p:spPr>
          <a:xfrm>
            <a:off x="6346622" y="5093595"/>
            <a:ext cx="2206625" cy="1575763"/>
          </a:xfrm>
          <a:prstGeom prst="rect">
            <a:avLst/>
          </a:prstGeom>
        </p:spPr>
      </p:pic>
    </p:spTree>
    <p:extLst>
      <p:ext uri="{BB962C8B-B14F-4D97-AF65-F5344CB8AC3E}">
        <p14:creationId xmlns:p14="http://schemas.microsoft.com/office/powerpoint/2010/main" val="31188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type="body" sz="quarter" idx="13"/>
          </p:nvPr>
        </p:nvSpPr>
        <p:spPr>
          <a:xfrm>
            <a:off x="251520" y="404664"/>
            <a:ext cx="8077200" cy="383704"/>
          </a:xfrm>
        </p:spPr>
        <p:txBody>
          <a:bodyPr>
            <a:noAutofit/>
          </a:bodyPr>
          <a:lstStyle/>
          <a:p>
            <a:r>
              <a:rPr lang="en-US" sz="2000" dirty="0"/>
              <a:t>UCY DARO Services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203" y="6266192"/>
            <a:ext cx="2041221" cy="5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1A0CF194-5EAC-4FF3-97DD-28E1DFE6BF45}"/>
              </a:ext>
            </a:extLst>
          </p:cNvPr>
          <p:cNvPicPr>
            <a:picLocks noChangeAspect="1"/>
          </p:cNvPicPr>
          <p:nvPr/>
        </p:nvPicPr>
        <p:blipFill>
          <a:blip r:embed="rId4"/>
          <a:stretch>
            <a:fillRect/>
          </a:stretch>
        </p:blipFill>
        <p:spPr>
          <a:xfrm>
            <a:off x="251520" y="980728"/>
            <a:ext cx="8077200" cy="4464496"/>
          </a:xfrm>
          <a:prstGeom prst="rect">
            <a:avLst/>
          </a:prstGeom>
        </p:spPr>
      </p:pic>
      <p:sp>
        <p:nvSpPr>
          <p:cNvPr id="3" name="Rectangle 2">
            <a:extLst>
              <a:ext uri="{FF2B5EF4-FFF2-40B4-BE49-F238E27FC236}">
                <a16:creationId xmlns:a16="http://schemas.microsoft.com/office/drawing/2014/main" id="{B2F2E774-F9EE-47D4-8013-AA7A64E76775}"/>
              </a:ext>
            </a:extLst>
          </p:cNvPr>
          <p:cNvSpPr/>
          <p:nvPr/>
        </p:nvSpPr>
        <p:spPr>
          <a:xfrm>
            <a:off x="251520" y="4293096"/>
            <a:ext cx="8352928" cy="1877437"/>
          </a:xfrm>
          <a:prstGeom prst="rect">
            <a:avLst/>
          </a:prstGeom>
        </p:spPr>
        <p:txBody>
          <a:bodyPr wrap="square">
            <a:spAutoFit/>
          </a:bodyPr>
          <a:lstStyle/>
          <a:p>
            <a:endParaRPr lang="en-US" sz="1400" dirty="0"/>
          </a:p>
          <a:p>
            <a:endParaRPr lang="en-US" sz="1400" dirty="0"/>
          </a:p>
          <a:p>
            <a:endParaRPr lang="en-US" sz="1400" dirty="0"/>
          </a:p>
          <a:p>
            <a:endParaRPr lang="en-US" sz="1400" dirty="0"/>
          </a:p>
          <a:p>
            <a:endParaRPr lang="en-US" sz="2000" dirty="0"/>
          </a:p>
          <a:p>
            <a:r>
              <a:rPr lang="en-US" sz="2000" dirty="0"/>
              <a:t>Among all the services offered there is emphasis on offering networking opportunities to the Alumni Community.</a:t>
            </a:r>
          </a:p>
        </p:txBody>
      </p:sp>
    </p:spTree>
    <p:extLst>
      <p:ext uri="{BB962C8B-B14F-4D97-AF65-F5344CB8AC3E}">
        <p14:creationId xmlns:p14="http://schemas.microsoft.com/office/powerpoint/2010/main" val="412981943"/>
      </p:ext>
    </p:extLst>
  </p:cSld>
  <p:clrMapOvr>
    <a:masterClrMapping/>
  </p:clrMapOvr>
</p:sld>
</file>

<file path=ppt/theme/theme1.xml><?xml version="1.0" encoding="utf-8"?>
<a:theme xmlns:a="http://schemas.openxmlformats.org/drawingml/2006/main" name="Pitchbook">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BBB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6A60EA40ABA74F92C8571DB3F4EB93" ma:contentTypeVersion="14" ma:contentTypeDescription="Create a new document." ma:contentTypeScope="" ma:versionID="4f5c801d164867aa19c9034a031661fa">
  <xsd:schema xmlns:xsd="http://www.w3.org/2001/XMLSchema" xmlns:xs="http://www.w3.org/2001/XMLSchema" xmlns:p="http://schemas.microsoft.com/office/2006/metadata/properties" xmlns:ns3="e7bb96d9-81cb-41d7-951d-07e68d897a20" xmlns:ns4="33c94b27-a48b-473a-bab9-548b0f12569c" targetNamespace="http://schemas.microsoft.com/office/2006/metadata/properties" ma:root="true" ma:fieldsID="aff3df70533d6c0019b1f2c46f864b9a" ns3:_="" ns4:_="">
    <xsd:import namespace="e7bb96d9-81cb-41d7-951d-07e68d897a20"/>
    <xsd:import namespace="33c94b27-a48b-473a-bab9-548b0f12569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b96d9-81cb-41d7-951d-07e68d897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94b27-a48b-473a-bab9-548b0f1256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0808AF-4E85-484B-99BD-44BC110D1DF2}">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elements/1.1/"/>
    <ds:schemaRef ds:uri="http://purl.org/dc/dcmitype/"/>
    <ds:schemaRef ds:uri="33c94b27-a48b-473a-bab9-548b0f12569c"/>
    <ds:schemaRef ds:uri="e7bb96d9-81cb-41d7-951d-07e68d897a20"/>
    <ds:schemaRef ds:uri="http://purl.org/dc/terms/"/>
  </ds:schemaRefs>
</ds:datastoreItem>
</file>

<file path=customXml/itemProps2.xml><?xml version="1.0" encoding="utf-8"?>
<ds:datastoreItem xmlns:ds="http://schemas.openxmlformats.org/officeDocument/2006/customXml" ds:itemID="{E36C697C-59E1-4132-A9F3-780DB9FA1161}">
  <ds:schemaRefs>
    <ds:schemaRef ds:uri="http://schemas.microsoft.com/sharepoint/v3/contenttype/forms"/>
  </ds:schemaRefs>
</ds:datastoreItem>
</file>

<file path=customXml/itemProps3.xml><?xml version="1.0" encoding="utf-8"?>
<ds:datastoreItem xmlns:ds="http://schemas.openxmlformats.org/officeDocument/2006/customXml" ds:itemID="{BFCABD06-CA03-4182-9377-B62828D0E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bb96d9-81cb-41d7-951d-07e68d897a20"/>
    <ds:schemaRef ds:uri="33c94b27-a48b-473a-bab9-548b0f125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Aspect</Template>
  <TotalTime>731</TotalTime>
  <Words>1426</Words>
  <Application>Microsoft Office PowerPoint</Application>
  <PresentationFormat>On-screen Show (4:3)</PresentationFormat>
  <Paragraphs>199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Pitchbook</vt:lpstr>
      <vt:lpstr>Alumni Relations in Practice:  insights from the University of CYPRUS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Athina Frangou-Selipa</dc:creator>
  <cp:lastModifiedBy>Athina Frangou-Selipa</cp:lastModifiedBy>
  <cp:revision>6</cp:revision>
  <dcterms:created xsi:type="dcterms:W3CDTF">2010-06-17T09:03:31Z</dcterms:created>
  <dcterms:modified xsi:type="dcterms:W3CDTF">2025-11-07T11:29:47Z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0x010100C96A60EA40ABA74F92C8571DB3F4EB93</vt:lpwstr>
  </property>
</Properties>
</file>