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a80ffc32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da80ffc32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a80ffc32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da80ffc32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a80ffc32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da80ffc32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a80ffc325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a80ffc325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a80ffc32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da80ffc32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da80ffc3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da80ffc3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a80ffc32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a80ffc32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a80ffc32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a80ffc32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a80ffc32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da80ffc32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da80ffc32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da80ffc32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a80ffc32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da80ffc32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a80ffc32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a80ffc32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a80ffc32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a80ffc32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/>
              <a:t>From framework to practice: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39286"/>
              <a:buFont typeface="Arial"/>
              <a:buNone/>
            </a:pPr>
            <a:r>
              <a:rPr lang="en"/>
              <a:t>three key factors in academic freedom</a:t>
            </a:r>
            <a:endParaRPr/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Mutability of external decision makers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2" y="1152475"/>
            <a:ext cx="3655218" cy="220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000" y="1256638"/>
            <a:ext cx="3654194" cy="115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300" y="2646396"/>
            <a:ext cx="4571999" cy="174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Dependency on context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75" y="1229255"/>
            <a:ext cx="4565304" cy="153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9775" y="2976985"/>
            <a:ext cx="4572002" cy="1035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Open to </a:t>
            </a:r>
            <a:r>
              <a:rPr lang="en"/>
              <a:t>external tests and challenges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11700" y="1382525"/>
            <a:ext cx="8520600" cy="31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525" y="1518032"/>
            <a:ext cx="3657600" cy="179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2900" y="2479430"/>
            <a:ext cx="4569395" cy="2089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and so subject to court decisions 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52467"/>
            <a:ext cx="4572001" cy="181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0625" y="2840657"/>
            <a:ext cx="4568360" cy="172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Orientation: Schema of Implementation of Freedom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6"/>
          <p:cNvSpPr txBox="1"/>
          <p:nvPr/>
        </p:nvSpPr>
        <p:spPr>
          <a:xfrm>
            <a:off x="2960825" y="1518525"/>
            <a:ext cx="31350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University interventions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1295400" y="2623450"/>
            <a:ext cx="29229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External rule making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3548750" y="3630425"/>
            <a:ext cx="272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Public debate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5328550" y="2672425"/>
            <a:ext cx="2726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External challenge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Debate and dispute…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50" y="1217794"/>
            <a:ext cx="3614666" cy="18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848244"/>
            <a:ext cx="3807914" cy="187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9850" y="3200254"/>
            <a:ext cx="2740505" cy="1296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11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frameworks for academic freedom: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611075"/>
            <a:ext cx="8520600" cy="29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875" y="1546875"/>
            <a:ext cx="54864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Measures that can be taken by universities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00" y="1847047"/>
            <a:ext cx="4572002" cy="144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1699" y="1334575"/>
            <a:ext cx="2737302" cy="2825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Combinations of qualitatively different measures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Cambridge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Procedures</a:t>
            </a:r>
            <a:r>
              <a:rPr lang="en"/>
              <a:t> eg programme development, EDI, research facilitation, room booking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Information</a:t>
            </a:r>
            <a:r>
              <a:rPr lang="en"/>
              <a:t>: </a:t>
            </a:r>
            <a:r>
              <a:rPr lang="en"/>
              <a:t>"</a:t>
            </a:r>
            <a:r>
              <a:rPr lang="en" sz="1350">
                <a:solidFill>
                  <a:schemeClr val="dk1"/>
                </a:solidFill>
                <a:highlight>
                  <a:srgbClr val="F7F8F7"/>
                </a:highlight>
              </a:rPr>
              <a:t>ensure that this Code of Practice is brought to the attention of new students at registration and new staff during induction"</a:t>
            </a:r>
            <a:endParaRPr sz="1350">
              <a:solidFill>
                <a:schemeClr val="dk1"/>
              </a:solidFill>
              <a:highlight>
                <a:srgbClr val="F7F8F7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Training: </a:t>
            </a:r>
            <a:r>
              <a:rPr lang="en"/>
              <a:t>mandatory core online training </a:t>
            </a:r>
            <a:r>
              <a:rPr lang="en"/>
              <a:t>module</a:t>
            </a:r>
            <a:r>
              <a:rPr lang="en"/>
              <a:t> for all staff</a:t>
            </a:r>
            <a:endParaRPr sz="1350">
              <a:solidFill>
                <a:schemeClr val="dk1"/>
              </a:solidFill>
              <a:highlight>
                <a:srgbClr val="F7F8F7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Guidance: </a:t>
            </a:r>
            <a:r>
              <a:rPr lang="en"/>
              <a:t>eg specific guidance for those involved in governance, those involved in complaint processes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2585350" y="2574475"/>
            <a:ext cx="657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The question of autonomy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Procedures for academic freedom aim to protect academic autonomy…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BUT…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Universities</a:t>
            </a:r>
            <a:r>
              <a:rPr lang="en"/>
              <a:t> are not fully autonomous in matters of academic freedom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7900" y="2239038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10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Outside bodies can decide…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317175"/>
            <a:ext cx="8520600" cy="31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</a:t>
            </a:r>
            <a:r>
              <a:rPr lang="en"/>
              <a:t> academic freedom is (and how </a:t>
            </a:r>
            <a:r>
              <a:rPr lang="en"/>
              <a:t>precisely</a:t>
            </a:r>
            <a:r>
              <a:rPr lang="en"/>
              <a:t> it is defined)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How</a:t>
            </a:r>
            <a:r>
              <a:rPr lang="en"/>
              <a:t> universities are required to implement 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Whether</a:t>
            </a:r>
            <a:r>
              <a:rPr lang="en"/>
              <a:t> the universities have done so to the satisfaction of the outside body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decision makers include…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7863900" cy="3145500"/>
          </a:xfrm>
          <a:prstGeom prst="rect">
            <a:avLst/>
          </a:prstGeom>
        </p:spPr>
        <p:txBody>
          <a:bodyPr anchorCtr="0" anchor="t" bIns="84175" lIns="84175" spcFirstLastPara="1" rIns="84175" wrap="square" tIns="8417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"/>
              <a:t>Founders of constitutions</a:t>
            </a:r>
            <a:r>
              <a:rPr lang="en" sz="1660"/>
              <a:t> (in some countries)</a:t>
            </a:r>
            <a:endParaRPr sz="1660"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" sz="1660"/>
              <a:t>Governments</a:t>
            </a:r>
            <a:endParaRPr b="1" sz="1660"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" sz="1660"/>
              <a:t>Accrediting / regulatory bodies </a:t>
            </a:r>
            <a:endParaRPr b="1" sz="1660"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" sz="1660"/>
              <a:t>Funders </a:t>
            </a:r>
            <a:endParaRPr b="1" sz="1660"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" sz="1660"/>
              <a:t>Suprnational authorities </a:t>
            </a:r>
            <a:r>
              <a:rPr lang="en" sz="1660"/>
              <a:t>(ECHR and Article 10 European Convention on Human Rights)</a:t>
            </a:r>
            <a:endParaRPr sz="1660"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 sz="1660"/>
          </a:p>
          <a:p>
            <a:pPr indent="0" lvl="0" marL="0" rtl="0" algn="l">
              <a:spcBef>
                <a:spcPts val="1107"/>
              </a:spcBef>
              <a:spcAft>
                <a:spcPts val="1107"/>
              </a:spcAft>
              <a:buNone/>
            </a:pPr>
            <a:r>
              <a:t/>
            </a:r>
            <a:endParaRPr i="1" sz="166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950" y="1152475"/>
            <a:ext cx="2926080" cy="146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University of Cambridge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91350" y="93186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25" y="1087151"/>
            <a:ext cx="7315201" cy="7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7875" y="2079700"/>
            <a:ext cx="5823200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441116"/>
            <a:ext cx="6400800" cy="46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8075" y="2998450"/>
            <a:ext cx="7156230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7588" y="3364738"/>
            <a:ext cx="623901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63625" y="3684213"/>
            <a:ext cx="5120678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9200" y="4003688"/>
            <a:ext cx="7112062" cy="26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