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369" r:id="rId5"/>
    <p:sldId id="370" r:id="rId6"/>
    <p:sldId id="374" r:id="rId7"/>
    <p:sldId id="375" r:id="rId8"/>
    <p:sldId id="376" r:id="rId9"/>
    <p:sldId id="377" r:id="rId10"/>
    <p:sldId id="378" r:id="rId11"/>
    <p:sldId id="379" r:id="rId12"/>
    <p:sldId id="345" r:id="rId13"/>
    <p:sldId id="356" r:id="rId14"/>
    <p:sldId id="357" r:id="rId15"/>
    <p:sldId id="380" r:id="rId16"/>
    <p:sldId id="258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F2757A-B255-321A-BC03-D9558E0A78B0}" name="Julien Chicot - The Guild" initials="JC" userId="S::julien.chicot@the-guild.eu::a206e970-8447-425e-8b52-aca0895fe7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87B3"/>
    <a:srgbClr val="25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D71EC5-65E6-7745-B9BA-40933F904512}" v="53" dt="2026-05-01T07:44:51.2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708"/>
  </p:normalViewPr>
  <p:slideViewPr>
    <p:cSldViewPr snapToGrid="0">
      <p:cViewPr varScale="1">
        <p:scale>
          <a:sx n="121" d="100"/>
          <a:sy n="121" d="100"/>
        </p:scale>
        <p:origin x="7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DBD13F-C2D9-4A96-9C2B-46775F14EEBD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2340EF45-0589-4984-A61F-50C9AEFCA219}">
      <dgm:prSet custT="1"/>
      <dgm:spPr>
        <a:solidFill>
          <a:srgbClr val="9F87B3"/>
        </a:solidFill>
      </dgm:spPr>
      <dgm:t>
        <a:bodyPr/>
        <a:lstStyle/>
        <a:p>
          <a:r>
            <a:rPr lang="en-GB" sz="1200" b="1">
              <a:solidFill>
                <a:schemeClr val="bg1"/>
              </a:solidFill>
            </a:rPr>
            <a:t>ERA values</a:t>
          </a:r>
          <a:endParaRPr lang="en-BE" sz="1200">
            <a:solidFill>
              <a:schemeClr val="bg1"/>
            </a:solidFill>
          </a:endParaRPr>
        </a:p>
      </dgm:t>
    </dgm:pt>
    <dgm:pt modelId="{417E7BD3-D93F-4570-96E7-D0AB4A00BD7B}" type="parTrans" cxnId="{42ECA60C-573C-42D7-86E7-07360E26A4FA}">
      <dgm:prSet/>
      <dgm:spPr/>
      <dgm:t>
        <a:bodyPr/>
        <a:lstStyle/>
        <a:p>
          <a:endParaRPr lang="en-BE"/>
        </a:p>
      </dgm:t>
    </dgm:pt>
    <dgm:pt modelId="{FD863737-FEA8-4364-A009-A994C4715B6A}" type="sibTrans" cxnId="{42ECA60C-573C-42D7-86E7-07360E26A4FA}">
      <dgm:prSet/>
      <dgm:spPr/>
      <dgm:t>
        <a:bodyPr/>
        <a:lstStyle/>
        <a:p>
          <a:endParaRPr lang="en-BE"/>
        </a:p>
      </dgm:t>
    </dgm:pt>
    <dgm:pt modelId="{83B298F7-6BC2-448B-91EB-CE841EFB1C3A}">
      <dgm:prSet custT="1"/>
      <dgm:spPr>
        <a:solidFill>
          <a:srgbClr val="9F87B3"/>
        </a:solidFill>
      </dgm:spPr>
      <dgm:t>
        <a:bodyPr/>
        <a:lstStyle/>
        <a:p>
          <a:r>
            <a:rPr lang="en-GB" sz="1200" b="1">
              <a:solidFill>
                <a:schemeClr val="bg1"/>
              </a:solidFill>
            </a:rPr>
            <a:t>Free circulation of knowledge and researchers</a:t>
          </a:r>
          <a:endParaRPr lang="en-BE" sz="1200" b="1">
            <a:solidFill>
              <a:schemeClr val="bg1"/>
            </a:solidFill>
          </a:endParaRPr>
        </a:p>
      </dgm:t>
    </dgm:pt>
    <dgm:pt modelId="{FE480215-8FC2-4563-BF84-E3BB6E1A267A}" type="parTrans" cxnId="{CB26AFE8-B3AC-422D-A4CD-3E8B5FC267DB}">
      <dgm:prSet/>
      <dgm:spPr/>
      <dgm:t>
        <a:bodyPr/>
        <a:lstStyle/>
        <a:p>
          <a:endParaRPr lang="en-BE"/>
        </a:p>
      </dgm:t>
    </dgm:pt>
    <dgm:pt modelId="{0BE3638B-90B4-45DB-A582-B395E9E0E60C}" type="sibTrans" cxnId="{CB26AFE8-B3AC-422D-A4CD-3E8B5FC267DB}">
      <dgm:prSet/>
      <dgm:spPr/>
      <dgm:t>
        <a:bodyPr/>
        <a:lstStyle/>
        <a:p>
          <a:endParaRPr lang="en-BE"/>
        </a:p>
      </dgm:t>
    </dgm:pt>
    <dgm:pt modelId="{57C69800-8E38-487F-8F4F-4506D470926F}">
      <dgm:prSet/>
      <dgm:spPr>
        <a:solidFill>
          <a:srgbClr val="9F87B3"/>
        </a:solidFill>
      </dgm:spPr>
      <dgm:t>
        <a:bodyPr/>
        <a:lstStyle/>
        <a:p>
          <a:r>
            <a:rPr lang="en-GB" sz="800"/>
            <a:t>Protecting freedom of scientific research</a:t>
          </a:r>
          <a:endParaRPr lang="en-BE" sz="800"/>
        </a:p>
      </dgm:t>
    </dgm:pt>
    <dgm:pt modelId="{F62CE6A4-6DDC-4ABC-B925-2D8062C187EF}" type="parTrans" cxnId="{F2E94BB7-4731-4C22-A051-521674CF4DDD}">
      <dgm:prSet/>
      <dgm:spPr/>
      <dgm:t>
        <a:bodyPr/>
        <a:lstStyle/>
        <a:p>
          <a:endParaRPr lang="en-BE"/>
        </a:p>
      </dgm:t>
    </dgm:pt>
    <dgm:pt modelId="{3F60925B-6B4F-4679-ABC7-74803C7B6A17}" type="sibTrans" cxnId="{F2E94BB7-4731-4C22-A051-521674CF4DDD}">
      <dgm:prSet/>
      <dgm:spPr/>
      <dgm:t>
        <a:bodyPr/>
        <a:lstStyle/>
        <a:p>
          <a:endParaRPr lang="en-BE"/>
        </a:p>
      </dgm:t>
    </dgm:pt>
    <dgm:pt modelId="{02055028-CBD5-421C-8266-BEEFA4A16265}">
      <dgm:prSet/>
      <dgm:spPr>
        <a:solidFill>
          <a:srgbClr val="9F87B3"/>
        </a:solidFill>
      </dgm:spPr>
      <dgm:t>
        <a:bodyPr/>
        <a:lstStyle/>
        <a:p>
          <a:r>
            <a:rPr lang="en-GB" sz="800"/>
            <a:t>Gender equality dimension</a:t>
          </a:r>
          <a:endParaRPr lang="en-BE" sz="800"/>
        </a:p>
      </dgm:t>
    </dgm:pt>
    <dgm:pt modelId="{CCA8C3AD-E4A5-4BC2-AE51-E8B60416DAD7}" type="parTrans" cxnId="{2E54B26E-6023-4A77-9947-E67E1329A3C6}">
      <dgm:prSet/>
      <dgm:spPr/>
      <dgm:t>
        <a:bodyPr/>
        <a:lstStyle/>
        <a:p>
          <a:endParaRPr lang="en-BE"/>
        </a:p>
      </dgm:t>
    </dgm:pt>
    <dgm:pt modelId="{CCEDBED4-2308-44C4-B34F-7A87A5DA42F7}" type="sibTrans" cxnId="{2E54B26E-6023-4A77-9947-E67E1329A3C6}">
      <dgm:prSet/>
      <dgm:spPr/>
      <dgm:t>
        <a:bodyPr/>
        <a:lstStyle/>
        <a:p>
          <a:endParaRPr lang="en-BE"/>
        </a:p>
      </dgm:t>
    </dgm:pt>
    <dgm:pt modelId="{1EE1EAB4-8B34-44E3-96CA-55959F0ECD77}">
      <dgm:prSet/>
      <dgm:spPr>
        <a:solidFill>
          <a:srgbClr val="9F87B3"/>
        </a:solidFill>
      </dgm:spPr>
      <dgm:t>
        <a:bodyPr/>
        <a:lstStyle/>
        <a:p>
          <a:r>
            <a:rPr lang="en-GB" sz="800"/>
            <a:t>Mobility of researchers and research careers</a:t>
          </a:r>
          <a:endParaRPr lang="en-BE" sz="800"/>
        </a:p>
      </dgm:t>
    </dgm:pt>
    <dgm:pt modelId="{6811841F-EBBA-46C2-9666-FFCE55CDD854}" type="parTrans" cxnId="{5CA6F38E-07BF-4DCA-AFC3-DAEE03F2D95F}">
      <dgm:prSet/>
      <dgm:spPr/>
      <dgm:t>
        <a:bodyPr/>
        <a:lstStyle/>
        <a:p>
          <a:endParaRPr lang="en-BE"/>
        </a:p>
      </dgm:t>
    </dgm:pt>
    <dgm:pt modelId="{31BEAEC1-1C53-4ACD-83F4-19FC2C479E2A}" type="sibTrans" cxnId="{5CA6F38E-07BF-4DCA-AFC3-DAEE03F2D95F}">
      <dgm:prSet/>
      <dgm:spPr/>
      <dgm:t>
        <a:bodyPr/>
        <a:lstStyle/>
        <a:p>
          <a:endParaRPr lang="en-BE"/>
        </a:p>
      </dgm:t>
    </dgm:pt>
    <dgm:pt modelId="{5BAC68E2-E73E-45F6-B79F-DDACB88C3067}">
      <dgm:prSet/>
      <dgm:spPr>
        <a:solidFill>
          <a:srgbClr val="9F87B3"/>
        </a:solidFill>
      </dgm:spPr>
      <dgm:t>
        <a:bodyPr/>
        <a:lstStyle/>
        <a:p>
          <a:r>
            <a:rPr lang="en-GB" sz="800"/>
            <a:t>Open access</a:t>
          </a:r>
          <a:endParaRPr lang="en-BE" sz="800"/>
        </a:p>
      </dgm:t>
    </dgm:pt>
    <dgm:pt modelId="{12441A37-7276-4DB2-ADA0-D09422794B06}" type="parTrans" cxnId="{71B8ACF8-33D5-4507-9FF0-92C629F94CDA}">
      <dgm:prSet/>
      <dgm:spPr/>
      <dgm:t>
        <a:bodyPr/>
        <a:lstStyle/>
        <a:p>
          <a:endParaRPr lang="en-BE"/>
        </a:p>
      </dgm:t>
    </dgm:pt>
    <dgm:pt modelId="{81AA84AA-DAC5-43F2-BAE6-BF325C4C0881}" type="sibTrans" cxnId="{71B8ACF8-33D5-4507-9FF0-92C629F94CDA}">
      <dgm:prSet/>
      <dgm:spPr/>
      <dgm:t>
        <a:bodyPr/>
        <a:lstStyle/>
        <a:p>
          <a:endParaRPr lang="en-BE"/>
        </a:p>
      </dgm:t>
    </dgm:pt>
    <dgm:pt modelId="{38B4A139-E3E1-4BFA-BF53-0997E0BBDAA1}">
      <dgm:prSet custT="1"/>
      <dgm:spPr>
        <a:solidFill>
          <a:srgbClr val="9F87B3"/>
        </a:solidFill>
      </dgm:spPr>
      <dgm:t>
        <a:bodyPr/>
        <a:lstStyle/>
        <a:p>
          <a:r>
            <a:rPr lang="en-GB" sz="1200" b="1">
              <a:solidFill>
                <a:schemeClr val="bg1"/>
              </a:solidFill>
            </a:rPr>
            <a:t>Aligning guidance on AI in research</a:t>
          </a:r>
          <a:endParaRPr lang="en-BE" sz="1200" b="1">
            <a:solidFill>
              <a:schemeClr val="bg1"/>
            </a:solidFill>
          </a:endParaRPr>
        </a:p>
      </dgm:t>
    </dgm:pt>
    <dgm:pt modelId="{406F65D4-A2DE-4F12-A2CA-65FA597090C5}" type="parTrans" cxnId="{C51A8354-8A4C-4620-9DF8-18C7F613AE25}">
      <dgm:prSet/>
      <dgm:spPr/>
      <dgm:t>
        <a:bodyPr/>
        <a:lstStyle/>
        <a:p>
          <a:endParaRPr lang="en-BE"/>
        </a:p>
      </dgm:t>
    </dgm:pt>
    <dgm:pt modelId="{16149F83-BCD0-40A6-9E52-3C3CB67BD0C4}" type="sibTrans" cxnId="{C51A8354-8A4C-4620-9DF8-18C7F613AE25}">
      <dgm:prSet/>
      <dgm:spPr/>
      <dgm:t>
        <a:bodyPr/>
        <a:lstStyle/>
        <a:p>
          <a:endParaRPr lang="en-BE"/>
        </a:p>
      </dgm:t>
    </dgm:pt>
    <dgm:pt modelId="{60E1466E-519E-4465-8331-C9C6EE9F3394}">
      <dgm:prSet/>
      <dgm:spPr>
        <a:solidFill>
          <a:srgbClr val="9F87B3"/>
        </a:solidFill>
      </dgm:spPr>
      <dgm:t>
        <a:bodyPr/>
        <a:lstStyle/>
        <a:p>
          <a:r>
            <a:rPr lang="en-GB" sz="1100"/>
            <a:t>Whistleblowing mechanism</a:t>
          </a:r>
          <a:endParaRPr lang="en-BE" sz="1100"/>
        </a:p>
      </dgm:t>
    </dgm:pt>
    <dgm:pt modelId="{36603400-EBEE-4913-9C0D-B1FCE6DC3E4F}" type="parTrans" cxnId="{BA1282B2-CFF6-49C3-967C-6C8F2F59292D}">
      <dgm:prSet/>
      <dgm:spPr/>
      <dgm:t>
        <a:bodyPr/>
        <a:lstStyle/>
        <a:p>
          <a:endParaRPr lang="en-BE"/>
        </a:p>
      </dgm:t>
    </dgm:pt>
    <dgm:pt modelId="{47778F15-385E-476D-A6AC-FDE695EBD5BC}" type="sibTrans" cxnId="{BA1282B2-CFF6-49C3-967C-6C8F2F59292D}">
      <dgm:prSet/>
      <dgm:spPr/>
      <dgm:t>
        <a:bodyPr/>
        <a:lstStyle/>
        <a:p>
          <a:endParaRPr lang="en-BE"/>
        </a:p>
      </dgm:t>
    </dgm:pt>
    <dgm:pt modelId="{24BE3311-DE67-4372-91AE-97CFDCE13410}">
      <dgm:prSet/>
      <dgm:spPr>
        <a:solidFill>
          <a:srgbClr val="9F87B3"/>
        </a:solidFill>
      </dgm:spPr>
      <dgm:t>
        <a:bodyPr/>
        <a:lstStyle/>
        <a:p>
          <a:r>
            <a:rPr lang="en-GB" sz="800"/>
            <a:t>Knowledge valorisation</a:t>
          </a:r>
          <a:endParaRPr lang="en-BE" sz="800"/>
        </a:p>
      </dgm:t>
    </dgm:pt>
    <dgm:pt modelId="{1275E794-7338-4796-9E95-F5278793958B}" type="parTrans" cxnId="{048190F0-741F-4319-981F-ED00AFB6B3AE}">
      <dgm:prSet/>
      <dgm:spPr/>
      <dgm:t>
        <a:bodyPr/>
        <a:lstStyle/>
        <a:p>
          <a:endParaRPr lang="en-BE"/>
        </a:p>
      </dgm:t>
    </dgm:pt>
    <dgm:pt modelId="{9E6FA645-B66D-4999-B10F-F770A0E0173F}" type="sibTrans" cxnId="{048190F0-741F-4319-981F-ED00AFB6B3AE}">
      <dgm:prSet/>
      <dgm:spPr/>
      <dgm:t>
        <a:bodyPr/>
        <a:lstStyle/>
        <a:p>
          <a:endParaRPr lang="en-BE"/>
        </a:p>
      </dgm:t>
    </dgm:pt>
    <dgm:pt modelId="{17AEE01B-6ACE-478A-B89F-95C42DA58E54}">
      <dgm:prSet/>
      <dgm:spPr>
        <a:solidFill>
          <a:srgbClr val="9F87B3"/>
        </a:solidFill>
      </dgm:spPr>
      <dgm:t>
        <a:bodyPr/>
        <a:lstStyle/>
        <a:p>
          <a:r>
            <a:rPr lang="en-GB" sz="800"/>
            <a:t>European Research Infrastructure Consortia</a:t>
          </a:r>
          <a:endParaRPr lang="en-BE" sz="800"/>
        </a:p>
      </dgm:t>
    </dgm:pt>
    <dgm:pt modelId="{10482B28-53DB-45A0-9F0F-46C38427D1A9}" type="parTrans" cxnId="{D6020E93-2D8D-49B3-B098-3ECF22480E3C}">
      <dgm:prSet/>
      <dgm:spPr/>
      <dgm:t>
        <a:bodyPr/>
        <a:lstStyle/>
        <a:p>
          <a:endParaRPr lang="en-BE"/>
        </a:p>
      </dgm:t>
    </dgm:pt>
    <dgm:pt modelId="{77D341CC-EDA3-4F31-926E-06CBED345B66}" type="sibTrans" cxnId="{D6020E93-2D8D-49B3-B098-3ECF22480E3C}">
      <dgm:prSet/>
      <dgm:spPr/>
      <dgm:t>
        <a:bodyPr/>
        <a:lstStyle/>
        <a:p>
          <a:endParaRPr lang="en-BE"/>
        </a:p>
      </dgm:t>
    </dgm:pt>
    <dgm:pt modelId="{0B5DF5BD-B36E-46B6-97FD-F9BF4A27A4B0}" type="pres">
      <dgm:prSet presAssocID="{97DBD13F-C2D9-4A96-9C2B-46775F14EEBD}" presName="Name0" presStyleCnt="0">
        <dgm:presLayoutVars>
          <dgm:dir/>
          <dgm:animLvl val="lvl"/>
          <dgm:resizeHandles val="exact"/>
        </dgm:presLayoutVars>
      </dgm:prSet>
      <dgm:spPr/>
    </dgm:pt>
    <dgm:pt modelId="{5349D917-A6FF-48CD-A564-2D6361AF6C13}" type="pres">
      <dgm:prSet presAssocID="{2340EF45-0589-4984-A61F-50C9AEFCA219}" presName="linNode" presStyleCnt="0"/>
      <dgm:spPr/>
    </dgm:pt>
    <dgm:pt modelId="{C5308C51-9E19-4C38-BC2B-E66CD9E77AE4}" type="pres">
      <dgm:prSet presAssocID="{2340EF45-0589-4984-A61F-50C9AEFCA219}" presName="parTx" presStyleLbl="revTx" presStyleIdx="0" presStyleCnt="3">
        <dgm:presLayoutVars>
          <dgm:chMax val="1"/>
          <dgm:bulletEnabled val="1"/>
        </dgm:presLayoutVars>
      </dgm:prSet>
      <dgm:spPr/>
    </dgm:pt>
    <dgm:pt modelId="{C56F8474-AA85-43E1-8E45-4536C44E34D1}" type="pres">
      <dgm:prSet presAssocID="{2340EF45-0589-4984-A61F-50C9AEFCA219}" presName="bracket" presStyleLbl="parChTrans1D1" presStyleIdx="0" presStyleCnt="3"/>
      <dgm:spPr/>
    </dgm:pt>
    <dgm:pt modelId="{B7CD8999-B18B-4EE4-868B-C1E879D64BE9}" type="pres">
      <dgm:prSet presAssocID="{2340EF45-0589-4984-A61F-50C9AEFCA219}" presName="spH" presStyleCnt="0"/>
      <dgm:spPr/>
    </dgm:pt>
    <dgm:pt modelId="{E9220FC8-3D4C-40F5-AA02-AD83FDA1EE0D}" type="pres">
      <dgm:prSet presAssocID="{2340EF45-0589-4984-A61F-50C9AEFCA219}" presName="desTx" presStyleLbl="node1" presStyleIdx="0" presStyleCnt="3">
        <dgm:presLayoutVars>
          <dgm:bulletEnabled val="1"/>
        </dgm:presLayoutVars>
      </dgm:prSet>
      <dgm:spPr/>
    </dgm:pt>
    <dgm:pt modelId="{29C4CE4A-1DD6-42FE-BE84-FB02519EC490}" type="pres">
      <dgm:prSet presAssocID="{FD863737-FEA8-4364-A009-A994C4715B6A}" presName="spV" presStyleCnt="0"/>
      <dgm:spPr/>
    </dgm:pt>
    <dgm:pt modelId="{E27AEFCD-DB1B-4F57-A7EC-1EE8E1921DB5}" type="pres">
      <dgm:prSet presAssocID="{83B298F7-6BC2-448B-91EB-CE841EFB1C3A}" presName="linNode" presStyleCnt="0"/>
      <dgm:spPr/>
    </dgm:pt>
    <dgm:pt modelId="{FF9585A1-5353-4910-8989-D07651F050D5}" type="pres">
      <dgm:prSet presAssocID="{83B298F7-6BC2-448B-91EB-CE841EFB1C3A}" presName="parTx" presStyleLbl="revTx" presStyleIdx="1" presStyleCnt="3">
        <dgm:presLayoutVars>
          <dgm:chMax val="1"/>
          <dgm:bulletEnabled val="1"/>
        </dgm:presLayoutVars>
      </dgm:prSet>
      <dgm:spPr/>
    </dgm:pt>
    <dgm:pt modelId="{4DC7C74C-FDE7-4771-8B96-5A12DEFCA5F7}" type="pres">
      <dgm:prSet presAssocID="{83B298F7-6BC2-448B-91EB-CE841EFB1C3A}" presName="bracket" presStyleLbl="parChTrans1D1" presStyleIdx="1" presStyleCnt="3"/>
      <dgm:spPr/>
    </dgm:pt>
    <dgm:pt modelId="{9DB8B93D-F31F-49D2-966C-DFE9BFA15D8D}" type="pres">
      <dgm:prSet presAssocID="{83B298F7-6BC2-448B-91EB-CE841EFB1C3A}" presName="spH" presStyleCnt="0"/>
      <dgm:spPr/>
    </dgm:pt>
    <dgm:pt modelId="{F231F9B7-C12A-4BB2-A588-20C6945F3E06}" type="pres">
      <dgm:prSet presAssocID="{83B298F7-6BC2-448B-91EB-CE841EFB1C3A}" presName="desTx" presStyleLbl="node1" presStyleIdx="1" presStyleCnt="3">
        <dgm:presLayoutVars>
          <dgm:bulletEnabled val="1"/>
        </dgm:presLayoutVars>
      </dgm:prSet>
      <dgm:spPr/>
    </dgm:pt>
    <dgm:pt modelId="{DCF7136D-2BC0-4217-B6FC-3FCD147797C4}" type="pres">
      <dgm:prSet presAssocID="{0BE3638B-90B4-45DB-A582-B395E9E0E60C}" presName="spV" presStyleCnt="0"/>
      <dgm:spPr/>
    </dgm:pt>
    <dgm:pt modelId="{5964E610-CA5A-43A6-9749-528E2F68CF15}" type="pres">
      <dgm:prSet presAssocID="{38B4A139-E3E1-4BFA-BF53-0997E0BBDAA1}" presName="linNode" presStyleCnt="0"/>
      <dgm:spPr/>
    </dgm:pt>
    <dgm:pt modelId="{69D4E828-B844-4AFA-83C0-B5E32E24247B}" type="pres">
      <dgm:prSet presAssocID="{38B4A139-E3E1-4BFA-BF53-0997E0BBDAA1}" presName="parTx" presStyleLbl="revTx" presStyleIdx="2" presStyleCnt="3">
        <dgm:presLayoutVars>
          <dgm:chMax val="1"/>
          <dgm:bulletEnabled val="1"/>
        </dgm:presLayoutVars>
      </dgm:prSet>
      <dgm:spPr/>
    </dgm:pt>
    <dgm:pt modelId="{90592552-C84C-4A4D-953F-4E27196521E9}" type="pres">
      <dgm:prSet presAssocID="{38B4A139-E3E1-4BFA-BF53-0997E0BBDAA1}" presName="bracket" presStyleLbl="parChTrans1D1" presStyleIdx="2" presStyleCnt="3"/>
      <dgm:spPr/>
    </dgm:pt>
    <dgm:pt modelId="{B652CA07-E8A5-4C50-AB7F-540F78493245}" type="pres">
      <dgm:prSet presAssocID="{38B4A139-E3E1-4BFA-BF53-0997E0BBDAA1}" presName="spH" presStyleCnt="0"/>
      <dgm:spPr/>
    </dgm:pt>
    <dgm:pt modelId="{D2D64EDF-BF8C-4AF0-AD04-00CB97AB405D}" type="pres">
      <dgm:prSet presAssocID="{38B4A139-E3E1-4BFA-BF53-0997E0BBDAA1}" presName="desTx" presStyleLbl="node1" presStyleIdx="2" presStyleCnt="3" custScaleX="101494" custLinFactNeighborX="9984" custLinFactNeighborY="6784">
        <dgm:presLayoutVars>
          <dgm:bulletEnabled val="1"/>
        </dgm:presLayoutVars>
      </dgm:prSet>
      <dgm:spPr/>
    </dgm:pt>
  </dgm:ptLst>
  <dgm:cxnLst>
    <dgm:cxn modelId="{42ECA60C-573C-42D7-86E7-07360E26A4FA}" srcId="{97DBD13F-C2D9-4A96-9C2B-46775F14EEBD}" destId="{2340EF45-0589-4984-A61F-50C9AEFCA219}" srcOrd="0" destOrd="0" parTransId="{417E7BD3-D93F-4570-96E7-D0AB4A00BD7B}" sibTransId="{FD863737-FEA8-4364-A009-A994C4715B6A}"/>
    <dgm:cxn modelId="{94B75619-8C7E-1A49-814C-DC0430A59E79}" type="presOf" srcId="{83B298F7-6BC2-448B-91EB-CE841EFB1C3A}" destId="{FF9585A1-5353-4910-8989-D07651F050D5}" srcOrd="0" destOrd="0" presId="urn:diagrams.loki3.com/BracketList"/>
    <dgm:cxn modelId="{815A0723-806B-DC41-8EFB-2D9EFCEF8FD8}" type="presOf" srcId="{38B4A139-E3E1-4BFA-BF53-0997E0BBDAA1}" destId="{69D4E828-B844-4AFA-83C0-B5E32E24247B}" srcOrd="0" destOrd="0" presId="urn:diagrams.loki3.com/BracketList"/>
    <dgm:cxn modelId="{931B524A-1694-6F46-9944-ADB5C3AE440A}" type="presOf" srcId="{60E1466E-519E-4465-8331-C9C6EE9F3394}" destId="{D2D64EDF-BF8C-4AF0-AD04-00CB97AB405D}" srcOrd="0" destOrd="0" presId="urn:diagrams.loki3.com/BracketList"/>
    <dgm:cxn modelId="{C51A8354-8A4C-4620-9DF8-18C7F613AE25}" srcId="{97DBD13F-C2D9-4A96-9C2B-46775F14EEBD}" destId="{38B4A139-E3E1-4BFA-BF53-0997E0BBDAA1}" srcOrd="2" destOrd="0" parTransId="{406F65D4-A2DE-4F12-A2CA-65FA597090C5}" sibTransId="{16149F83-BCD0-40A6-9E52-3C3CB67BD0C4}"/>
    <dgm:cxn modelId="{0BCC9D60-31FB-514C-AFA7-D7B53EB40DCB}" type="presOf" srcId="{02055028-CBD5-421C-8266-BEEFA4A16265}" destId="{E9220FC8-3D4C-40F5-AA02-AD83FDA1EE0D}" srcOrd="0" destOrd="1" presId="urn:diagrams.loki3.com/BracketList"/>
    <dgm:cxn modelId="{2E54B26E-6023-4A77-9947-E67E1329A3C6}" srcId="{2340EF45-0589-4984-A61F-50C9AEFCA219}" destId="{02055028-CBD5-421C-8266-BEEFA4A16265}" srcOrd="1" destOrd="0" parTransId="{CCA8C3AD-E4A5-4BC2-AE51-E8B60416DAD7}" sibTransId="{CCEDBED4-2308-44C4-B34F-7A87A5DA42F7}"/>
    <dgm:cxn modelId="{18EE4B75-E3B6-0C4B-968B-6C9B0822DCD3}" type="presOf" srcId="{57C69800-8E38-487F-8F4F-4506D470926F}" destId="{E9220FC8-3D4C-40F5-AA02-AD83FDA1EE0D}" srcOrd="0" destOrd="0" presId="urn:diagrams.loki3.com/BracketList"/>
    <dgm:cxn modelId="{23FCAA7A-0C7E-5F44-8C56-C25D3E882DE9}" type="presOf" srcId="{97DBD13F-C2D9-4A96-9C2B-46775F14EEBD}" destId="{0B5DF5BD-B36E-46B6-97FD-F9BF4A27A4B0}" srcOrd="0" destOrd="0" presId="urn:diagrams.loki3.com/BracketList"/>
    <dgm:cxn modelId="{5CA6F38E-07BF-4DCA-AFC3-DAEE03F2D95F}" srcId="{83B298F7-6BC2-448B-91EB-CE841EFB1C3A}" destId="{1EE1EAB4-8B34-44E3-96CA-55959F0ECD77}" srcOrd="0" destOrd="0" parTransId="{6811841F-EBBA-46C2-9666-FFCE55CDD854}" sibTransId="{31BEAEC1-1C53-4ACD-83F4-19FC2C479E2A}"/>
    <dgm:cxn modelId="{D6020E93-2D8D-49B3-B098-3ECF22480E3C}" srcId="{83B298F7-6BC2-448B-91EB-CE841EFB1C3A}" destId="{17AEE01B-6ACE-478A-B89F-95C42DA58E54}" srcOrd="3" destOrd="0" parTransId="{10482B28-53DB-45A0-9F0F-46C38427D1A9}" sibTransId="{77D341CC-EDA3-4F31-926E-06CBED345B66}"/>
    <dgm:cxn modelId="{A29C1799-0BDE-492E-BB01-A2EE760C9B93}" type="presOf" srcId="{24BE3311-DE67-4372-91AE-97CFDCE13410}" destId="{F231F9B7-C12A-4BB2-A588-20C6945F3E06}" srcOrd="0" destOrd="2" presId="urn:diagrams.loki3.com/BracketList"/>
    <dgm:cxn modelId="{BA1282B2-CFF6-49C3-967C-6C8F2F59292D}" srcId="{38B4A139-E3E1-4BFA-BF53-0997E0BBDAA1}" destId="{60E1466E-519E-4465-8331-C9C6EE9F3394}" srcOrd="0" destOrd="0" parTransId="{36603400-EBEE-4913-9C0D-B1FCE6DC3E4F}" sibTransId="{47778F15-385E-476D-A6AC-FDE695EBD5BC}"/>
    <dgm:cxn modelId="{B4A265B6-571D-B34E-ACAB-C85B1E0FABA1}" type="presOf" srcId="{2340EF45-0589-4984-A61F-50C9AEFCA219}" destId="{C5308C51-9E19-4C38-BC2B-E66CD9E77AE4}" srcOrd="0" destOrd="0" presId="urn:diagrams.loki3.com/BracketList"/>
    <dgm:cxn modelId="{F2E94BB7-4731-4C22-A051-521674CF4DDD}" srcId="{2340EF45-0589-4984-A61F-50C9AEFCA219}" destId="{57C69800-8E38-487F-8F4F-4506D470926F}" srcOrd="0" destOrd="0" parTransId="{F62CE6A4-6DDC-4ABC-B925-2D8062C187EF}" sibTransId="{3F60925B-6B4F-4679-ABC7-74803C7B6A17}"/>
    <dgm:cxn modelId="{587491CA-3954-F943-847A-69A82760862C}" type="presOf" srcId="{5BAC68E2-E73E-45F6-B79F-DDACB88C3067}" destId="{F231F9B7-C12A-4BB2-A588-20C6945F3E06}" srcOrd="0" destOrd="1" presId="urn:diagrams.loki3.com/BracketList"/>
    <dgm:cxn modelId="{A728F4CB-6045-4A0D-B2C8-C33D2684C562}" type="presOf" srcId="{17AEE01B-6ACE-478A-B89F-95C42DA58E54}" destId="{F231F9B7-C12A-4BB2-A588-20C6945F3E06}" srcOrd="0" destOrd="3" presId="urn:diagrams.loki3.com/BracketList"/>
    <dgm:cxn modelId="{CB26AFE8-B3AC-422D-A4CD-3E8B5FC267DB}" srcId="{97DBD13F-C2D9-4A96-9C2B-46775F14EEBD}" destId="{83B298F7-6BC2-448B-91EB-CE841EFB1C3A}" srcOrd="1" destOrd="0" parTransId="{FE480215-8FC2-4563-BF84-E3BB6E1A267A}" sibTransId="{0BE3638B-90B4-45DB-A582-B395E9E0E60C}"/>
    <dgm:cxn modelId="{048190F0-741F-4319-981F-ED00AFB6B3AE}" srcId="{83B298F7-6BC2-448B-91EB-CE841EFB1C3A}" destId="{24BE3311-DE67-4372-91AE-97CFDCE13410}" srcOrd="2" destOrd="0" parTransId="{1275E794-7338-4796-9E95-F5278793958B}" sibTransId="{9E6FA645-B66D-4999-B10F-F770A0E0173F}"/>
    <dgm:cxn modelId="{5462AEF3-814E-734C-852E-6F0177C0639E}" type="presOf" srcId="{1EE1EAB4-8B34-44E3-96CA-55959F0ECD77}" destId="{F231F9B7-C12A-4BB2-A588-20C6945F3E06}" srcOrd="0" destOrd="0" presId="urn:diagrams.loki3.com/BracketList"/>
    <dgm:cxn modelId="{71B8ACF8-33D5-4507-9FF0-92C629F94CDA}" srcId="{83B298F7-6BC2-448B-91EB-CE841EFB1C3A}" destId="{5BAC68E2-E73E-45F6-B79F-DDACB88C3067}" srcOrd="1" destOrd="0" parTransId="{12441A37-7276-4DB2-ADA0-D09422794B06}" sibTransId="{81AA84AA-DAC5-43F2-BAE6-BF325C4C0881}"/>
    <dgm:cxn modelId="{68986456-4E20-2242-A434-001AA89CD310}" type="presParOf" srcId="{0B5DF5BD-B36E-46B6-97FD-F9BF4A27A4B0}" destId="{5349D917-A6FF-48CD-A564-2D6361AF6C13}" srcOrd="0" destOrd="0" presId="urn:diagrams.loki3.com/BracketList"/>
    <dgm:cxn modelId="{1E230936-4939-BB48-9E2B-01159F383B72}" type="presParOf" srcId="{5349D917-A6FF-48CD-A564-2D6361AF6C13}" destId="{C5308C51-9E19-4C38-BC2B-E66CD9E77AE4}" srcOrd="0" destOrd="0" presId="urn:diagrams.loki3.com/BracketList"/>
    <dgm:cxn modelId="{0AE8E83A-7CA3-F545-832E-A20EA5ECA464}" type="presParOf" srcId="{5349D917-A6FF-48CD-A564-2D6361AF6C13}" destId="{C56F8474-AA85-43E1-8E45-4536C44E34D1}" srcOrd="1" destOrd="0" presId="urn:diagrams.loki3.com/BracketList"/>
    <dgm:cxn modelId="{67025F8E-E899-ED44-951A-361797BEB865}" type="presParOf" srcId="{5349D917-A6FF-48CD-A564-2D6361AF6C13}" destId="{B7CD8999-B18B-4EE4-868B-C1E879D64BE9}" srcOrd="2" destOrd="0" presId="urn:diagrams.loki3.com/BracketList"/>
    <dgm:cxn modelId="{C5957627-B59F-0046-BDF7-115423D39F8E}" type="presParOf" srcId="{5349D917-A6FF-48CD-A564-2D6361AF6C13}" destId="{E9220FC8-3D4C-40F5-AA02-AD83FDA1EE0D}" srcOrd="3" destOrd="0" presId="urn:diagrams.loki3.com/BracketList"/>
    <dgm:cxn modelId="{B78A2ED6-1161-C14F-94E7-DCB079179F17}" type="presParOf" srcId="{0B5DF5BD-B36E-46B6-97FD-F9BF4A27A4B0}" destId="{29C4CE4A-1DD6-42FE-BE84-FB02519EC490}" srcOrd="1" destOrd="0" presId="urn:diagrams.loki3.com/BracketList"/>
    <dgm:cxn modelId="{FD5A189F-1AED-5846-B3A5-FA1D079BE723}" type="presParOf" srcId="{0B5DF5BD-B36E-46B6-97FD-F9BF4A27A4B0}" destId="{E27AEFCD-DB1B-4F57-A7EC-1EE8E1921DB5}" srcOrd="2" destOrd="0" presId="urn:diagrams.loki3.com/BracketList"/>
    <dgm:cxn modelId="{757F8BAB-5828-C743-BC7D-2D8A14AE8AA7}" type="presParOf" srcId="{E27AEFCD-DB1B-4F57-A7EC-1EE8E1921DB5}" destId="{FF9585A1-5353-4910-8989-D07651F050D5}" srcOrd="0" destOrd="0" presId="urn:diagrams.loki3.com/BracketList"/>
    <dgm:cxn modelId="{A9AA8656-2065-2A43-8482-6C6877DB4E52}" type="presParOf" srcId="{E27AEFCD-DB1B-4F57-A7EC-1EE8E1921DB5}" destId="{4DC7C74C-FDE7-4771-8B96-5A12DEFCA5F7}" srcOrd="1" destOrd="0" presId="urn:diagrams.loki3.com/BracketList"/>
    <dgm:cxn modelId="{0E675793-5AC0-4E4C-A03C-F9E1D2661339}" type="presParOf" srcId="{E27AEFCD-DB1B-4F57-A7EC-1EE8E1921DB5}" destId="{9DB8B93D-F31F-49D2-966C-DFE9BFA15D8D}" srcOrd="2" destOrd="0" presId="urn:diagrams.loki3.com/BracketList"/>
    <dgm:cxn modelId="{C441ED3C-D969-A941-AB73-573B21EE0274}" type="presParOf" srcId="{E27AEFCD-DB1B-4F57-A7EC-1EE8E1921DB5}" destId="{F231F9B7-C12A-4BB2-A588-20C6945F3E06}" srcOrd="3" destOrd="0" presId="urn:diagrams.loki3.com/BracketList"/>
    <dgm:cxn modelId="{054D073F-1054-E440-ACE7-C1A0113E4B5A}" type="presParOf" srcId="{0B5DF5BD-B36E-46B6-97FD-F9BF4A27A4B0}" destId="{DCF7136D-2BC0-4217-B6FC-3FCD147797C4}" srcOrd="3" destOrd="0" presId="urn:diagrams.loki3.com/BracketList"/>
    <dgm:cxn modelId="{92B33F66-C7F6-4D48-B408-144C3D61B945}" type="presParOf" srcId="{0B5DF5BD-B36E-46B6-97FD-F9BF4A27A4B0}" destId="{5964E610-CA5A-43A6-9749-528E2F68CF15}" srcOrd="4" destOrd="0" presId="urn:diagrams.loki3.com/BracketList"/>
    <dgm:cxn modelId="{35D6B73C-9E47-C24E-B8A2-6FC4FC7047EB}" type="presParOf" srcId="{5964E610-CA5A-43A6-9749-528E2F68CF15}" destId="{69D4E828-B844-4AFA-83C0-B5E32E24247B}" srcOrd="0" destOrd="0" presId="urn:diagrams.loki3.com/BracketList"/>
    <dgm:cxn modelId="{653F5875-4871-8D46-9F5E-EF35A2714883}" type="presParOf" srcId="{5964E610-CA5A-43A6-9749-528E2F68CF15}" destId="{90592552-C84C-4A4D-953F-4E27196521E9}" srcOrd="1" destOrd="0" presId="urn:diagrams.loki3.com/BracketList"/>
    <dgm:cxn modelId="{122CC3CB-3156-134B-B9B7-B23C692D5D95}" type="presParOf" srcId="{5964E610-CA5A-43A6-9749-528E2F68CF15}" destId="{B652CA07-E8A5-4C50-AB7F-540F78493245}" srcOrd="2" destOrd="0" presId="urn:diagrams.loki3.com/BracketList"/>
    <dgm:cxn modelId="{024E5236-034B-1649-978A-4536E9C17327}" type="presParOf" srcId="{5964E610-CA5A-43A6-9749-528E2F68CF15}" destId="{D2D64EDF-BF8C-4AF0-AD04-00CB97AB405D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08C51-9E19-4C38-BC2B-E66CD9E77AE4}">
      <dsp:nvSpPr>
        <dsp:cNvPr id="0" name=""/>
        <dsp:cNvSpPr/>
      </dsp:nvSpPr>
      <dsp:spPr>
        <a:xfrm>
          <a:off x="2349" y="227728"/>
          <a:ext cx="1695722" cy="356400"/>
        </a:xfrm>
        <a:prstGeom prst="rect">
          <a:avLst/>
        </a:prstGeom>
        <a:solidFill>
          <a:srgbClr val="9F87B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ERA values</a:t>
          </a:r>
          <a:endParaRPr lang="en-BE" sz="1200" kern="1200">
            <a:solidFill>
              <a:schemeClr val="bg1"/>
            </a:solidFill>
          </a:endParaRPr>
        </a:p>
      </dsp:txBody>
      <dsp:txXfrm>
        <a:off x="2349" y="227728"/>
        <a:ext cx="1695722" cy="356400"/>
      </dsp:txXfrm>
    </dsp:sp>
    <dsp:sp modelId="{C56F8474-AA85-43E1-8E45-4536C44E34D1}">
      <dsp:nvSpPr>
        <dsp:cNvPr id="0" name=""/>
        <dsp:cNvSpPr/>
      </dsp:nvSpPr>
      <dsp:spPr>
        <a:xfrm>
          <a:off x="1698072" y="60666"/>
          <a:ext cx="339144" cy="6905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20FC8-3D4C-40F5-AA02-AD83FDA1EE0D}">
      <dsp:nvSpPr>
        <dsp:cNvPr id="0" name=""/>
        <dsp:cNvSpPr/>
      </dsp:nvSpPr>
      <dsp:spPr>
        <a:xfrm>
          <a:off x="2172874" y="60666"/>
          <a:ext cx="4612365" cy="690525"/>
        </a:xfrm>
        <a:prstGeom prst="rect">
          <a:avLst/>
        </a:prstGeom>
        <a:solidFill>
          <a:srgbClr val="9F87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Protecting freedom of scientific research</a:t>
          </a:r>
          <a:endParaRPr lang="en-BE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Gender equality dimension</a:t>
          </a:r>
          <a:endParaRPr lang="en-BE" sz="1800" kern="1200"/>
        </a:p>
      </dsp:txBody>
      <dsp:txXfrm>
        <a:off x="2172874" y="60666"/>
        <a:ext cx="4612365" cy="690525"/>
      </dsp:txXfrm>
    </dsp:sp>
    <dsp:sp modelId="{FF9585A1-5353-4910-8989-D07651F050D5}">
      <dsp:nvSpPr>
        <dsp:cNvPr id="0" name=""/>
        <dsp:cNvSpPr/>
      </dsp:nvSpPr>
      <dsp:spPr>
        <a:xfrm>
          <a:off x="2349" y="1170999"/>
          <a:ext cx="1695722" cy="568012"/>
        </a:xfrm>
        <a:prstGeom prst="rect">
          <a:avLst/>
        </a:prstGeom>
        <a:solidFill>
          <a:srgbClr val="9F87B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Free circulation of knowledge and researchers</a:t>
          </a:r>
          <a:endParaRPr lang="en-BE" sz="1200" b="1" kern="1200">
            <a:solidFill>
              <a:schemeClr val="bg1"/>
            </a:solidFill>
          </a:endParaRPr>
        </a:p>
      </dsp:txBody>
      <dsp:txXfrm>
        <a:off x="2349" y="1170999"/>
        <a:ext cx="1695722" cy="568012"/>
      </dsp:txXfrm>
    </dsp:sp>
    <dsp:sp modelId="{4DC7C74C-FDE7-4771-8B96-5A12DEFCA5F7}">
      <dsp:nvSpPr>
        <dsp:cNvPr id="0" name=""/>
        <dsp:cNvSpPr/>
      </dsp:nvSpPr>
      <dsp:spPr>
        <a:xfrm>
          <a:off x="1698072" y="815991"/>
          <a:ext cx="339144" cy="1278028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31F9B7-C12A-4BB2-A588-20C6945F3E06}">
      <dsp:nvSpPr>
        <dsp:cNvPr id="0" name=""/>
        <dsp:cNvSpPr/>
      </dsp:nvSpPr>
      <dsp:spPr>
        <a:xfrm>
          <a:off x="2172874" y="815991"/>
          <a:ext cx="4612365" cy="1278028"/>
        </a:xfrm>
        <a:prstGeom prst="rect">
          <a:avLst/>
        </a:prstGeom>
        <a:solidFill>
          <a:srgbClr val="9F87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Mobility of researchers and research careers</a:t>
          </a:r>
          <a:endParaRPr lang="en-BE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Open access</a:t>
          </a:r>
          <a:endParaRPr lang="en-BE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Knowledge valorisation</a:t>
          </a:r>
          <a:endParaRPr lang="en-BE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European Research Infrastructure Consortia</a:t>
          </a:r>
          <a:endParaRPr lang="en-BE" sz="1800" kern="1200"/>
        </a:p>
      </dsp:txBody>
      <dsp:txXfrm>
        <a:off x="2172874" y="815991"/>
        <a:ext cx="4612365" cy="1278028"/>
      </dsp:txXfrm>
    </dsp:sp>
    <dsp:sp modelId="{69D4E828-B844-4AFA-83C0-B5E32E24247B}">
      <dsp:nvSpPr>
        <dsp:cNvPr id="0" name=""/>
        <dsp:cNvSpPr/>
      </dsp:nvSpPr>
      <dsp:spPr>
        <a:xfrm>
          <a:off x="2349" y="2158819"/>
          <a:ext cx="1679146" cy="400950"/>
        </a:xfrm>
        <a:prstGeom prst="rect">
          <a:avLst/>
        </a:prstGeom>
        <a:solidFill>
          <a:srgbClr val="9F87B3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30480" rIns="85344" bIns="3048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chemeClr val="bg1"/>
              </a:solidFill>
            </a:rPr>
            <a:t>Aligning guidance on AI in research</a:t>
          </a:r>
          <a:endParaRPr lang="en-BE" sz="1200" b="1" kern="1200">
            <a:solidFill>
              <a:schemeClr val="bg1"/>
            </a:solidFill>
          </a:endParaRPr>
        </a:p>
      </dsp:txBody>
      <dsp:txXfrm>
        <a:off x="2349" y="2158819"/>
        <a:ext cx="1679146" cy="400950"/>
      </dsp:txXfrm>
    </dsp:sp>
    <dsp:sp modelId="{90592552-C84C-4A4D-953F-4E27196521E9}">
      <dsp:nvSpPr>
        <dsp:cNvPr id="0" name=""/>
        <dsp:cNvSpPr/>
      </dsp:nvSpPr>
      <dsp:spPr>
        <a:xfrm>
          <a:off x="1681496" y="2158819"/>
          <a:ext cx="335829" cy="4009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D64EDF-BF8C-4AF0-AD04-00CB97AB405D}">
      <dsp:nvSpPr>
        <dsp:cNvPr id="0" name=""/>
        <dsp:cNvSpPr/>
      </dsp:nvSpPr>
      <dsp:spPr>
        <a:xfrm>
          <a:off x="2154006" y="2186020"/>
          <a:ext cx="4635514" cy="400950"/>
        </a:xfrm>
        <a:prstGeom prst="rect">
          <a:avLst/>
        </a:prstGeom>
        <a:solidFill>
          <a:srgbClr val="9F87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/>
            <a:t>Whistleblowing mechanism</a:t>
          </a:r>
          <a:endParaRPr lang="en-BE" sz="1800" kern="1200"/>
        </a:p>
      </dsp:txBody>
      <dsp:txXfrm>
        <a:off x="2154006" y="2186020"/>
        <a:ext cx="4635514" cy="40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6A050-2A62-4098-B364-7C60E8A76A39}" type="datetimeFigureOut">
              <a:rPr lang="en-BE" smtClean="0"/>
              <a:t>4/23/26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03080-5F4A-403D-A70D-57DACB2B28B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269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6AED2-236D-AB29-0895-EA206785E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E5C68-3710-C085-F3E3-530F86A93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C4667-6102-83DD-FA95-CF95622D8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1EC00-4E77-C7D1-51BF-D75DA5C83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03080-5F4A-403D-A70D-57DACB2B28B8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018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tiff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wepkAoITV-UAyNm2DqST5A/featured" TargetMode="External"/><Relationship Id="rId5" Type="http://schemas.openxmlformats.org/officeDocument/2006/relationships/hyperlink" Target="https://www.linkedin.com/company/the-guild-eu/" TargetMode="External"/><Relationship Id="rId10" Type="http://schemas.openxmlformats.org/officeDocument/2006/relationships/hyperlink" Target="https://bsky.app/profile/guildeu.bsky.social" TargetMode="External"/><Relationship Id="rId4" Type="http://schemas.openxmlformats.org/officeDocument/2006/relationships/hyperlink" Target="https://www.the-guild.eu/" TargetMode="External"/><Relationship Id="rId9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A91EA1-5687-9BA9-6FA4-E959A13C58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72"/>
          <a:stretch/>
        </p:blipFill>
        <p:spPr>
          <a:xfrm>
            <a:off x="0" y="-4762"/>
            <a:ext cx="12192000" cy="6867525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8672E8D-D4C8-0E93-1BA8-884EA9688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0962" y="1466544"/>
            <a:ext cx="6950075" cy="2162175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Avenir Black" panose="020B0803020203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venir Black" panose="020B0803020203020204" pitchFamily="34" charset="0"/>
              </a:defRPr>
            </a:lvl2pPr>
            <a:lvl3pPr>
              <a:defRPr sz="1800"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5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15A80-DF87-40AE-B2BD-E265003EBD87}"/>
              </a:ext>
            </a:extLst>
          </p:cNvPr>
          <p:cNvSpPr/>
          <p:nvPr userDrawn="1"/>
        </p:nvSpPr>
        <p:spPr>
          <a:xfrm>
            <a:off x="205409" y="200025"/>
            <a:ext cx="11926956" cy="6632713"/>
          </a:xfrm>
          <a:prstGeom prst="rect">
            <a:avLst/>
          </a:prstGeom>
          <a:noFill/>
          <a:ln w="508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F234B4-FED7-8FD0-41A0-232603EAB172}"/>
              </a:ext>
            </a:extLst>
          </p:cNvPr>
          <p:cNvGrpSpPr/>
          <p:nvPr userDrawn="1"/>
        </p:nvGrpSpPr>
        <p:grpSpPr>
          <a:xfrm>
            <a:off x="630645" y="675728"/>
            <a:ext cx="10998133" cy="5681305"/>
            <a:chOff x="686681" y="588347"/>
            <a:chExt cx="10998133" cy="568130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4A8319-D5CB-44E2-B054-A63524281EFD}"/>
                </a:ext>
              </a:extLst>
            </p:cNvPr>
            <p:cNvGrpSpPr/>
            <p:nvPr userDrawn="1"/>
          </p:nvGrpSpPr>
          <p:grpSpPr>
            <a:xfrm>
              <a:off x="686681" y="588347"/>
              <a:ext cx="10998133" cy="5681305"/>
              <a:chOff x="909956" y="707449"/>
              <a:chExt cx="10998133" cy="5681305"/>
            </a:xfrm>
          </p:grpSpPr>
          <p:pic>
            <p:nvPicPr>
              <p:cNvPr id="17" name="Picture 16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626D7252-05A8-4AFB-AC34-6937058860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082" y="1059560"/>
                <a:ext cx="1802971" cy="38126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E03E3D4-244D-44F4-8039-E75E2FEB0B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13710" y="863734"/>
                <a:ext cx="1969722" cy="998474"/>
              </a:xfrm>
              <a:prstGeom prst="rect">
                <a:avLst/>
              </a:prstGeom>
            </p:spPr>
          </p:pic>
          <p:pic>
            <p:nvPicPr>
              <p:cNvPr id="21" name="Picture 2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1E7DAEB-3370-45B7-8676-9D33D611AE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0090" y="758888"/>
                <a:ext cx="1302586" cy="100351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4967A20-E728-4C78-A529-A944D146AC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243962" y="770377"/>
                <a:ext cx="1274606" cy="942830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shirt, drawing&#10;&#10;Description automatically generated">
                <a:extLst>
                  <a:ext uri="{FF2B5EF4-FFF2-40B4-BE49-F238E27FC236}">
                    <a16:creationId xmlns:a16="http://schemas.microsoft.com/office/drawing/2014/main" id="{19647A66-7A12-4B65-A37A-CC21ADCC0B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4751" y="707449"/>
                <a:ext cx="1473338" cy="1178920"/>
              </a:xfrm>
              <a:prstGeom prst="rect">
                <a:avLst/>
              </a:prstGeom>
            </p:spPr>
          </p:pic>
          <p:pic>
            <p:nvPicPr>
              <p:cNvPr id="26" name="Picture 2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A3C1F46D-BD26-4821-96F9-B358DCFD2C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082" y="2192941"/>
                <a:ext cx="1234720" cy="38358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8D6EDA9-9F7E-42DC-AEFE-342A463C01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13376" y="2202969"/>
                <a:ext cx="2240179" cy="399498"/>
              </a:xfrm>
              <a:prstGeom prst="rect">
                <a:avLst/>
              </a:prstGeom>
            </p:spPr>
          </p:pic>
          <p:pic>
            <p:nvPicPr>
              <p:cNvPr id="29" name="Picture 2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DC575FC-8B5D-4409-9486-45CFB83B7E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9705" y="2106143"/>
                <a:ext cx="1802971" cy="49632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30CED33-E336-47D0-AE0D-A72BF18772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95837" y="1921631"/>
                <a:ext cx="1770855" cy="869456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1FD2C3A-8805-4C18-B75F-601477089E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1250" y="2023009"/>
                <a:ext cx="759417" cy="75941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F371C60-6E50-4B84-869D-9F3777FC9CF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9956" y="3261920"/>
                <a:ext cx="1802971" cy="985509"/>
              </a:xfrm>
              <a:prstGeom prst="rect">
                <a:avLst/>
              </a:prstGeom>
            </p:spPr>
          </p:pic>
          <p:pic>
            <p:nvPicPr>
              <p:cNvPr id="37" name="Picture 3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98CFB11-4B33-42B8-9CCA-0F2A8EBC266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379" y="3501702"/>
                <a:ext cx="1719650" cy="39732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9DDB0CC-A5B0-490A-B11A-62E7F135BA8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780441" y="3520574"/>
                <a:ext cx="1565823" cy="496323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8A5A581-5AC7-44A6-891C-715A3B101B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185042" y="3480605"/>
                <a:ext cx="1511835" cy="57626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53CB33C-4581-4F37-9745-339D07E2F2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90753" y="3990578"/>
                <a:ext cx="3414411" cy="1660738"/>
              </a:xfrm>
              <a:prstGeom prst="rect">
                <a:avLst/>
              </a:prstGeom>
            </p:spPr>
          </p:pic>
          <p:pic>
            <p:nvPicPr>
              <p:cNvPr id="45" name="Picture 44" descr="A picture containing object, dark, clock, sitting&#10;&#10;Description automatically generated">
                <a:extLst>
                  <a:ext uri="{FF2B5EF4-FFF2-40B4-BE49-F238E27FC236}">
                    <a16:creationId xmlns:a16="http://schemas.microsoft.com/office/drawing/2014/main" id="{935F9C05-EF88-4D35-A186-A2974F6A6DE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4755" y="4652222"/>
                <a:ext cx="2502122" cy="343430"/>
              </a:xfrm>
              <a:prstGeom prst="rect">
                <a:avLst/>
              </a:prstGeom>
            </p:spPr>
          </p:pic>
          <p:pic>
            <p:nvPicPr>
              <p:cNvPr id="46" name="Picture 4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3C54675-4213-47DA-BA0C-2CCC429AE18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9174" y="5797385"/>
                <a:ext cx="1512153" cy="388298"/>
              </a:xfrm>
              <a:prstGeom prst="rect">
                <a:avLst/>
              </a:prstGeom>
            </p:spPr>
          </p:pic>
          <p:pic>
            <p:nvPicPr>
              <p:cNvPr id="47" name="Picture 4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8E109B2-0B89-45EC-96FE-033F495BB8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4901" y="5489445"/>
                <a:ext cx="1771976" cy="885988"/>
              </a:xfrm>
              <a:prstGeom prst="rect">
                <a:avLst/>
              </a:prstGeom>
            </p:spPr>
          </p:pic>
          <p:pic>
            <p:nvPicPr>
              <p:cNvPr id="48" name="Picture 4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B83A9BE-4B0E-4DD3-9C0D-18C5754C7F4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3555" y="5437043"/>
                <a:ext cx="924783" cy="880247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66ADCA10-CC66-4080-818F-F365B8A252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98" b="6598"/>
              <a:stretch/>
            </p:blipFill>
            <p:spPr>
              <a:xfrm>
                <a:off x="7440452" y="5365581"/>
                <a:ext cx="1493529" cy="1023173"/>
              </a:xfrm>
              <a:prstGeom prst="rect">
                <a:avLst/>
              </a:prstGeom>
            </p:spPr>
          </p:pic>
          <p:pic>
            <p:nvPicPr>
              <p:cNvPr id="50" name="Picture 49" descr="Text&#10;&#10;Description automatically generated">
                <a:extLst>
                  <a:ext uri="{FF2B5EF4-FFF2-40B4-BE49-F238E27FC236}">
                    <a16:creationId xmlns:a16="http://schemas.microsoft.com/office/drawing/2014/main" id="{41A776B6-7027-42AD-AB7A-745DAC6ACC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379" y="4636839"/>
                <a:ext cx="1780318" cy="616398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C5F751-FB23-73B7-BB02-709ABB72D1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031" y="4314349"/>
              <a:ext cx="1447917" cy="1023173"/>
            </a:xfrm>
            <a:prstGeom prst="rect">
              <a:avLst/>
            </a:prstGeom>
          </p:spPr>
        </p:pic>
      </p:grpSp>
      <p:pic>
        <p:nvPicPr>
          <p:cNvPr id="5" name="Picture 4" descr="A logo for a university&#10;&#10;AI-generated content may be incorrect.">
            <a:extLst>
              <a:ext uri="{FF2B5EF4-FFF2-40B4-BE49-F238E27FC236}">
                <a16:creationId xmlns:a16="http://schemas.microsoft.com/office/drawing/2014/main" id="{39205A61-0A2E-942C-ACC4-0EF9AF9886F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20" y="3085544"/>
            <a:ext cx="1302317" cy="116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_chan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15A80-DF87-40AE-B2BD-E265003EBD87}"/>
              </a:ext>
            </a:extLst>
          </p:cNvPr>
          <p:cNvSpPr/>
          <p:nvPr userDrawn="1"/>
        </p:nvSpPr>
        <p:spPr>
          <a:xfrm>
            <a:off x="205409" y="200025"/>
            <a:ext cx="11926956" cy="6632713"/>
          </a:xfrm>
          <a:prstGeom prst="rect">
            <a:avLst/>
          </a:prstGeom>
          <a:noFill/>
          <a:ln w="508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2DA1E9-B8EC-C009-4909-BA2FFD55E501}"/>
              </a:ext>
            </a:extLst>
          </p:cNvPr>
          <p:cNvGrpSpPr/>
          <p:nvPr userDrawn="1"/>
        </p:nvGrpSpPr>
        <p:grpSpPr>
          <a:xfrm>
            <a:off x="2338411" y="1707606"/>
            <a:ext cx="4370038" cy="3806892"/>
            <a:chOff x="1800018" y="1305953"/>
            <a:chExt cx="4370038" cy="380689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B81A1041-1D15-291A-3AC6-3C87BBCEBD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520" y="1935483"/>
              <a:ext cx="1529467" cy="1529467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5177EF2-2C9D-6881-BFD7-CB7D3A8FF3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18" y="4004211"/>
              <a:ext cx="1662953" cy="11086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E01EF6-D219-4FCF-AD33-93764CD5D1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342644" y="1410240"/>
              <a:ext cx="234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1800">
                  <a:solidFill>
                    <a:schemeClr val="tx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www.the-guild.eu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4E8A77-8595-4FBF-C0CA-48FEFD20296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331966" y="2559829"/>
              <a:ext cx="2718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1800">
                  <a:solidFill>
                    <a:schemeClr val="tx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/company/the-guild-</a:t>
              </a:r>
              <a:r>
                <a:rPr lang="en-GB" sz="1800" err="1">
                  <a:solidFill>
                    <a:schemeClr val="tx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</a:t>
              </a:r>
              <a:r>
                <a:rPr lang="en-GB" sz="1800">
                  <a:solidFill>
                    <a:schemeClr val="tx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A54090-84B0-03D4-3E91-3A272C49013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331966" y="4389251"/>
              <a:ext cx="2838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1800">
                  <a:solidFill>
                    <a:schemeClr val="tx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bit.ly/</a:t>
              </a:r>
              <a:r>
                <a:rPr lang="en-GB" sz="1800" err="1">
                  <a:solidFill>
                    <a:schemeClr val="tx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TheGuildYouTube</a:t>
              </a:r>
              <a:endParaRPr lang="en-US" sz="1800">
                <a:solidFill>
                  <a:schemeClr val="tx1"/>
                </a:solidFill>
              </a:endParaRPr>
            </a:p>
          </p:txBody>
        </p: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219E2881-61D8-8F7A-C016-7999FA461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688" y="1305953"/>
              <a:ext cx="547129" cy="547129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2F70F3D-D5A9-3BD8-659B-BC0DB1B9B6F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69" y="5514498"/>
            <a:ext cx="1326699" cy="70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75E41-037E-52FB-474D-A0C478CDB8E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083" y="3831538"/>
            <a:ext cx="547129" cy="483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B19AB-760E-5E98-373A-1D94748EB9F6}"/>
              </a:ext>
            </a:extLst>
          </p:cNvPr>
          <p:cNvSpPr txBox="1">
            <a:spLocks/>
          </p:cNvSpPr>
          <p:nvPr userDrawn="1"/>
        </p:nvSpPr>
        <p:spPr>
          <a:xfrm>
            <a:off x="3881039" y="3837848"/>
            <a:ext cx="227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80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@guildeu.bsky.social</a:t>
            </a:r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2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CE06-3468-48B6-A0F7-5F6ECB1B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00F93-8489-4190-B3F3-EF233C3D0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venir" panose="020B0503020203020204" pitchFamily="34" charset="0"/>
              </a:defRPr>
            </a:lvl1pPr>
            <a:lvl2pPr>
              <a:defRPr sz="2000">
                <a:solidFill>
                  <a:srgbClr val="7030A0"/>
                </a:solidFill>
                <a:latin typeface="Avenir" panose="020B0503020203020204" pitchFamily="34" charset="0"/>
              </a:defRPr>
            </a:lvl2pPr>
            <a:lvl3pPr>
              <a:defRPr sz="1800"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3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9F8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ogo with black text&#10;&#10;AI-generated content may be incorrect.">
            <a:extLst>
              <a:ext uri="{FF2B5EF4-FFF2-40B4-BE49-F238E27FC236}">
                <a16:creationId xmlns:a16="http://schemas.microsoft.com/office/drawing/2014/main" id="{E6409EE5-356E-6B68-4CCB-63894B84C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0" y="5601810"/>
            <a:ext cx="1323687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15CD5E-16BC-F2EE-EBC8-AC021DD2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6DFDD55-D2D1-6649-B819-D3E02A4DF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5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AA491-EEAA-B251-F5A7-EA5CDB73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B8A3F-3F7F-8A51-F905-AB832040A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>
                <a:solidFill>
                  <a:srgbClr val="7030A0"/>
                </a:solidFill>
                <a:latin typeface="Avenir" panose="020B0503020203020204" pitchFamily="34" charset="0"/>
              </a:defRPr>
            </a:lvl2pPr>
            <a:lvl3pPr>
              <a:defRPr sz="1800"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CC5F32-11D5-EC39-93FC-AF15A6DE0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/>
            </a:lvl1pPr>
            <a:lvl2pPr>
              <a:defRPr sz="2000">
                <a:solidFill>
                  <a:srgbClr val="7030A0"/>
                </a:solidFill>
                <a:latin typeface="Avenir" panose="020B0503020203020204" pitchFamily="34" charset="0"/>
              </a:defRPr>
            </a:lvl2pPr>
            <a:lvl3pPr>
              <a:defRPr sz="1800"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95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F56767-3FDE-C175-D554-2281BAB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925739-C3BF-9D06-AB92-685D0EF77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67290E1-2231-3261-739E-B615619ED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latin typeface="Avenir" panose="020B0503020203020204" pitchFamily="34" charset="0"/>
              </a:defRPr>
            </a:lvl1pPr>
            <a:lvl2pPr>
              <a:defRPr sz="2000">
                <a:solidFill>
                  <a:srgbClr val="7030A0"/>
                </a:solidFill>
                <a:latin typeface="Avenir" panose="020B0503020203020204" pitchFamily="34" charset="0"/>
              </a:defRPr>
            </a:lvl2pPr>
            <a:lvl3pPr>
              <a:defRPr sz="1800"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8061916-DEA6-D83C-9B2F-D1A615136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4AEE9C9-7565-BC51-2F64-3E9410EE4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latin typeface="Avenir" panose="020B0503020203020204" pitchFamily="34" charset="0"/>
              </a:defRPr>
            </a:lvl1pPr>
            <a:lvl2pPr>
              <a:defRPr sz="2000">
                <a:solidFill>
                  <a:srgbClr val="7030A0"/>
                </a:solidFill>
                <a:latin typeface="Avenir" panose="020B0503020203020204" pitchFamily="34" charset="0"/>
              </a:defRPr>
            </a:lvl2pPr>
            <a:lvl3pPr>
              <a:defRPr sz="1800">
                <a:latin typeface="Avenir" panose="020B0503020203020204" pitchFamily="34" charset="0"/>
              </a:defRPr>
            </a:lvl3pPr>
            <a:lvl4pPr>
              <a:defRPr sz="1600">
                <a:latin typeface="Avenir" panose="020B0503020203020204" pitchFamily="34" charset="0"/>
              </a:defRPr>
            </a:lvl4pPr>
            <a:lvl5pPr>
              <a:defRPr sz="1600">
                <a:latin typeface="Avenir" panose="020B05030202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32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F56767-3FDE-C175-D554-2281BAB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3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B5299-B74B-604D-6721-8B8880FD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0C615-17E9-38D3-8E77-B881E10EA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169025" cy="5218066"/>
          </a:xfrm>
        </p:spPr>
        <p:txBody>
          <a:bodyPr/>
          <a:lstStyle>
            <a:lvl1pPr>
              <a:defRPr sz="2800">
                <a:latin typeface="Avenir" panose="020B0503020203020204" pitchFamily="34" charset="0"/>
              </a:defRPr>
            </a:lvl1pPr>
            <a:lvl2pPr>
              <a:defRPr sz="2400">
                <a:solidFill>
                  <a:srgbClr val="7030A0"/>
                </a:solidFill>
                <a:latin typeface="Avenir" panose="020B0503020203020204" pitchFamily="34" charset="0"/>
              </a:defRPr>
            </a:lvl2pPr>
            <a:lvl3pPr>
              <a:defRPr sz="2000">
                <a:latin typeface="Avenir" panose="020B0503020203020204" pitchFamily="34" charset="0"/>
              </a:defRPr>
            </a:lvl3pPr>
            <a:lvl4pPr>
              <a:defRPr sz="1800">
                <a:latin typeface="Avenir" panose="020B0503020203020204" pitchFamily="34" charset="0"/>
              </a:defRPr>
            </a:lvl4pPr>
            <a:lvl5pPr>
              <a:defRPr sz="1800">
                <a:latin typeface="Avenir" panose="020B05030202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032DE6-FE99-9E47-D179-E870352D0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48091"/>
          </a:xfrm>
        </p:spPr>
        <p:txBody>
          <a:bodyPr/>
          <a:lstStyle>
            <a:lvl1pPr marL="0" indent="0">
              <a:buNone/>
              <a:defRPr sz="1600">
                <a:latin typeface="Avenir" panose="020B05030202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4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6786BD-135C-4F50-BC7A-AB61BBF33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15" y="5601810"/>
            <a:ext cx="1328363" cy="710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8B252A-600E-4EF9-A0B7-BF5B83FA0147}"/>
              </a:ext>
            </a:extLst>
          </p:cNvPr>
          <p:cNvSpPr/>
          <p:nvPr userDrawn="1"/>
        </p:nvSpPr>
        <p:spPr>
          <a:xfrm>
            <a:off x="114300" y="123824"/>
            <a:ext cx="11941865" cy="6600825"/>
          </a:xfrm>
          <a:prstGeom prst="rect">
            <a:avLst/>
          </a:prstGeom>
          <a:noFill/>
          <a:ln w="254000">
            <a:solidFill>
              <a:srgbClr val="9F8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C32FAA-1249-7294-921E-16C366D6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9125"/>
            <a:ext cx="3932237" cy="1547026"/>
          </a:xfrm>
        </p:spPr>
        <p:txBody>
          <a:bodyPr anchor="b">
            <a:normAutofit/>
          </a:bodyPr>
          <a:lstStyle>
            <a:lvl1pPr>
              <a:defRPr sz="3200">
                <a:latin typeface="Avenir Black" panose="020B08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6CB4561-C819-7DD8-5859-A0DEA8BDA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226944"/>
          </a:xfrm>
        </p:spPr>
        <p:txBody>
          <a:bodyPr/>
          <a:lstStyle>
            <a:lvl1pPr marL="0" indent="0">
              <a:buNone/>
              <a:defRPr sz="3200">
                <a:latin typeface="Avenir" panose="020B05030202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D2B7F5-3363-3644-8FD3-6458F73F9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81476"/>
          </a:xfrm>
        </p:spPr>
        <p:txBody>
          <a:bodyPr/>
          <a:lstStyle>
            <a:lvl1pPr marL="0" indent="0">
              <a:buNone/>
              <a:defRPr sz="1600">
                <a:latin typeface="Avenir" panose="020B05030202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1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D996F-F4FA-9371-5169-4D96245E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E230C-5E29-8F52-AD4D-164D5090D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6B5E5-0021-07EB-D1BE-939BDE107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6D7C-D7D1-4A9B-A3C6-0CE96FEF50F7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820F-5E3B-3900-A914-E87816A9B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6306D-6898-C79D-4232-D2EEB95B9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AE73-E20D-4321-9AF9-2B57E2550C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8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3782B-5CE5-4097-8563-62F741A58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034C-32EF-FF9F-BCDB-4587A45E8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43" y="374924"/>
            <a:ext cx="10515600" cy="2852737"/>
          </a:xfrm>
        </p:spPr>
        <p:txBody>
          <a:bodyPr/>
          <a:lstStyle/>
          <a:p>
            <a:r>
              <a:rPr lang="en-GB" dirty="0"/>
              <a:t>The EU’s quest for Academic Freedom in a Changing Geopolitical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86CC3-BC26-5EE0-DC8C-D2BC5A7906E7}"/>
              </a:ext>
            </a:extLst>
          </p:cNvPr>
          <p:cNvSpPr txBox="1"/>
          <p:nvPr/>
        </p:nvSpPr>
        <p:spPr>
          <a:xfrm>
            <a:off x="714703" y="5444359"/>
            <a:ext cx="698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Jan Palmowski, May 2026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838E2C-7BE3-2499-6B46-B8CB8A0C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5" y="1493727"/>
            <a:ext cx="3494806" cy="4880198"/>
          </a:xfrm>
          <a:prstGeom prst="rect">
            <a:avLst/>
          </a:prstGeom>
          <a:ln>
            <a:solidFill>
              <a:srgbClr val="9F87B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EAFC3-9591-CCA4-C5E1-775E34B14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128" y="1910236"/>
            <a:ext cx="5292696" cy="2691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E59DB-F833-E4D2-4B8E-C1CAE7CB29A0}"/>
              </a:ext>
            </a:extLst>
          </p:cNvPr>
          <p:cNvSpPr txBox="1"/>
          <p:nvPr/>
        </p:nvSpPr>
        <p:spPr>
          <a:xfrm>
            <a:off x="4297680" y="1493727"/>
            <a:ext cx="5742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1) Lack of explicit legal definitions</a:t>
            </a:r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04CEE-8B9A-E7F7-4556-99ECC8D696BA}"/>
              </a:ext>
            </a:extLst>
          </p:cNvPr>
          <p:cNvSpPr txBox="1"/>
          <p:nvPr/>
        </p:nvSpPr>
        <p:spPr>
          <a:xfrm>
            <a:off x="4297680" y="4773700"/>
            <a:ext cx="5879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/>
              <a:t>2) “</a:t>
            </a:r>
            <a:r>
              <a:rPr lang="en-US"/>
              <a:t>While many countries provide </a:t>
            </a:r>
            <a:r>
              <a:rPr lang="en-US" b="1"/>
              <a:t>de jure protections </a:t>
            </a:r>
            <a:r>
              <a:rPr lang="en-US"/>
              <a:t>for researchers' rights, the effectiveness of these protections varies significantly. Some nations rely heavily on institutional policies and practices, which can lead to </a:t>
            </a:r>
            <a:r>
              <a:rPr lang="en-US" b="1"/>
              <a:t>inconsistencies in the application of researchers' rights</a:t>
            </a:r>
            <a:r>
              <a:rPr lang="en-US"/>
              <a:t> “</a:t>
            </a:r>
            <a:endParaRPr lang="en-BE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A5A4CB-0B5B-B510-993B-7FFD1851BCF5}"/>
              </a:ext>
            </a:extLst>
          </p:cNvPr>
          <p:cNvSpPr txBox="1">
            <a:spLocks/>
          </p:cNvSpPr>
          <p:nvPr/>
        </p:nvSpPr>
        <p:spPr>
          <a:xfrm>
            <a:off x="563880" y="2462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The protection of freedom of scientific research in the EU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663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FC79-DCF7-CC05-25E7-C1795BC10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38" y="302609"/>
            <a:ext cx="10515600" cy="1325563"/>
          </a:xfrm>
        </p:spPr>
        <p:txBody>
          <a:bodyPr/>
          <a:lstStyle/>
          <a:p>
            <a:r>
              <a:rPr lang="en-GB"/>
              <a:t>How to ensure an effective protection in the ERA Act?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9CEF3-85E1-75E3-130B-243DF809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94" y="1345299"/>
            <a:ext cx="6890340" cy="4179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DFF8CD-F538-AB90-B6B9-1854F0280153}"/>
              </a:ext>
            </a:extLst>
          </p:cNvPr>
          <p:cNvSpPr txBox="1"/>
          <p:nvPr/>
        </p:nvSpPr>
        <p:spPr>
          <a:xfrm>
            <a:off x="1670304" y="2448723"/>
            <a:ext cx="280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EU legal framework with a common definition</a:t>
            </a:r>
            <a:endParaRPr lang="en-BE" sz="2000"/>
          </a:p>
        </p:txBody>
      </p:sp>
      <p:pic>
        <p:nvPicPr>
          <p:cNvPr id="11" name="Graphic 10" descr="Open book outline">
            <a:extLst>
              <a:ext uri="{FF2B5EF4-FFF2-40B4-BE49-F238E27FC236}">
                <a16:creationId xmlns:a16="http://schemas.microsoft.com/office/drawing/2014/main" id="{6B31AB3E-19BD-4887-B7CB-CEA460170B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2136" y="3156609"/>
            <a:ext cx="1118616" cy="1118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1807A8-025D-5CA1-AFD5-F93D623718E4}"/>
              </a:ext>
            </a:extLst>
          </p:cNvPr>
          <p:cNvSpPr txBox="1"/>
          <p:nvPr/>
        </p:nvSpPr>
        <p:spPr>
          <a:xfrm>
            <a:off x="4522882" y="2443971"/>
            <a:ext cx="280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/>
              <a:t>Enforceability mechanisms</a:t>
            </a:r>
            <a:endParaRPr lang="en-BE" sz="2000"/>
          </a:p>
        </p:txBody>
      </p:sp>
      <p:pic>
        <p:nvPicPr>
          <p:cNvPr id="14" name="Graphic 13" descr="Shield outline">
            <a:extLst>
              <a:ext uri="{FF2B5EF4-FFF2-40B4-BE49-F238E27FC236}">
                <a16:creationId xmlns:a16="http://schemas.microsoft.com/office/drawing/2014/main" id="{FC75FCA6-B1E1-E0CF-1869-E8DC375538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3248" y="3117657"/>
            <a:ext cx="1031748" cy="103174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E38D06-52BF-6069-24E4-9A06CB5729A8}"/>
              </a:ext>
            </a:extLst>
          </p:cNvPr>
          <p:cNvCxnSpPr>
            <a:cxnSpLocks/>
          </p:cNvCxnSpPr>
          <p:nvPr/>
        </p:nvCxnSpPr>
        <p:spPr>
          <a:xfrm>
            <a:off x="7323994" y="2443971"/>
            <a:ext cx="1344168" cy="0"/>
          </a:xfrm>
          <a:prstGeom prst="straightConnector1">
            <a:avLst/>
          </a:prstGeom>
          <a:ln w="38100">
            <a:solidFill>
              <a:srgbClr val="9F87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5CC4DC-13C2-68A9-090F-64F99B12767C}"/>
              </a:ext>
            </a:extLst>
          </p:cNvPr>
          <p:cNvCxnSpPr>
            <a:cxnSpLocks/>
          </p:cNvCxnSpPr>
          <p:nvPr/>
        </p:nvCxnSpPr>
        <p:spPr>
          <a:xfrm>
            <a:off x="7323994" y="4264430"/>
            <a:ext cx="1344168" cy="0"/>
          </a:xfrm>
          <a:prstGeom prst="straightConnector1">
            <a:avLst/>
          </a:prstGeom>
          <a:ln w="38100">
            <a:solidFill>
              <a:srgbClr val="9F87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 descr="Coins with solid fill">
            <a:extLst>
              <a:ext uri="{FF2B5EF4-FFF2-40B4-BE49-F238E27FC236}">
                <a16:creationId xmlns:a16="http://schemas.microsoft.com/office/drawing/2014/main" id="{F73DD4B9-399B-5DF3-7AAD-D0395346E9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7877" y="1986771"/>
            <a:ext cx="914400" cy="914400"/>
          </a:xfrm>
          <a:prstGeom prst="rect">
            <a:avLst/>
          </a:prstGeom>
        </p:spPr>
      </p:pic>
      <p:pic>
        <p:nvPicPr>
          <p:cNvPr id="24" name="Graphic 23" descr="Police female with solid fill">
            <a:extLst>
              <a:ext uri="{FF2B5EF4-FFF2-40B4-BE49-F238E27FC236}">
                <a16:creationId xmlns:a16="http://schemas.microsoft.com/office/drawing/2014/main" id="{C5652DD6-BF04-317B-2BEA-FE7406C9D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7322" y="3659333"/>
            <a:ext cx="1015509" cy="10155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62CA22E-865E-9046-B1CF-51F9B8D4C4A7}"/>
              </a:ext>
            </a:extLst>
          </p:cNvPr>
          <p:cNvSpPr txBox="1"/>
          <p:nvPr/>
        </p:nvSpPr>
        <p:spPr>
          <a:xfrm>
            <a:off x="8388432" y="2859843"/>
            <a:ext cx="222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Fund conditionality?</a:t>
            </a:r>
            <a:endParaRPr lang="en-BE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7EAF94-9D0E-303E-6DDF-2DBA534CB31B}"/>
              </a:ext>
            </a:extLst>
          </p:cNvPr>
          <p:cNvSpPr txBox="1"/>
          <p:nvPr/>
        </p:nvSpPr>
        <p:spPr>
          <a:xfrm>
            <a:off x="8141033" y="4570466"/>
            <a:ext cx="2228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European Ombudsperson?</a:t>
            </a:r>
            <a:endParaRPr lang="en-BE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610BB-A7F1-5983-41CA-8B4F6D1E1FC6}"/>
              </a:ext>
            </a:extLst>
          </p:cNvPr>
          <p:cNvSpPr txBox="1"/>
          <p:nvPr/>
        </p:nvSpPr>
        <p:spPr>
          <a:xfrm>
            <a:off x="354286" y="5438662"/>
            <a:ext cx="9381299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E" b="1">
                <a:solidFill>
                  <a:srgbClr val="7030A0"/>
                </a:solidFill>
              </a:rPr>
              <a:t>Is fund conditionality </a:t>
            </a:r>
            <a:r>
              <a:rPr lang="en-GB" b="1">
                <a:solidFill>
                  <a:srgbClr val="7030A0"/>
                </a:solidFill>
              </a:rPr>
              <a:t>appropriate and adequate</a:t>
            </a:r>
            <a:r>
              <a:rPr lang="en-BE" b="1">
                <a:solidFill>
                  <a:srgbClr val="7030A0"/>
                </a:solidFill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en-BE" b="1">
                <a:solidFill>
                  <a:srgbClr val="7030A0"/>
                </a:solidFill>
              </a:rPr>
              <a:t>Can an Ombudsperson alone </a:t>
            </a:r>
            <a:r>
              <a:rPr lang="en-GB" b="1">
                <a:solidFill>
                  <a:srgbClr val="7030A0"/>
                </a:solidFill>
              </a:rPr>
              <a:t>ensure</a:t>
            </a:r>
            <a:r>
              <a:rPr lang="en-BE" b="1">
                <a:solidFill>
                  <a:srgbClr val="7030A0"/>
                </a:solidFill>
              </a:rPr>
              <a:t> the protection of the freedom of scientific research?</a:t>
            </a:r>
          </a:p>
        </p:txBody>
      </p:sp>
    </p:spTree>
    <p:extLst>
      <p:ext uri="{BB962C8B-B14F-4D97-AF65-F5344CB8AC3E}">
        <p14:creationId xmlns:p14="http://schemas.microsoft.com/office/powerpoint/2010/main" val="22774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D6409-063B-E150-73CC-51A5F135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76D24-A409-AF8C-8D08-D7C8DFFD7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Rich policy debate in Brussels</a:t>
            </a:r>
          </a:p>
          <a:p>
            <a:r>
              <a:rPr lang="en-US" dirty="0"/>
              <a:t>Key weakness: research vs. education mandate of the Commission</a:t>
            </a:r>
          </a:p>
          <a:p>
            <a:r>
              <a:rPr lang="en-US" dirty="0"/>
              <a:t>Added value: perhaps legal, but mainly political</a:t>
            </a:r>
          </a:p>
          <a:p>
            <a:endParaRPr lang="en-US" dirty="0"/>
          </a:p>
          <a:p>
            <a:r>
              <a:rPr lang="en-US" dirty="0"/>
              <a:t>New reference tool for ECJ</a:t>
            </a:r>
          </a:p>
          <a:p>
            <a:r>
              <a:rPr lang="en-US" dirty="0"/>
              <a:t>conditionality of funding</a:t>
            </a:r>
          </a:p>
          <a:p>
            <a:r>
              <a:rPr lang="en-US" dirty="0"/>
              <a:t>Naming and Shaming  </a:t>
            </a:r>
          </a:p>
          <a:p>
            <a:endParaRPr lang="en-US" dirty="0"/>
          </a:p>
          <a:p>
            <a:r>
              <a:rPr lang="en-US" dirty="0"/>
              <a:t>Academic Freedom at a time of geopolitical fragmentation</a:t>
            </a:r>
          </a:p>
        </p:txBody>
      </p:sp>
    </p:spTree>
    <p:extLst>
      <p:ext uri="{BB962C8B-B14F-4D97-AF65-F5344CB8AC3E}">
        <p14:creationId xmlns:p14="http://schemas.microsoft.com/office/powerpoint/2010/main" val="2979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72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111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B0CC-DCD9-419E-3FF7-3BF891AA5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8821-F7D0-88C8-DE35-3D8F8E5A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Ambition: </a:t>
            </a:r>
            <a:endParaRPr lang="en-B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2483AF-9AC5-9831-7285-C091C70798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0" y="3350515"/>
            <a:ext cx="5157787" cy="283914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E6F22-510D-F9A9-9418-6CE417689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1085501"/>
            <a:ext cx="5183188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‘The success of radical ideologies that seek to  replace competence and merit with favored group status would render  America unrecognizable and unable to defend itself.’… (11)</a:t>
            </a:r>
          </a:p>
          <a:p>
            <a:r>
              <a:rPr lang="en-US" dirty="0"/>
              <a:t>’The US must develop the most advanced technologies, bolster our society’s cultural health, and field the world’s most capable military’ (9)</a:t>
            </a:r>
          </a:p>
          <a:p>
            <a:pPr marL="457200" lvl="1" indent="0">
              <a:buNone/>
            </a:pPr>
            <a:r>
              <a:rPr lang="en-US" dirty="0"/>
              <a:t>US National Security Strategy 2025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93DB288-822E-F646-8012-8A24CC1ED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2080" y="989886"/>
            <a:ext cx="5256212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“The First Priority is to ensure that science in Europe remains open and free. This is our calling card. We must do everything we can to uphold it”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5E840-5120-0B52-BD9B-D5F89FE55D57}"/>
              </a:ext>
            </a:extLst>
          </p:cNvPr>
          <p:cNvSpPr txBox="1"/>
          <p:nvPr/>
        </p:nvSpPr>
        <p:spPr>
          <a:xfrm>
            <a:off x="6096000" y="365125"/>
            <a:ext cx="52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venir Book" panose="02000503020000020003" pitchFamily="2" charset="0"/>
              </a:rPr>
              <a:t>And Yet….</a:t>
            </a:r>
          </a:p>
        </p:txBody>
      </p:sp>
    </p:spTree>
    <p:extLst>
      <p:ext uri="{BB962C8B-B14F-4D97-AF65-F5344CB8AC3E}">
        <p14:creationId xmlns:p14="http://schemas.microsoft.com/office/powerpoint/2010/main" val="32042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45B315-40CF-D7F0-E11E-1610E04B9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6" y="489884"/>
            <a:ext cx="10515600" cy="2593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‘there are countries that combine authoritarian regimes and the near absence of academic freedom with eminence in research and innovation’ (European Commission, 2025)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D88D7-C3E5-CCEF-542F-5B2F3665CC70}"/>
              </a:ext>
            </a:extLst>
          </p:cNvPr>
          <p:cNvSpPr txBox="1"/>
          <p:nvPr/>
        </p:nvSpPr>
        <p:spPr>
          <a:xfrm>
            <a:off x="842682" y="2770094"/>
            <a:ext cx="763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What has driven the EU’s commitment to Academic Freedom?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FE691-223B-CFE1-3876-547EDC918ABE}"/>
              </a:ext>
            </a:extLst>
          </p:cNvPr>
          <p:cNvSpPr txBox="1"/>
          <p:nvPr/>
        </p:nvSpPr>
        <p:spPr>
          <a:xfrm>
            <a:off x="869576" y="3429000"/>
            <a:ext cx="645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What does the Commission propose to do?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A4A68-C9DB-AAD8-4752-5AD8E91835CA}"/>
              </a:ext>
            </a:extLst>
          </p:cNvPr>
          <p:cNvSpPr txBox="1"/>
          <p:nvPr/>
        </p:nvSpPr>
        <p:spPr>
          <a:xfrm>
            <a:off x="869576" y="4087906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What are the challenges/chances of success of EU codification/action?</a:t>
            </a:r>
          </a:p>
        </p:txBody>
      </p:sp>
    </p:spTree>
    <p:extLst>
      <p:ext uri="{BB962C8B-B14F-4D97-AF65-F5344CB8AC3E}">
        <p14:creationId xmlns:p14="http://schemas.microsoft.com/office/powerpoint/2010/main" val="1327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53883-341C-02B5-C509-5734D934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Freedom and the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DF439-E671-553C-39E0-D735191C1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65693"/>
          </a:xfrm>
        </p:spPr>
        <p:txBody>
          <a:bodyPr/>
          <a:lstStyle/>
          <a:p>
            <a:r>
              <a:rPr lang="en-US" dirty="0"/>
              <a:t>Launch of the European Research Area 2000</a:t>
            </a:r>
          </a:p>
          <a:p>
            <a:r>
              <a:rPr lang="en-US" dirty="0"/>
              <a:t>Despite some successes, ERA had stalled by c.2015</a:t>
            </a:r>
          </a:p>
          <a:p>
            <a:r>
              <a:rPr lang="en-US" dirty="0"/>
              <a:t>Growing violations across Europe: Hungary, Poland, France, Denmark</a:t>
            </a:r>
          </a:p>
          <a:p>
            <a:r>
              <a:rPr lang="en-US" dirty="0"/>
              <a:t>Strong backing to CEU by Commission and European Parliament, but limits to action (infringement proceedings 2017)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2A109B-BE2D-CA04-5A30-860EA05A06AC}"/>
              </a:ext>
            </a:extLst>
          </p:cNvPr>
          <p:cNvSpPr txBox="1"/>
          <p:nvPr/>
        </p:nvSpPr>
        <p:spPr>
          <a:xfrm>
            <a:off x="766482" y="4626255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Academic Freedom integral to the launch of the ‘new’ European Research Area 2020: ERA Action from 2022</a:t>
            </a:r>
          </a:p>
        </p:txBody>
      </p:sp>
    </p:spTree>
    <p:extLst>
      <p:ext uri="{BB962C8B-B14F-4D97-AF65-F5344CB8AC3E}">
        <p14:creationId xmlns:p14="http://schemas.microsoft.com/office/powerpoint/2010/main" val="35904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9DB3-5747-4CDD-255E-3E68FD8D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Bonn Declaration on Freedom of Scientific Research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72DE1-8CF8-AAAB-1548-CE5DB511BC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Shared definition of FSR</a:t>
            </a:r>
          </a:p>
          <a:p>
            <a:pPr lvl="1"/>
            <a:r>
              <a:rPr lang="en-US" dirty="0"/>
              <a:t>Employ sound research methods</a:t>
            </a:r>
          </a:p>
          <a:p>
            <a:pPr lvl="1"/>
            <a:r>
              <a:rPr lang="en-US" dirty="0"/>
              <a:t>Right to </a:t>
            </a:r>
            <a:r>
              <a:rPr lang="en-US" dirty="0" err="1"/>
              <a:t>disseminaton</a:t>
            </a:r>
            <a:r>
              <a:rPr lang="en-US" dirty="0"/>
              <a:t>, including training and teaching</a:t>
            </a:r>
          </a:p>
          <a:p>
            <a:pPr lvl="1"/>
            <a:r>
              <a:rPr lang="en-US" dirty="0"/>
              <a:t>Informed by standards of academic disciplines</a:t>
            </a:r>
          </a:p>
          <a:p>
            <a:pPr lvl="1"/>
            <a:r>
              <a:rPr lang="en-US" dirty="0"/>
              <a:t>‘critical discourses are not disloyalty, but essential elements of a democratic society’</a:t>
            </a:r>
          </a:p>
          <a:p>
            <a:r>
              <a:rPr lang="en-US" dirty="0"/>
              <a:t>FSR as a ‘core value and principle’</a:t>
            </a:r>
          </a:p>
          <a:p>
            <a:r>
              <a:rPr lang="en-US" dirty="0"/>
              <a:t>Professional system of responsible self-regulation</a:t>
            </a:r>
          </a:p>
          <a:p>
            <a:r>
              <a:rPr lang="en-US" dirty="0"/>
              <a:t>Reference to EHEA monitoring system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A61528-BC57-520A-E658-2479F6C7A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22" y="2312766"/>
            <a:ext cx="5181600" cy="27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40D6-6BEB-11BA-AADC-65BD5B30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Parliament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02F01-7CD7-A8B3-7013-22E8EFECF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Annual AF Monitor since 2022</a:t>
            </a:r>
          </a:p>
          <a:p>
            <a:r>
              <a:rPr lang="en-US" dirty="0"/>
              <a:t>Own Initiative Report on Freedom of Scientific Research</a:t>
            </a:r>
          </a:p>
          <a:p>
            <a:r>
              <a:rPr lang="en-US" dirty="0"/>
              <a:t>Resolution January 2024 on Freedom of Scientific Research: </a:t>
            </a:r>
          </a:p>
          <a:p>
            <a:pPr lvl="1"/>
            <a:r>
              <a:rPr lang="en-US" dirty="0"/>
              <a:t>Precarity</a:t>
            </a:r>
          </a:p>
          <a:p>
            <a:pPr lvl="1"/>
            <a:r>
              <a:rPr lang="en-US" dirty="0"/>
              <a:t>Academic Self-Governance, including in scientific </a:t>
            </a:r>
            <a:r>
              <a:rPr lang="en-US" dirty="0" err="1"/>
              <a:t>organisations</a:t>
            </a:r>
            <a:endParaRPr lang="en-US" dirty="0"/>
          </a:p>
          <a:p>
            <a:pPr lvl="1"/>
            <a:r>
              <a:rPr lang="en-US" dirty="0" err="1"/>
              <a:t>Recognises</a:t>
            </a:r>
            <a:r>
              <a:rPr lang="en-US" dirty="0"/>
              <a:t> importance of adequate funding</a:t>
            </a:r>
          </a:p>
          <a:p>
            <a:pPr lvl="1"/>
            <a:r>
              <a:rPr lang="en-US" dirty="0"/>
              <a:t>Recommendations on Definition, Freedom, Rights, Institutional Obligations, and Government Obligations</a:t>
            </a:r>
          </a:p>
          <a:p>
            <a:pPr lvl="1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97E1D7-13AA-7EEA-5371-198F6FE51A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03" y="1690688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3B52-D490-5C1E-DC8C-E7B83BED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A4C82-E195-09CB-54FF-2AE1C713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5090"/>
            <a:ext cx="10515600" cy="949106"/>
          </a:xfrm>
        </p:spPr>
        <p:txBody>
          <a:bodyPr/>
          <a:lstStyle/>
          <a:p>
            <a:r>
              <a:rPr lang="en-US" dirty="0"/>
              <a:t>Commission Mandate in research and education, Freedom of Scientific Research vs. Academic Freedom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F398E0-E4BD-1A76-95D7-C633F4DD9AC3}"/>
              </a:ext>
            </a:extLst>
          </p:cNvPr>
          <p:cNvSpPr txBox="1"/>
          <p:nvPr/>
        </p:nvSpPr>
        <p:spPr>
          <a:xfrm>
            <a:off x="838200" y="397291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How can the EU complement national laws/constitutional provisions and definitions?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91A67-A1A1-0505-1D1F-62566BE651BD}"/>
              </a:ext>
            </a:extLst>
          </p:cNvPr>
          <p:cNvSpPr txBox="1"/>
          <p:nvPr/>
        </p:nvSpPr>
        <p:spPr>
          <a:xfrm>
            <a:off x="838200" y="1690688"/>
            <a:ext cx="968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Alignment of initiatives – European Parliament, DG RTD, DG EAC, EHEA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269A0-F3FD-5478-FC5C-9D37D9E641FD}"/>
              </a:ext>
            </a:extLst>
          </p:cNvPr>
          <p:cNvSpPr txBox="1"/>
          <p:nvPr/>
        </p:nvSpPr>
        <p:spPr>
          <a:xfrm>
            <a:off x="838200" y="5028598"/>
            <a:ext cx="1007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How can an EU Law have ‘teeth’? (vs. Bonn Declaration)</a:t>
            </a:r>
          </a:p>
        </p:txBody>
      </p:sp>
    </p:spTree>
    <p:extLst>
      <p:ext uri="{BB962C8B-B14F-4D97-AF65-F5344CB8AC3E}">
        <p14:creationId xmlns:p14="http://schemas.microsoft.com/office/powerpoint/2010/main" val="7594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4BF6-19FC-3827-15E1-404F4390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the ERA Act: The Current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5A66D-3038-A23D-F060-9FCA763F3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as a leading R&amp;I competitor – knowledge security</a:t>
            </a:r>
          </a:p>
          <a:p>
            <a:r>
              <a:rPr lang="en-US" dirty="0"/>
              <a:t>The US</a:t>
            </a:r>
          </a:p>
          <a:p>
            <a:r>
              <a:rPr lang="en-US" dirty="0"/>
              <a:t>The political salience of R&amp;I: Iran will ‘g</a:t>
            </a:r>
            <a:r>
              <a:rPr lang="en-GB" dirty="0" err="1"/>
              <a:t>uard</a:t>
            </a:r>
            <a:r>
              <a:rPr lang="en-GB" dirty="0"/>
              <a:t> its modern technological capacities – from nano to bio to nuclear and missile – as their national capital and will guard it like their maritime land and air borders’</a:t>
            </a:r>
          </a:p>
          <a:p>
            <a:r>
              <a:rPr lang="en-GB" dirty="0"/>
              <a:t>The rise of right-wing populism (France 2027, Poland, Germany, etc.)</a:t>
            </a:r>
          </a:p>
          <a:p>
            <a:r>
              <a:rPr lang="en-GB" dirty="0"/>
              <a:t>Infringements in candidate member states: Georgia, Serbia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Academic Freedom within ERA Act as a basket/black box of priorities….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13F9-568B-9B3D-C8C5-8D89FD68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251690"/>
            <a:ext cx="10515600" cy="1325563"/>
          </a:xfrm>
        </p:spPr>
        <p:txBody>
          <a:bodyPr/>
          <a:lstStyle/>
          <a:p>
            <a:r>
              <a:rPr lang="en-GB"/>
              <a:t>ERA Act: Issue areas</a:t>
            </a:r>
            <a:endParaRPr lang="en-BE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C6A0051-8187-5711-F2D8-2FE9589E1F2D}"/>
              </a:ext>
            </a:extLst>
          </p:cNvPr>
          <p:cNvSpPr/>
          <p:nvPr/>
        </p:nvSpPr>
        <p:spPr>
          <a:xfrm>
            <a:off x="438750" y="1445812"/>
            <a:ext cx="3638350" cy="1639653"/>
          </a:xfrm>
          <a:prstGeom prst="round2DiagRect">
            <a:avLst/>
          </a:prstGeom>
          <a:solidFill>
            <a:srgbClr val="9F87B3"/>
          </a:solidFill>
          <a:ln>
            <a:solidFill>
              <a:srgbClr val="9F87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CB0BFAE6-C435-07C9-F920-C94E00A4577C}"/>
              </a:ext>
            </a:extLst>
          </p:cNvPr>
          <p:cNvSpPr/>
          <p:nvPr/>
        </p:nvSpPr>
        <p:spPr>
          <a:xfrm>
            <a:off x="4244941" y="1431374"/>
            <a:ext cx="3638350" cy="1639653"/>
          </a:xfrm>
          <a:prstGeom prst="round2DiagRect">
            <a:avLst/>
          </a:prstGeom>
          <a:solidFill>
            <a:srgbClr val="9F87B3"/>
          </a:solidFill>
          <a:ln>
            <a:solidFill>
              <a:srgbClr val="9F87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3607FC0-AAB0-5B0B-44A2-69979AD22868}"/>
              </a:ext>
            </a:extLst>
          </p:cNvPr>
          <p:cNvSpPr/>
          <p:nvPr/>
        </p:nvSpPr>
        <p:spPr>
          <a:xfrm>
            <a:off x="8051132" y="1368007"/>
            <a:ext cx="3638350" cy="1639653"/>
          </a:xfrm>
          <a:prstGeom prst="round2DiagRect">
            <a:avLst/>
          </a:prstGeom>
          <a:solidFill>
            <a:srgbClr val="9F87B3"/>
          </a:solidFill>
          <a:ln>
            <a:solidFill>
              <a:srgbClr val="9F87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EE5822-820A-876C-8A34-31804B493402}"/>
              </a:ext>
            </a:extLst>
          </p:cNvPr>
          <p:cNvSpPr txBox="1"/>
          <p:nvPr/>
        </p:nvSpPr>
        <p:spPr>
          <a:xfrm>
            <a:off x="563178" y="1864666"/>
            <a:ext cx="321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Improving general conditions for research and researchers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4288C-1D02-63C2-5BFA-3023DC2BCC5B}"/>
              </a:ext>
            </a:extLst>
          </p:cNvPr>
          <p:cNvSpPr txBox="1"/>
          <p:nvPr/>
        </p:nvSpPr>
        <p:spPr>
          <a:xfrm>
            <a:off x="8119872" y="1570185"/>
            <a:ext cx="3508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R&amp;D investment:</a:t>
            </a:r>
          </a:p>
          <a:p>
            <a:r>
              <a:rPr lang="en-GB">
                <a:solidFill>
                  <a:schemeClr val="bg1"/>
                </a:solidFill>
              </a:rPr>
              <a:t>-Legally enforcing the 3% target</a:t>
            </a:r>
          </a:p>
          <a:p>
            <a:r>
              <a:rPr lang="en-GB">
                <a:solidFill>
                  <a:schemeClr val="bg1"/>
                </a:solidFill>
              </a:rPr>
              <a:t>-Increasing the GDP spending target </a:t>
            </a:r>
            <a:endParaRPr lang="en-BE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700A7-B84A-1387-37BD-54EEAD76DBBA}"/>
              </a:ext>
            </a:extLst>
          </p:cNvPr>
          <p:cNvSpPr txBox="1"/>
          <p:nvPr/>
        </p:nvSpPr>
        <p:spPr>
          <a:xfrm>
            <a:off x="4403959" y="1611135"/>
            <a:ext cx="338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Alignment of R&amp;I investments and policies</a:t>
            </a:r>
          </a:p>
          <a:p>
            <a:r>
              <a:rPr lang="en-GB">
                <a:solidFill>
                  <a:schemeClr val="bg1"/>
                </a:solidFill>
              </a:rPr>
              <a:t>-Between the EU and Member States, and across Member States</a:t>
            </a:r>
            <a:endParaRPr lang="en-BE">
              <a:solidFill>
                <a:schemeClr val="bg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EEF2C5E-AE61-8964-ABD3-CE224E55D9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364839"/>
              </p:ext>
            </p:extLst>
          </p:nvPr>
        </p:nvGraphicFramePr>
        <p:xfrm>
          <a:off x="384657" y="3230318"/>
          <a:ext cx="6789521" cy="262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87BDDD-129E-A665-B685-569DD045E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913" y="3825964"/>
            <a:ext cx="4592726" cy="173765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GB" sz="2200" b="1" u="sng"/>
              <a:t>What should be in a legal document?</a:t>
            </a:r>
          </a:p>
          <a:p>
            <a:pPr marL="0" indent="0" algn="ctr">
              <a:buNone/>
            </a:pPr>
            <a:endParaRPr lang="en-GB" sz="2200" b="1" u="sng"/>
          </a:p>
          <a:p>
            <a:pPr marL="0" indent="0" algn="ctr">
              <a:buNone/>
            </a:pPr>
            <a:endParaRPr lang="en-GB" sz="2200" b="1" u="sng"/>
          </a:p>
          <a:p>
            <a:pPr marL="0" indent="0" algn="ctr">
              <a:buNone/>
            </a:pPr>
            <a:r>
              <a:rPr lang="en-GB" sz="2200" b="1" u="sng"/>
              <a:t>What should be prioritised?</a:t>
            </a:r>
          </a:p>
          <a:p>
            <a:pPr marL="457200" lvl="1" indent="0" algn="ctr">
              <a:buNone/>
            </a:pPr>
            <a:endParaRPr lang="en-GB" sz="1800"/>
          </a:p>
          <a:p>
            <a:pPr marL="457200" lvl="1" indent="0" algn="ctr">
              <a:buNone/>
            </a:pPr>
            <a:endParaRPr lang="en-GB" sz="1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DE6A8C-59CD-4021-4389-A51BA12A0930}"/>
              </a:ext>
            </a:extLst>
          </p:cNvPr>
          <p:cNvGrpSpPr/>
          <p:nvPr/>
        </p:nvGrpSpPr>
        <p:grpSpPr>
          <a:xfrm>
            <a:off x="387007" y="5939163"/>
            <a:ext cx="1679146" cy="400950"/>
            <a:chOff x="2349" y="2158819"/>
            <a:chExt cx="1679146" cy="400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14E23-19FF-F04B-EC56-F9189E333758}"/>
                </a:ext>
              </a:extLst>
            </p:cNvPr>
            <p:cNvSpPr/>
            <p:nvPr/>
          </p:nvSpPr>
          <p:spPr>
            <a:xfrm>
              <a:off x="2349" y="2158819"/>
              <a:ext cx="1679146" cy="400950"/>
            </a:xfrm>
            <a:prstGeom prst="rect">
              <a:avLst/>
            </a:prstGeom>
            <a:solidFill>
              <a:srgbClr val="9F87B3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2264DC-67C6-3290-1106-E0339F6BE944}"/>
                </a:ext>
              </a:extLst>
            </p:cNvPr>
            <p:cNvSpPr txBox="1"/>
            <p:nvPr/>
          </p:nvSpPr>
          <p:spPr>
            <a:xfrm>
              <a:off x="2349" y="2158819"/>
              <a:ext cx="1679146" cy="40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30480" rIns="85344" bIns="30480" numCol="1" spcCol="1270" anchor="ctr" anchorCtr="0">
              <a:noAutofit/>
            </a:bodyPr>
            <a:lstStyle/>
            <a:p>
              <a:pPr marL="0" lvl="0" indent="0" algn="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b="1">
                  <a:solidFill>
                    <a:schemeClr val="bg1"/>
                  </a:solidFill>
                </a:rPr>
                <a:t>Research security</a:t>
              </a:r>
              <a:endParaRPr lang="en-BE" sz="12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2E629D-93DE-3DB8-D172-A63F08BFD9B5}"/>
              </a:ext>
            </a:extLst>
          </p:cNvPr>
          <p:cNvGrpSpPr/>
          <p:nvPr/>
        </p:nvGrpSpPr>
        <p:grpSpPr>
          <a:xfrm>
            <a:off x="2538664" y="5966364"/>
            <a:ext cx="4635514" cy="400950"/>
            <a:chOff x="2154006" y="2186020"/>
            <a:chExt cx="4635514" cy="4009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D4F610-6EF5-6887-B2D4-17D8982A2C5C}"/>
                </a:ext>
              </a:extLst>
            </p:cNvPr>
            <p:cNvSpPr/>
            <p:nvPr/>
          </p:nvSpPr>
          <p:spPr>
            <a:xfrm>
              <a:off x="2154006" y="2186020"/>
              <a:ext cx="4635514" cy="400950"/>
            </a:xfrm>
            <a:prstGeom prst="rect">
              <a:avLst/>
            </a:prstGeom>
            <a:solidFill>
              <a:srgbClr val="9F87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9B8756-91BC-9607-0990-7E511A8771CC}"/>
                </a:ext>
              </a:extLst>
            </p:cNvPr>
            <p:cNvSpPr txBox="1"/>
            <p:nvPr/>
          </p:nvSpPr>
          <p:spPr>
            <a:xfrm>
              <a:off x="2154006" y="2186020"/>
              <a:ext cx="4635514" cy="400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kern="1200"/>
                <a:t>Common minimum standards</a:t>
              </a:r>
              <a:endParaRPr lang="en-BE" sz="1800" kern="1200"/>
            </a:p>
          </p:txBody>
        </p:sp>
      </p:grpSp>
      <p:sp>
        <p:nvSpPr>
          <p:cNvPr id="16" name="Left Brace 15">
            <a:extLst>
              <a:ext uri="{FF2B5EF4-FFF2-40B4-BE49-F238E27FC236}">
                <a16:creationId xmlns:a16="http://schemas.microsoft.com/office/drawing/2014/main" id="{8B0EA1DC-9D81-268E-F95D-16B4E0C6CF8F}"/>
              </a:ext>
            </a:extLst>
          </p:cNvPr>
          <p:cNvSpPr/>
          <p:nvPr/>
        </p:nvSpPr>
        <p:spPr>
          <a:xfrm>
            <a:off x="2090010" y="5939163"/>
            <a:ext cx="335829" cy="400950"/>
          </a:xfrm>
          <a:prstGeom prst="leftBrace">
            <a:avLst>
              <a:gd name="adj1" fmla="val 35000"/>
              <a:gd name="adj2" fmla="val 5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BE"/>
          </a:p>
        </p:txBody>
      </p:sp>
      <p:pic>
        <p:nvPicPr>
          <p:cNvPr id="19" name="Graphic 18" descr="Lightbulb outline">
            <a:extLst>
              <a:ext uri="{FF2B5EF4-FFF2-40B4-BE49-F238E27FC236}">
                <a16:creationId xmlns:a16="http://schemas.microsoft.com/office/drawing/2014/main" id="{77FCCE77-E6A8-6F9A-0A3A-F04592F446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3152" y="3347033"/>
            <a:ext cx="460248" cy="460248"/>
          </a:xfrm>
          <a:prstGeom prst="rect">
            <a:avLst/>
          </a:prstGeom>
        </p:spPr>
      </p:pic>
      <p:pic>
        <p:nvPicPr>
          <p:cNvPr id="21" name="Graphic 20" descr="Lightbulb outline">
            <a:extLst>
              <a:ext uri="{FF2B5EF4-FFF2-40B4-BE49-F238E27FC236}">
                <a16:creationId xmlns:a16="http://schemas.microsoft.com/office/drawing/2014/main" id="{47E2298F-6F64-D16A-D2A8-EFE559C2CE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3152" y="4558977"/>
            <a:ext cx="460248" cy="4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094638-fa71-4618-89bd-3ef566b14436" xsi:nil="true"/>
    <lcf76f155ced4ddcb4097134ff3c332f xmlns="36838b4d-8d96-449a-b918-32eb88a5ba9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205A98F977B4883BF34B8F1F191E0" ma:contentTypeVersion="15" ma:contentTypeDescription="Create a new document." ma:contentTypeScope="" ma:versionID="290440a1f123d219675442013e22f9a7">
  <xsd:schema xmlns:xsd="http://www.w3.org/2001/XMLSchema" xmlns:xs="http://www.w3.org/2001/XMLSchema" xmlns:p="http://schemas.microsoft.com/office/2006/metadata/properties" xmlns:ns2="36838b4d-8d96-449a-b918-32eb88a5ba9c" xmlns:ns3="86094638-fa71-4618-89bd-3ef566b14436" targetNamespace="http://schemas.microsoft.com/office/2006/metadata/properties" ma:root="true" ma:fieldsID="ca7e13b30574c356d6668055d3c92313" ns2:_="" ns3:_="">
    <xsd:import namespace="36838b4d-8d96-449a-b918-32eb88a5ba9c"/>
    <xsd:import namespace="86094638-fa71-4618-89bd-3ef566b144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838b4d-8d96-449a-b918-32eb88a5b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b360ce5-71ef-4b65-aa6c-feab253618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094638-fa71-4618-89bd-3ef566b1443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de084ad-a6d2-4c8e-a7df-cb9adf7c68b1}" ma:internalName="TaxCatchAll" ma:showField="CatchAllData" ma:web="86094638-fa71-4618-89bd-3ef566b144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88723E-6AE5-46B2-8DB4-2B9F9723DC0B}">
  <ds:schemaRefs>
    <ds:schemaRef ds:uri="http://purl.org/dc/terms/"/>
    <ds:schemaRef ds:uri="http://schemas.microsoft.com/office/2006/metadata/properties"/>
    <ds:schemaRef ds:uri="http://purl.org/dc/elements/1.1/"/>
    <ds:schemaRef ds:uri="36838b4d-8d96-449a-b918-32eb88a5ba9c"/>
    <ds:schemaRef ds:uri="http://schemas.microsoft.com/office/2006/documentManagement/types"/>
    <ds:schemaRef ds:uri="http://www.w3.org/XML/1998/namespace"/>
    <ds:schemaRef ds:uri="86094638-fa71-4618-89bd-3ef566b14436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B099342-0CF5-4DE6-AB0B-E4D75DB6B0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A06BE8-69F3-4C18-A9D0-606E863927DA}">
  <ds:schemaRefs>
    <ds:schemaRef ds:uri="36838b4d-8d96-449a-b918-32eb88a5ba9c"/>
    <ds:schemaRef ds:uri="86094638-fa71-4618-89bd-3ef566b144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11181</TotalTime>
  <Words>788</Words>
  <Application>Microsoft Macintosh PowerPoint</Application>
  <PresentationFormat>Widescreen</PresentationFormat>
  <Paragraphs>92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Avenir</vt:lpstr>
      <vt:lpstr>Avenir Black</vt:lpstr>
      <vt:lpstr>Avenir Book</vt:lpstr>
      <vt:lpstr>Calibri</vt:lpstr>
      <vt:lpstr>Calibri Light</vt:lpstr>
      <vt:lpstr>Wingdings</vt:lpstr>
      <vt:lpstr>Office Theme</vt:lpstr>
      <vt:lpstr>The EU’s quest for Academic Freedom in a Changing Geopolitical World</vt:lpstr>
      <vt:lpstr>The Ambition: </vt:lpstr>
      <vt:lpstr>PowerPoint Presentation</vt:lpstr>
      <vt:lpstr>Academic Freedom and the ERA</vt:lpstr>
      <vt:lpstr>Bonn Declaration on Freedom of Scientific Research</vt:lpstr>
      <vt:lpstr>European Parliament </vt:lpstr>
      <vt:lpstr>Challenges and Opportunities</vt:lpstr>
      <vt:lpstr>Towards the ERA Act: The Current Context</vt:lpstr>
      <vt:lpstr>ERA Act: Issue areas</vt:lpstr>
      <vt:lpstr>PowerPoint Presentation</vt:lpstr>
      <vt:lpstr>How to ensure an effective protection in the ERA Act?</vt:lpstr>
      <vt:lpstr>Conclusions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Janne Rooms - The Guild</dc:creator>
  <cp:lastModifiedBy>Jan Palmowski - The Guild</cp:lastModifiedBy>
  <cp:revision>2</cp:revision>
  <dcterms:created xsi:type="dcterms:W3CDTF">2023-03-08T16:06:42Z</dcterms:created>
  <dcterms:modified xsi:type="dcterms:W3CDTF">2026-05-01T10:48:56Z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0x010100BFA205A98F977B4883BF34B8F1F191E0</vt:lpwstr>
  </property>
  <property fmtid="{D5CDD505-2E9C-101B-9397-08002B2CF9AE}" pid="3" name="MediaServiceImageTags">
    <vt:lpwstr/>
  </property>
</Properties>
</file>