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52" r:id="rId2"/>
    <p:sldMasterId id="2147483654" r:id="rId3"/>
    <p:sldMasterId id="2147486763" r:id="rId4"/>
  </p:sldMasterIdLst>
  <p:notesMasterIdLst>
    <p:notesMasterId r:id="rId17"/>
  </p:notesMasterIdLst>
  <p:handoutMasterIdLst>
    <p:handoutMasterId r:id="rId18"/>
  </p:handoutMasterIdLst>
  <p:sldIdLst>
    <p:sldId id="377" r:id="rId5"/>
    <p:sldId id="378" r:id="rId6"/>
    <p:sldId id="379" r:id="rId7"/>
    <p:sldId id="390" r:id="rId8"/>
    <p:sldId id="380" r:id="rId9"/>
    <p:sldId id="381" r:id="rId10"/>
    <p:sldId id="382" r:id="rId11"/>
    <p:sldId id="387" r:id="rId12"/>
    <p:sldId id="383" r:id="rId13"/>
    <p:sldId id="384" r:id="rId14"/>
    <p:sldId id="389" r:id="rId15"/>
    <p:sldId id="388" r:id="rId16"/>
  </p:sldIdLst>
  <p:sldSz cx="9144000" cy="6858000" type="screen4x3"/>
  <p:notesSz cx="6797675" cy="9926638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50" autoAdjust="0"/>
    <p:restoredTop sz="72429" autoAdjust="0"/>
  </p:normalViewPr>
  <p:slideViewPr>
    <p:cSldViewPr>
      <p:cViewPr varScale="1">
        <p:scale>
          <a:sx n="86" d="100"/>
          <a:sy n="86" d="100"/>
        </p:scale>
        <p:origin x="179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68C3FD3-A770-AF42-B86E-FB37A9A454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1260EB-F1A6-4949-A964-9A61FD82B6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C23CEFA-261A-4D41-8488-050B7DED468F}" type="datetimeFigureOut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D2C4F06-5D61-3D4C-9201-138FF321E0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579553-9FA3-3243-A6AC-EFB7DD62BE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195F15F-97AB-7C4D-BA73-954692D62F5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CAE6452-EDB4-7A4B-9ADB-D8DAA5C82A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367BAD6-24CF-B94C-92B8-6B4632FF40E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1FEEFFAA-CE71-08EE-804D-7C70B33E316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40715-2F64-344F-8C18-BCB803CF42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B7A5053-D997-8E47-9B69-AFA8525D90B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CC64A57-64F7-3F41-858F-F777FDAE18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C9EED51-CCA0-944C-87F7-4EF47C984C7A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latshållare för bildobjekt 1">
            <a:extLst>
              <a:ext uri="{FF2B5EF4-FFF2-40B4-BE49-F238E27FC236}">
                <a16:creationId xmlns:a16="http://schemas.microsoft.com/office/drawing/2014/main" id="{BA68850C-7719-94A2-5B62-429EE5EA4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Platshållare för anteckningar 2">
            <a:extLst>
              <a:ext uri="{FF2B5EF4-FFF2-40B4-BE49-F238E27FC236}">
                <a16:creationId xmlns:a16="http://schemas.microsoft.com/office/drawing/2014/main" id="{CC95356B-CCA7-2A0A-E5A1-F49C464BA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•"/>
            </a:pPr>
            <a:endParaRPr lang="sv-SE" altLang="sv-SE">
              <a:latin typeface="Arial" panose="020B0604020202020204" pitchFamily="34" charset="0"/>
            </a:endParaRPr>
          </a:p>
        </p:txBody>
      </p:sp>
      <p:sp>
        <p:nvSpPr>
          <p:cNvPr id="12292" name="Platshållare för bildnummer 3">
            <a:extLst>
              <a:ext uri="{FF2B5EF4-FFF2-40B4-BE49-F238E27FC236}">
                <a16:creationId xmlns:a16="http://schemas.microsoft.com/office/drawing/2014/main" id="{63E0DB63-F7FF-1E3D-9866-130033E102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6EE010-1261-A442-B81D-FD5772301EA1}" type="slidenum">
              <a:rPr lang="sv-SE" altLang="sv-SE"/>
              <a:pPr>
                <a:spcBef>
                  <a:spcPct val="0"/>
                </a:spcBef>
              </a:pPr>
              <a:t>1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EED51-CCA0-944C-87F7-4EF47C984C7A}" type="slidenum">
              <a:rPr lang="sv-SE" altLang="sv-SE" smtClean="0"/>
              <a:pPr/>
              <a:t>4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5259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EED51-CCA0-944C-87F7-4EF47C984C7A}" type="slidenum">
              <a:rPr lang="sv-SE" altLang="sv-SE" smtClean="0"/>
              <a:pPr/>
              <a:t>6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11807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EED51-CCA0-944C-87F7-4EF47C984C7A}" type="slidenum">
              <a:rPr lang="sv-SE" altLang="sv-SE" smtClean="0"/>
              <a:pPr/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11621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9EED51-CCA0-944C-87F7-4EF47C984C7A}" type="slidenum">
              <a:rPr lang="sv-SE" altLang="sv-SE" smtClean="0"/>
              <a:pPr/>
              <a:t>8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9747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SU_PPT_kronor">
            <a:extLst>
              <a:ext uri="{FF2B5EF4-FFF2-40B4-BE49-F238E27FC236}">
                <a16:creationId xmlns:a16="http://schemas.microsoft.com/office/drawing/2014/main" id="{5581A7BA-B681-1F3C-E916-4C5F33B95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2750"/>
            <a:ext cx="5595938" cy="51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 descr="SU_logo_32mm_300dpi_SVENSK">
            <a:extLst>
              <a:ext uri="{FF2B5EF4-FFF2-40B4-BE49-F238E27FC236}">
                <a16:creationId xmlns:a16="http://schemas.microsoft.com/office/drawing/2014/main" id="{7E92680F-AD0A-5C77-13A4-27F7B68BD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6475" y="2435225"/>
            <a:ext cx="6632575" cy="1425575"/>
          </a:xfrm>
        </p:spPr>
        <p:txBody>
          <a:bodyPr lIns="72000" tIns="36000" rIns="72000" bIns="36000" anchor="ctr"/>
          <a:lstStyle>
            <a:lvl1pPr>
              <a:lnSpc>
                <a:spcPct val="100000"/>
              </a:lnSpc>
              <a:defRPr sz="4400" b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3860800"/>
            <a:ext cx="6632575" cy="1165225"/>
          </a:xfrm>
        </p:spPr>
        <p:txBody>
          <a:bodyPr/>
          <a:lstStyle>
            <a:lvl1pPr marL="0" indent="0">
              <a:lnSpc>
                <a:spcPts val="4200"/>
              </a:lnSpc>
              <a:buFontTx/>
              <a:buNone/>
              <a:defRPr sz="2800"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03EFF4B-E195-FAE7-2D52-01E99A32EF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F76FA-4894-FE4D-B6C7-E1CDBC56094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EF5DF36-392D-6211-6E28-E7B988A2B7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36750" y="6151563"/>
            <a:ext cx="44926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EE1F26A-EB1C-3859-310B-DBA1CD520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02342-3F74-DF49-BB47-9EAE81ACEA2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141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AD760-610E-A752-FEFA-CBE08B5EEC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8706D-DEF4-0849-BF91-F9FD618CF51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B2FD81-29C3-A2C0-5FAC-7A898E9B8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739B04-967C-3CD1-66FB-312CC6B688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E605A-9015-D942-9FE9-5B92BAC5883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6485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927725" y="1943100"/>
            <a:ext cx="1711325" cy="407828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90575" y="1943100"/>
            <a:ext cx="4984750" cy="40782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ED4217-1BB1-B5CD-34E0-EB4195411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A569B-58DA-BD43-B448-ACB3836EA276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A188EE-8C95-760D-D6B0-39CD0A6FC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E31DC2-5C29-6DB0-776F-9CCDB4FAD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1170E2-267D-3943-8B63-7F8B2B34647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45422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SU_PPT_olivkvist">
            <a:extLst>
              <a:ext uri="{FF2B5EF4-FFF2-40B4-BE49-F238E27FC236}">
                <a16:creationId xmlns:a16="http://schemas.microsoft.com/office/drawing/2014/main" id="{57351670-2EE0-754D-3B1B-30BB5178F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/>
          <a:stretch>
            <a:fillRect/>
          </a:stretch>
        </p:blipFill>
        <p:spPr bwMode="auto">
          <a:xfrm>
            <a:off x="1588" y="317500"/>
            <a:ext cx="6881812" cy="654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 descr="SU_logo_32mm_300dpi_SVENSK">
            <a:extLst>
              <a:ext uri="{FF2B5EF4-FFF2-40B4-BE49-F238E27FC236}">
                <a16:creationId xmlns:a16="http://schemas.microsoft.com/office/drawing/2014/main" id="{379C12FB-75BA-8BE8-310D-57647F267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6475" y="2435225"/>
            <a:ext cx="6632575" cy="1425575"/>
          </a:xfrm>
        </p:spPr>
        <p:txBody>
          <a:bodyPr lIns="72000" tIns="36000" rIns="72000" bIns="36000" anchor="ctr"/>
          <a:lstStyle>
            <a:lvl1pPr>
              <a:lnSpc>
                <a:spcPct val="100000"/>
              </a:lnSpc>
              <a:defRPr sz="4400" b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3860800"/>
            <a:ext cx="6632575" cy="1165225"/>
          </a:xfrm>
        </p:spPr>
        <p:txBody>
          <a:bodyPr/>
          <a:lstStyle>
            <a:lvl1pPr marL="0" indent="0">
              <a:lnSpc>
                <a:spcPts val="4200"/>
              </a:lnSpc>
              <a:buFontTx/>
              <a:buNone/>
              <a:defRPr sz="2800"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A93252B-D3FD-8173-9763-F619D742F6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50223-71CE-B44D-9970-24C38DF66C9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88B6471-9D0B-C31D-8925-152DF9DDBC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36750" y="6151563"/>
            <a:ext cx="44926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6A4C5B4-6F01-7C0E-A91C-6E137CED5D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BDAAA-F27C-F346-8A30-54A0433E908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19056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07427C-4C50-0FE5-A947-A5C45092D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C912A-AC79-AB44-B1C2-95D2B839CB3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937BE-A471-2534-5413-1DA6E834E7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079A29-1403-B7DF-8A26-97A950D6B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DFA40-62E7-AD42-9A21-B5AD3788A83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00345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7394FD-713E-EE16-6EA2-01523A147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87B7D-0A6A-4741-AD59-06165580408C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37E36D-5437-9E59-AC71-96DA5E4D6A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4F2AA5-69F8-D6E7-0502-36AF8D356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489AF8-9BA8-704B-B40C-EB1156932CC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71347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6B3E3-B761-A510-2A15-067AE96E5D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1BF77-AE38-F74D-A882-FADAD737EBD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B38B1E-9C26-9570-3314-ED68C6228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AC6FA-72B5-4355-D72C-67E68B496B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07B36-8F89-6246-8561-7B1DD2A8114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67803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C3ED8D6-D5D0-4459-8F86-C507F6EE4E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B3F7A-8693-F246-AF49-E20A3188FB61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89AF663-BB8C-CFDE-91A3-51C9311CC9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2C4315-C720-41BC-17A9-A31D574C7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94FEA-AC7E-B842-A81C-F1717DE398E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40120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E9F03AB-466D-1E38-7E52-5349E99B3C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DDA6-D8A5-EE44-A681-79D2008B7A1F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109247-8221-F0C7-5F84-79C0DAF01B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0F7864-D0A0-1F81-7BD1-B776DF76EA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CF8B5-61E8-8347-B0C9-AA05428BF0F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0228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2BDC590-3A73-7181-A29C-7860EADD85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5C97A-C251-7C4C-A7BF-A31E5774773C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AE14D1C-93CD-F429-1AAC-4D4120BDF4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AA3C86-AD85-2F69-8732-161F0F0FB3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162C0A-1E2C-F24B-9E8D-B02B428AA33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98779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E47E39-CF61-440A-9AEC-4E6E3C7DCD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97DB7-91CD-A643-96B4-85024479BFF8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6A87A7-BF55-E83D-7308-FD2AF4B80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6FCD27-EF7E-C895-9CDB-D8AAE884F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C8B04-3A6B-344C-8E10-3DCFCC280BE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0556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7A9B1E-A3A6-B5E3-AF63-2D1171543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83E48-5493-D14D-B2F2-62157F45594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1055CB-CAA2-0A49-7E85-1FBA071213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3057BD-9E92-0455-C032-EAC435DCF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03C550-467A-0D49-94A7-0B8F6369BF6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45980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F0DB8F-9B38-75B6-C440-36FD0D1AF6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C9549-BED8-AD45-978C-A5060CBD3A6A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515547-8D0D-A234-8539-01B8FC73DD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16B351-36D9-9A04-EB64-13BA76804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6EBE7-B747-CD4D-9C45-1DE90CB5F1B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4977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016B6F-C208-704F-0CC0-008FEFD929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F9126-509D-0845-A041-DAD83BE9A8B5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31D669-823E-C90A-7244-E9F308E8DF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8298D3-BDB0-47CD-AE46-A41CDB72B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45B582-B01A-8341-91A4-50AC65A4E61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34797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927725" y="1943100"/>
            <a:ext cx="1711325" cy="407828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90575" y="1943100"/>
            <a:ext cx="4984750" cy="40782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BB4ED6-26F5-9D10-72D8-2C64E20FF7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EFF25-D0F2-AF4C-A92B-FA92898D80D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A44729-971C-DB2B-5C40-42A93B3E4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FC8236-E9DE-CEAA-9E33-F0BC242FFA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DBE36-2156-014E-8ECB-632E628C810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366196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U_PPT_eld">
            <a:extLst>
              <a:ext uri="{FF2B5EF4-FFF2-40B4-BE49-F238E27FC236}">
                <a16:creationId xmlns:a16="http://schemas.microsoft.com/office/drawing/2014/main" id="{5B3B8D2F-4EC6-0871-8022-A361DBC50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t="-362"/>
          <a:stretch>
            <a:fillRect/>
          </a:stretch>
        </p:blipFill>
        <p:spPr bwMode="auto">
          <a:xfrm>
            <a:off x="3175" y="1590675"/>
            <a:ext cx="725805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SU_logo_32mm_300dpi_SVENSK">
            <a:extLst>
              <a:ext uri="{FF2B5EF4-FFF2-40B4-BE49-F238E27FC236}">
                <a16:creationId xmlns:a16="http://schemas.microsoft.com/office/drawing/2014/main" id="{25B7F16B-526A-467E-203D-0D4D99959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6475" y="2435225"/>
            <a:ext cx="6632575" cy="1425575"/>
          </a:xfrm>
        </p:spPr>
        <p:txBody>
          <a:bodyPr lIns="72000" tIns="36000" rIns="72000" bIns="36000" anchor="ctr"/>
          <a:lstStyle>
            <a:lvl1pPr>
              <a:lnSpc>
                <a:spcPct val="100000"/>
              </a:lnSpc>
              <a:defRPr sz="4400" b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3860800"/>
            <a:ext cx="6632575" cy="11652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0E7553-0D74-71D4-AF77-393099774F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01330-A739-634A-B1BB-6B3DFEE177FA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AA509F7-67E2-C015-E26C-60B67EF9C6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36750" y="6151563"/>
            <a:ext cx="44926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51607C-8FAD-2CB4-1C49-91E939ECAD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67A1D-EFFA-9E46-9AE2-D3E76AA7386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43754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3F18AC-6272-094E-102C-9303B5E1D4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19009-240F-6D40-B462-AC363BC80B59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BFFE78-198E-E9E7-4B67-91E695FB37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4C4BD4-A169-E102-BC7B-D3257243A7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FEBCDD-53F8-EE4A-AC78-564D9B72FCE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97900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26DE60-4C9B-1897-F9E2-53014BAD2F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6EDF6-46C0-8140-A9A4-4DCAB2CB4A5F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80F21A-4625-5972-0201-4F2C2C22C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CA0FFC-267A-6849-A8B1-5655043A8F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582F6-44D4-7F48-9DFB-D8D3451EEFD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622048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9BFD5D-560E-6B3F-E92B-E65BB8A1A6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378D0-906E-A14A-BB94-3966CBC31458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678F3A-C282-F401-F9E2-C26655867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2C4EE7-678B-322D-D70C-174902E6D5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B5A6D-5B40-844B-BAC9-FC0B8D395B2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48227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F9F4B5-4E16-F0DA-E07C-9232FF5707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E67B1-0A6F-3942-B509-141A261EB6E2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5E1C6A-BCDA-2F96-1857-3EE0351A4B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4891240-4C55-B5EB-5F4D-105339B02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D353A-4302-304F-8AC9-E4D8843E83C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84669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C5536ED-F700-FCC6-ADC9-34BC2C9CE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60BE2-F034-064C-AE6E-FAFDEED29F2E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80B935-2A4D-3BDC-529E-BEB1FCA90C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D60E9E-FA57-24ED-ADE1-1400BC0598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2880-B255-0241-9F4C-DA78D2DF9C8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91981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1F7A02-1D92-5B8D-2266-B6F8A21EA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ED5F6-2005-604D-9E1C-4A2F9A9B3349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89DB80C-F61E-D14B-CFE4-AC096AACF2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80AED80-DE8C-768F-F192-C6918AFA79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AF1C1A-B5BD-F84D-BE64-86674DEDD95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23873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A027D4-B177-4697-1F09-B7E3532AD8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1729F-7E89-B34B-B076-93F04F9BCAA2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474DB8-7701-D0C5-ED46-F1F017FAF6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6C387A-7432-3B3B-658C-16BCA6F8D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7ABBC2-B505-424E-B984-87C32CC0089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73609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8F801-36B8-5317-DC35-B16EC2ECF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7829-F8B3-224D-91AA-7D91CA597395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5F1E55-2C28-92E8-0439-6F8A0BC61A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BF5DFE-2C0A-2CF6-F177-8B9B87E5C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2B504-C051-C942-8DEA-EAAEC9FF023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65908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FC3C34-0E0F-C27C-13F6-CE4C7B5281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5D775-9DE3-AD45-B4E8-6A72DD5632CB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1F8229-26FA-7D77-B403-A9DA5A249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5A9928-688E-A28C-9B8A-92330C2EF5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F9AF5-89B0-5441-B71D-CFF15AC9F69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857649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2806AC-967C-9596-5EBE-F40A9FD286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CAC8E-35F1-C84B-9710-6D02E7FE970D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8815E-7DF9-EAE5-0E75-5D1F81CC24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02758A-DB71-A80B-E2BF-856E02AF4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57B6F-F732-264A-966C-E9594110B15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644293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927725" y="1943100"/>
            <a:ext cx="1711325" cy="407828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90575" y="1943100"/>
            <a:ext cx="4984750" cy="40782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101107-5056-1085-C732-8B4AB755E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C8D04-0ECC-4E44-B219-FE7BF9C7F13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61EC7D-1634-8E9B-AE1E-95CB35C07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63494-8EE3-76AF-DFB9-8EBC7207EC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16268-AE0A-6B4F-B60E-62C2BA6C34C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08701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0575" y="1943100"/>
            <a:ext cx="6848475" cy="795338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2D367B-CAAB-D504-9DE4-8E03099523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1313A-339F-F245-B2BF-5DCA4E285705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1765B7-8667-F5D0-FAD3-2E59DEBCC0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2D036E-E23F-F806-6D43-99F0B997D3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3491C-BFA2-0A40-A7D5-9E12B5B88FF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3278524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U_PPT_eld">
            <a:extLst>
              <a:ext uri="{FF2B5EF4-FFF2-40B4-BE49-F238E27FC236}">
                <a16:creationId xmlns:a16="http://schemas.microsoft.com/office/drawing/2014/main" id="{58CFCFFA-947E-9B51-FA58-D27720C322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t="-362"/>
          <a:stretch>
            <a:fillRect/>
          </a:stretch>
        </p:blipFill>
        <p:spPr bwMode="auto">
          <a:xfrm>
            <a:off x="3175" y="1590675"/>
            <a:ext cx="725805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SU_logo_32mm_300dpi_SVENSK">
            <a:extLst>
              <a:ext uri="{FF2B5EF4-FFF2-40B4-BE49-F238E27FC236}">
                <a16:creationId xmlns:a16="http://schemas.microsoft.com/office/drawing/2014/main" id="{736FB38A-35C7-1B7B-368C-DC7693B9F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6475" y="2435225"/>
            <a:ext cx="6632575" cy="1425575"/>
          </a:xfrm>
        </p:spPr>
        <p:txBody>
          <a:bodyPr lIns="72000" tIns="36000" rIns="72000" bIns="36000" anchor="ctr"/>
          <a:lstStyle>
            <a:lvl1pPr>
              <a:lnSpc>
                <a:spcPct val="100000"/>
              </a:lnSpc>
              <a:defRPr sz="4400" b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3860800"/>
            <a:ext cx="6632575" cy="11652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80F6E61-1D1E-B34D-250E-80694A5A8A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6402D-1AB6-7348-AC3F-97CD473CB5B1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BF7F56F-6F19-3B13-A8D9-34F3F0C43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36750" y="6151563"/>
            <a:ext cx="44926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EA80E28-4C88-5482-99B1-C2C948D791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94D86-EE8D-4B46-A312-5DA734F35F8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75596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7B2B49-5DB4-DF48-9DAB-57D7AE06E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DE8B7-3766-264A-A11C-D3EF8807B1B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74970C-1B31-2613-254E-C2FC1E06B3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7E0266-B497-ED26-998A-9EE1B32A9A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A93EE-EF55-5645-AEC1-CF067653A4C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52968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12825B-D376-7915-A0AF-EF0708410B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AF8F3-E2E7-554F-94A2-AC0C74BDC83C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B5DAF5-A85E-8E50-7BE3-380FAF82AF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C3A0B9-3D35-CA0E-F587-D0FE50AF4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C84BAF-15E8-2340-9D2A-2D632828BB8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738199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B7FD00-500E-C1A4-4F73-FE075D718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5F3F3-ED09-0247-A8CD-4C63AFF95E54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386E63-2834-0562-D69F-B033AA4C86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BA962F-9377-9C9F-3F30-003A8FB4B6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97B27-89F5-974E-AC63-739684FD5AE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830542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2C9B50F-A9AE-5688-1E3A-176E918C22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98BB8-6F5A-EF40-9BD0-42DABF7B5CD2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C5B81FF-C631-C5B4-14B6-8D0FB934D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3CF2D40-A1B9-6A06-BE22-2734BFED49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D353CF-6DF8-B049-9AAA-C49A58C2D79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0264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6A8779-6360-0E4B-9FC5-00D4DDB852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8802-E628-1F40-9C80-FECBB5B624C1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9FC30C-5599-CF99-AE4F-84F637E085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D44CAE-85DB-765D-70F9-A643011222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6AECA-4A15-074A-BD73-B218ECD0B2A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274166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8F71B5-FF51-2DF3-0496-76487F9B9C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CDA38-FE02-8249-98F3-1E87558FB190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50A788C-CE18-8771-0C8E-FF6CECE24C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632B8F-C266-28C7-8381-C28E632320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21EB4-AC32-DA46-B7C7-8924EDC7816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627338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0357FEA-00A2-A7B3-C7F3-EC401C64D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F4F4C-A71C-B640-BACB-DE7D43D05C16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7E5B32-2454-ED8D-3801-DCBDCE29E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C055454-0DCC-6247-6147-04573F5771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9E78E-A0E2-7645-85D9-297A2575032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4084486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C01756-D7EE-C72A-3D57-DB5BA3FE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ABD01-B457-E343-A744-26250FC586A5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FD8E53-0FF1-389D-BE5F-E746FE447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A3F3AC-6497-BC45-F453-314F81CEA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24437-A39F-4442-BFF2-943BC267FBA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389195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CA9645-9489-5515-23F9-276FFCB16B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14361-98EE-0A42-A2ED-96395BADAC61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3536C3-C0BF-F5C9-2E8B-6183D6D036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36BF26-73F3-2BA2-7CFF-924C08464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6FAA7-5577-B348-8ED6-034A9F2AC0E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412440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DA692B-4D3E-CD57-1CFB-B19B678F3A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1636B-E5E3-574B-A4A6-E2B9E0BE4782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3FB683-A6D1-C560-7E1A-40AD441D6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7C5887-F499-FE2E-92A9-A6E738D57A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56044-AF22-F04B-8261-3A050834313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1813878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927725" y="1943100"/>
            <a:ext cx="1711325" cy="407828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90575" y="1943100"/>
            <a:ext cx="4984750" cy="407828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FB4871-6B92-B61B-1887-DA3A63116F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8A146-B899-704A-B7BF-5F02CE5C3A8D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AE89C1-AAD9-3AA3-8DEB-F38C49B5A2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825BC4-6DED-72F7-878A-50C21DB2E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D11DD-DDE1-514B-8EF1-BF31F38744E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199274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0575" y="1943100"/>
            <a:ext cx="6848475" cy="795338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5AF5A7-E6A6-CCA8-9328-4390ECB404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E8948-201D-A04F-AD7B-5471F5AACB20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F08EFC-3225-A3B5-9E74-870BBF2D4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8EAEA-E29F-894D-42B1-D5E7FB335E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95D74-58E3-4F45-AF5A-A68298AA262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1945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B13E624-4398-0646-4B71-B658312D4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518B0-A462-584E-9845-28D344333F2B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7CE0445-484C-A42A-8C6E-6D8828B03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565C807-2227-0DAF-BA1A-6F2B56B735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A414A-EE97-E447-9A6A-A93C22A5E00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1398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47D1CF-48BA-8E0D-98B5-380EA36EF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E89E9-5587-CE4A-8581-282FFD525323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57613DB-9E1C-9F50-C758-F3222C347F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669920D-556E-3E61-E8B8-ADB0282604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6D8E7-D8B8-9A4D-AB36-797CEC6E628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1239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28079F6-B5EA-9C4E-1ECF-23A3DC1F7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A45C7-4D23-3149-8576-B65DA2FF0BA6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78D012-FDFF-6CCB-7C33-A98F906B1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3CD3AB-ADA1-5BD6-0B7B-0DF8064163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D30D0B-9DD2-4D40-BEB3-2DA6ADF3CDA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2950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1C07DE-A871-C966-6CF5-2007728AB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AB8DE-823B-F94C-ADC8-D2906CC6B3AB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3697CC-25CA-65CF-BDBF-49FA828632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7887FA-E680-DC4F-CA04-A542351FDC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E8B73-C37F-D645-BBFC-2A25CADA6ED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3808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D9B353-6FA3-D1B0-5602-2DDA7BFFF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5D01-63F4-8641-9E9F-04A95823383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AEA1CA-5F11-3A07-AEBF-EAB63EEACF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75FF36-7C09-2A48-05C0-A1F14316D6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03178-CE6D-2B49-BD69-3353CA198CE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620158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CC99AD-2A19-C283-63CD-C9D4C4D89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943100"/>
            <a:ext cx="684847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E27B1C4-B09C-8AA9-9CE7-DE78914CD1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5" y="2806700"/>
            <a:ext cx="6848475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CC610158-8948-5543-96FF-FDDAC7B4A4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9463" y="6151563"/>
            <a:ext cx="112236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9879C4B6-FA27-9F4E-84BE-B653478DD890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1FD76BC-100D-CF4D-B1CD-8CF970C47E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6750" y="6151563"/>
            <a:ext cx="4492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1E49CA1B-5EAE-CC40-9104-9D445E9FBA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6538" y="6151563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fld id="{2DE72AD6-1CB0-5344-80BE-0150CE244D26}" type="slidenum">
              <a:rPr lang="sv-SE" altLang="sv-SE"/>
              <a:pPr/>
              <a:t>‹#›</a:t>
            </a:fld>
            <a:endParaRPr lang="sv-SE" altLang="sv-SE"/>
          </a:p>
        </p:txBody>
      </p:sp>
      <p:pic>
        <p:nvPicPr>
          <p:cNvPr id="1031" name="Picture 7" descr="SU_logo_32mm_300dpi_SVENSK">
            <a:extLst>
              <a:ext uri="{FF2B5EF4-FFF2-40B4-BE49-F238E27FC236}">
                <a16:creationId xmlns:a16="http://schemas.microsoft.com/office/drawing/2014/main" id="{822B27FF-ED7F-1A1C-EF17-398B4ECED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722" r:id="rId1"/>
    <p:sldLayoutId id="2147487680" r:id="rId2"/>
    <p:sldLayoutId id="2147487681" r:id="rId3"/>
    <p:sldLayoutId id="2147487682" r:id="rId4"/>
    <p:sldLayoutId id="2147487683" r:id="rId5"/>
    <p:sldLayoutId id="2147487684" r:id="rId6"/>
    <p:sldLayoutId id="2147487685" r:id="rId7"/>
    <p:sldLayoutId id="2147487686" r:id="rId8"/>
    <p:sldLayoutId id="2147487687" r:id="rId9"/>
    <p:sldLayoutId id="2147487688" r:id="rId10"/>
    <p:sldLayoutId id="2147487689" r:id="rId11"/>
  </p:sldLayoutIdLst>
  <p:hf hdr="0"/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5pPr>
      <a:lvl6pPr marL="4572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6pPr>
      <a:lvl7pPr marL="9144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7pPr>
      <a:lvl8pPr marL="13716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8pPr>
      <a:lvl9pPr marL="1828800"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2A39B03-BEAD-03FE-A4BC-68102A5C3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943100"/>
            <a:ext cx="684847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31FDDE5-3E51-F0B1-6738-14097045B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5" y="2806700"/>
            <a:ext cx="6848475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ED33B03C-90C1-E449-9D32-2AEF8D963D9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9463" y="6151563"/>
            <a:ext cx="112236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D5324641-0B68-8244-96D4-E2E0DFADB10F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E63C368D-9DC0-5340-B10B-A40BADA511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6750" y="6151563"/>
            <a:ext cx="4492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5FAC7BE-8363-F149-A0A2-259AF34804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6538" y="6151563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fld id="{3F5B5219-AB62-9F44-B8C7-9D5827FF5F34}" type="slidenum">
              <a:rPr lang="sv-SE" altLang="sv-SE"/>
              <a:pPr/>
              <a:t>‹#›</a:t>
            </a:fld>
            <a:endParaRPr lang="sv-SE" altLang="sv-SE"/>
          </a:p>
        </p:txBody>
      </p:sp>
      <p:pic>
        <p:nvPicPr>
          <p:cNvPr id="2055" name="Picture 7" descr="SU_logo_32mm_300dpi_SVENSK">
            <a:extLst>
              <a:ext uri="{FF2B5EF4-FFF2-40B4-BE49-F238E27FC236}">
                <a16:creationId xmlns:a16="http://schemas.microsoft.com/office/drawing/2014/main" id="{1308E2FB-C7FC-113D-9D60-13421E7AB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723" r:id="rId1"/>
    <p:sldLayoutId id="2147487690" r:id="rId2"/>
    <p:sldLayoutId id="2147487691" r:id="rId3"/>
    <p:sldLayoutId id="2147487692" r:id="rId4"/>
    <p:sldLayoutId id="2147487693" r:id="rId5"/>
    <p:sldLayoutId id="2147487694" r:id="rId6"/>
    <p:sldLayoutId id="2147487695" r:id="rId7"/>
    <p:sldLayoutId id="2147487696" r:id="rId8"/>
    <p:sldLayoutId id="2147487697" r:id="rId9"/>
    <p:sldLayoutId id="2147487698" r:id="rId10"/>
    <p:sldLayoutId id="2147487699" r:id="rId11"/>
  </p:sldLayoutIdLst>
  <p:hf hdr="0"/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9FB58E1-3DFD-F9AE-42A2-93F6B74F8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943100"/>
            <a:ext cx="684847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17A5DB6-7E72-2CDC-BC35-21CF5BE8C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5" y="2806700"/>
            <a:ext cx="6848475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5246930C-6E5A-4D47-BC20-467289C716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9463" y="6151563"/>
            <a:ext cx="112236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73CB7AD7-282D-AB40-A250-0C06C6C342A7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2CFBA4CD-4744-BD4C-89E3-2CF4303D67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6750" y="6151563"/>
            <a:ext cx="4492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3643A1B0-CDAC-0E45-8ECA-07BCD5DF96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6538" y="6151563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fld id="{423A47F3-D8F3-CF49-A0AF-3FC851AF3496}" type="slidenum">
              <a:rPr lang="sv-SE" altLang="sv-SE"/>
              <a:pPr/>
              <a:t>‹#›</a:t>
            </a:fld>
            <a:endParaRPr lang="sv-SE" altLang="sv-SE"/>
          </a:p>
        </p:txBody>
      </p:sp>
      <p:pic>
        <p:nvPicPr>
          <p:cNvPr id="3079" name="Picture 7" descr="SU_logo_32mm_300dpi_SVENSK">
            <a:extLst>
              <a:ext uri="{FF2B5EF4-FFF2-40B4-BE49-F238E27FC236}">
                <a16:creationId xmlns:a16="http://schemas.microsoft.com/office/drawing/2014/main" id="{7A5C1E2A-5486-517B-26E3-DD39294F1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724" r:id="rId1"/>
    <p:sldLayoutId id="2147487700" r:id="rId2"/>
    <p:sldLayoutId id="2147487701" r:id="rId3"/>
    <p:sldLayoutId id="2147487702" r:id="rId4"/>
    <p:sldLayoutId id="2147487703" r:id="rId5"/>
    <p:sldLayoutId id="2147487704" r:id="rId6"/>
    <p:sldLayoutId id="2147487705" r:id="rId7"/>
    <p:sldLayoutId id="2147487706" r:id="rId8"/>
    <p:sldLayoutId id="2147487707" r:id="rId9"/>
    <p:sldLayoutId id="2147487708" r:id="rId10"/>
    <p:sldLayoutId id="2147487709" r:id="rId11"/>
    <p:sldLayoutId id="2147487710" r:id="rId12"/>
  </p:sldLayoutIdLst>
  <p:hf hdr="0"/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E69EE77-8719-F81D-2D3D-E145BF4EA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943100"/>
            <a:ext cx="684847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451F73F-3D0C-0691-F403-FEB641820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5" y="2806700"/>
            <a:ext cx="6848475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0FBBB53D-9EFE-6D4A-BEEC-59F3EB4FA8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9463" y="6151563"/>
            <a:ext cx="112236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B136469A-F0EE-2D47-AD12-3F6B3B2D9E7F}" type="datetime1">
              <a:rPr lang="sv-SE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A4F49218-58AF-F344-897D-CD2B3E9C17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6750" y="6151563"/>
            <a:ext cx="4492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C7EE076-AD4A-8743-BA84-5815707E3E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6538" y="6151563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fld id="{A644A0EB-35CA-2143-A415-7AC442DA1620}" type="slidenum">
              <a:rPr lang="sv-SE" altLang="sv-SE"/>
              <a:pPr/>
              <a:t>‹#›</a:t>
            </a:fld>
            <a:endParaRPr lang="sv-SE" altLang="sv-SE"/>
          </a:p>
        </p:txBody>
      </p:sp>
      <p:pic>
        <p:nvPicPr>
          <p:cNvPr id="4103" name="Picture 7" descr="SU_logo_32mm_300dpi_SVENSK">
            <a:extLst>
              <a:ext uri="{FF2B5EF4-FFF2-40B4-BE49-F238E27FC236}">
                <a16:creationId xmlns:a16="http://schemas.microsoft.com/office/drawing/2014/main" id="{90EE92EA-B30C-DEF2-F910-5F4BFD6BD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7725" r:id="rId1"/>
    <p:sldLayoutId id="2147487711" r:id="rId2"/>
    <p:sldLayoutId id="2147487712" r:id="rId3"/>
    <p:sldLayoutId id="2147487713" r:id="rId4"/>
    <p:sldLayoutId id="2147487714" r:id="rId5"/>
    <p:sldLayoutId id="2147487715" r:id="rId6"/>
    <p:sldLayoutId id="2147487716" r:id="rId7"/>
    <p:sldLayoutId id="2147487717" r:id="rId8"/>
    <p:sldLayoutId id="2147487718" r:id="rId9"/>
    <p:sldLayoutId id="2147487719" r:id="rId10"/>
    <p:sldLayoutId id="2147487720" r:id="rId11"/>
    <p:sldLayoutId id="2147487721" r:id="rId12"/>
  </p:sldLayoutIdLst>
  <p:hf hdr="0"/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93014F9-48A0-7C80-123A-FEF290DB58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87450" y="2435225"/>
            <a:ext cx="6913563" cy="2649538"/>
          </a:xfrm>
        </p:spPr>
        <p:txBody>
          <a:bodyPr/>
          <a:lstStyle/>
          <a:p>
            <a:r>
              <a:rPr lang="en-GB" sz="3600" b="1" dirty="0"/>
              <a:t>Safeguarding academic freedom in Sweden </a:t>
            </a:r>
            <a:br>
              <a:rPr lang="en-GB" b="1" dirty="0"/>
            </a:br>
            <a:r>
              <a:rPr lang="en-GB" sz="3200" b="1" dirty="0"/>
              <a:t>– </a:t>
            </a:r>
            <a:r>
              <a:rPr lang="en-GB" sz="2800" b="1" dirty="0"/>
              <a:t>Universities as administrative authorities</a:t>
            </a:r>
            <a:br>
              <a:rPr lang="sv-SE" sz="3600" dirty="0"/>
            </a:br>
            <a:br>
              <a:rPr lang="sv-SE" altLang="sv-SE" sz="4000" dirty="0"/>
            </a:br>
            <a:r>
              <a:rPr lang="sv-SE" altLang="sv-SE" sz="2400" dirty="0"/>
              <a:t>Jane Reichel</a:t>
            </a:r>
            <a:br>
              <a:rPr lang="sv-SE" altLang="sv-SE" sz="2400" dirty="0"/>
            </a:br>
            <a:r>
              <a:rPr lang="sv-SE" altLang="sv-SE" sz="2400" dirty="0"/>
              <a:t>Vice President, Stockholm University</a:t>
            </a:r>
            <a:br>
              <a:rPr lang="sv-SE" altLang="sv-SE" sz="2400" dirty="0"/>
            </a:br>
            <a:r>
              <a:rPr lang="sv-SE" altLang="sv-SE" sz="2400" dirty="0"/>
              <a:t>Professor in Administrative </a:t>
            </a:r>
            <a:r>
              <a:rPr lang="sv-SE" altLang="sv-SE" sz="2400" dirty="0" err="1"/>
              <a:t>Law</a:t>
            </a:r>
            <a:r>
              <a:rPr lang="sv-SE" altLang="sv-SE" sz="2400" dirty="0"/>
              <a:t> </a:t>
            </a:r>
            <a:br>
              <a:rPr lang="sv-SE" altLang="sv-SE" sz="2400" dirty="0"/>
            </a:br>
            <a:endParaRPr lang="sv-SE" altLang="sv-SE" sz="3600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711B468-D6E4-A046-C3A7-1334C508B8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06475" y="6165850"/>
            <a:ext cx="6632575" cy="142875"/>
          </a:xfrm>
        </p:spPr>
        <p:txBody>
          <a:bodyPr/>
          <a:lstStyle/>
          <a:p>
            <a:pPr eaLnBrk="1" hangingPunct="1"/>
            <a:endParaRPr lang="sv-SE" altLang="sv-SE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C7AF38-9CB7-05EE-63EE-7A6DBFE08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</a:t>
            </a:r>
            <a:r>
              <a:rPr lang="sv-SE" dirty="0" err="1"/>
              <a:t>Surveys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DDB786-6D7A-7577-04CA-040423995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564904"/>
            <a:ext cx="6848475" cy="3456484"/>
          </a:xfrm>
        </p:spPr>
        <p:txBody>
          <a:bodyPr/>
          <a:lstStyle/>
          <a:p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Index</a:t>
            </a:r>
          </a:p>
          <a:p>
            <a:pPr lvl="1"/>
            <a:r>
              <a:rPr lang="sv-SE" dirty="0" err="1"/>
              <a:t>Very</a:t>
            </a:r>
            <a:r>
              <a:rPr lang="sv-SE" dirty="0"/>
              <a:t> </a:t>
            </a:r>
            <a:r>
              <a:rPr lang="sv-SE" dirty="0" err="1"/>
              <a:t>high</a:t>
            </a:r>
            <a:r>
              <a:rPr lang="sv-SE" dirty="0"/>
              <a:t> </a:t>
            </a:r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endParaRPr lang="sv-SE" dirty="0"/>
          </a:p>
          <a:p>
            <a:pPr lvl="1"/>
            <a:r>
              <a:rPr lang="sv-SE" dirty="0"/>
              <a:t>Top-</a:t>
            </a:r>
            <a:r>
              <a:rPr lang="sv-SE" dirty="0" err="1"/>
              <a:t>tier</a:t>
            </a:r>
            <a:r>
              <a:rPr lang="sv-SE" dirty="0"/>
              <a:t> </a:t>
            </a:r>
            <a:r>
              <a:rPr lang="sv-SE" dirty="0" err="1"/>
              <a:t>globally</a:t>
            </a:r>
            <a:r>
              <a:rPr lang="sv-SE" dirty="0"/>
              <a:t> and in </a:t>
            </a:r>
            <a:r>
              <a:rPr lang="sv-SE" dirty="0" err="1"/>
              <a:t>Europe</a:t>
            </a:r>
            <a:endParaRPr lang="sv-SE" dirty="0"/>
          </a:p>
          <a:p>
            <a:pPr lvl="1"/>
            <a:r>
              <a:rPr lang="sv-SE" dirty="0"/>
              <a:t>A small </a:t>
            </a:r>
            <a:r>
              <a:rPr lang="sv-SE" dirty="0" err="1"/>
              <a:t>but</a:t>
            </a:r>
            <a:r>
              <a:rPr lang="sv-SE" dirty="0"/>
              <a:t> </a:t>
            </a:r>
            <a:r>
              <a:rPr lang="sv-SE" dirty="0" err="1"/>
              <a:t>noticeable</a:t>
            </a:r>
            <a:r>
              <a:rPr lang="sv-SE" dirty="0"/>
              <a:t> </a:t>
            </a:r>
            <a:r>
              <a:rPr lang="sv-SE" dirty="0" err="1"/>
              <a:t>decline</a:t>
            </a:r>
            <a:r>
              <a:rPr lang="sv-SE" dirty="0"/>
              <a:t> in recent </a:t>
            </a:r>
            <a:r>
              <a:rPr lang="sv-SE" dirty="0" err="1"/>
              <a:t>years</a:t>
            </a:r>
            <a:endParaRPr lang="sv-SE" dirty="0"/>
          </a:p>
          <a:p>
            <a:r>
              <a:rPr lang="sv-SE" dirty="0" err="1"/>
              <a:t>European</a:t>
            </a:r>
            <a:r>
              <a:rPr lang="sv-SE" dirty="0"/>
              <a:t> </a:t>
            </a:r>
            <a:r>
              <a:rPr lang="sv-SE" dirty="0" err="1"/>
              <a:t>Parliament</a:t>
            </a:r>
            <a:r>
              <a:rPr lang="sv-SE" dirty="0"/>
              <a:t>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Monitor</a:t>
            </a:r>
          </a:p>
          <a:p>
            <a:pPr lvl="1"/>
            <a:r>
              <a:rPr lang="sv-SE" dirty="0" err="1"/>
              <a:t>Among</a:t>
            </a:r>
            <a:r>
              <a:rPr lang="sv-SE" dirty="0"/>
              <a:t> the </a:t>
            </a:r>
            <a:r>
              <a:rPr lang="sv-SE" dirty="0" err="1"/>
              <a:t>top</a:t>
            </a:r>
            <a:r>
              <a:rPr lang="sv-SE" dirty="0"/>
              <a:t> </a:t>
            </a:r>
            <a:r>
              <a:rPr lang="sv-SE" dirty="0" err="1"/>
              <a:t>tier</a:t>
            </a:r>
            <a:r>
              <a:rPr lang="sv-SE" dirty="0"/>
              <a:t> in the EU in </a:t>
            </a:r>
            <a:r>
              <a:rPr lang="sv-SE" dirty="0" err="1"/>
              <a:t>individual</a:t>
            </a:r>
            <a:r>
              <a:rPr lang="sv-SE" dirty="0"/>
              <a:t>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endParaRPr lang="sv-SE" dirty="0"/>
          </a:p>
          <a:p>
            <a:pPr lvl="1"/>
            <a:r>
              <a:rPr lang="sv-SE" dirty="0" err="1"/>
              <a:t>Weaker</a:t>
            </a:r>
            <a:r>
              <a:rPr lang="sv-SE" dirty="0"/>
              <a:t> </a:t>
            </a:r>
            <a:r>
              <a:rPr lang="sv-SE" dirty="0" err="1"/>
              <a:t>institutional</a:t>
            </a:r>
            <a:r>
              <a:rPr lang="sv-SE" dirty="0"/>
              <a:t> </a:t>
            </a:r>
            <a:r>
              <a:rPr lang="sv-SE" dirty="0" err="1"/>
              <a:t>autonomy</a:t>
            </a:r>
            <a:r>
              <a:rPr lang="sv-SE" dirty="0"/>
              <a:t> </a:t>
            </a:r>
            <a:r>
              <a:rPr lang="sv-SE" dirty="0" err="1"/>
              <a:t>than</a:t>
            </a:r>
            <a:r>
              <a:rPr lang="sv-SE" dirty="0"/>
              <a:t> </a:t>
            </a:r>
            <a:r>
              <a:rPr lang="sv-SE" dirty="0" err="1"/>
              <a:t>several</a:t>
            </a:r>
            <a:r>
              <a:rPr lang="sv-SE" dirty="0"/>
              <a:t> </a:t>
            </a:r>
            <a:r>
              <a:rPr lang="sv-SE" dirty="0" err="1"/>
              <a:t>comparable</a:t>
            </a:r>
            <a:r>
              <a:rPr lang="sv-SE" dirty="0"/>
              <a:t> EU </a:t>
            </a:r>
            <a:r>
              <a:rPr lang="sv-SE" dirty="0" err="1"/>
              <a:t>countries</a:t>
            </a:r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322BA1-E632-AE22-C3D8-56FAE32C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D187D1-4A1A-C8D1-0E5D-07021266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E3C964-1661-C4EF-1B9E-FF82A0FB9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10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910606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0B12B2-D96E-664A-14F4-0FFBA3593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980728"/>
            <a:ext cx="6848475" cy="1080120"/>
          </a:xfrm>
        </p:spPr>
        <p:txBody>
          <a:bodyPr/>
          <a:lstStyle/>
          <a:p>
            <a:r>
              <a:rPr lang="en-GB" dirty="0"/>
              <a:t>How to shield Swedish universities and university colleges from meddlesome governments?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C3338F-F089-FC74-FD70-BDD05182F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420888"/>
            <a:ext cx="6848475" cy="3600500"/>
          </a:xfrm>
        </p:spPr>
        <p:txBody>
          <a:bodyPr/>
          <a:lstStyle/>
          <a:p>
            <a:r>
              <a:rPr lang="en-GB" noProof="1"/>
              <a:t>There is a need for clearer legal framework to safeguard institutional autonomy of Swedish universities</a:t>
            </a:r>
          </a:p>
          <a:p>
            <a:r>
              <a:rPr lang="en-GB" noProof="1"/>
              <a:t>However, Sweden has a tradition of political constitutionalism and social trust rather than legal limitations under court control</a:t>
            </a:r>
          </a:p>
          <a:p>
            <a:r>
              <a:rPr lang="en-GB" noProof="1"/>
              <a:t>If there is a political will, (semi-)legal routes to meddle are not impossible to find?</a:t>
            </a:r>
          </a:p>
          <a:p>
            <a:r>
              <a:rPr lang="en-GB" noProof="1"/>
              <a:t>The role of academic integrity and responsibility? </a:t>
            </a:r>
          </a:p>
          <a:p>
            <a:pPr marL="0" indent="0">
              <a:buNone/>
            </a:pPr>
            <a:endParaRPr lang="en-GB" noProof="1"/>
          </a:p>
          <a:p>
            <a:endParaRPr lang="en-GB" noProof="1"/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681E76-1BB2-6177-8630-05532DA61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62711B-7FD6-C35A-E4EA-8FDB60AA8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B13798-EFCB-DFC1-FA95-50BE19A7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11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18339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3827D9-1F23-43BB-9BB9-EF69D489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980728"/>
            <a:ext cx="6848475" cy="1757710"/>
          </a:xfrm>
        </p:spPr>
        <p:txBody>
          <a:bodyPr/>
          <a:lstStyle/>
          <a:p>
            <a:r>
              <a:rPr lang="sv-SE" dirty="0"/>
              <a:t>2026 Public survey: </a:t>
            </a:r>
            <a:br>
              <a:rPr lang="sv-SE" dirty="0"/>
            </a:br>
            <a:r>
              <a:rPr lang="sv-SE" dirty="0"/>
              <a:t>A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appropriate</a:t>
            </a:r>
            <a:r>
              <a:rPr lang="sv-SE" dirty="0"/>
              <a:t> </a:t>
            </a:r>
            <a:r>
              <a:rPr lang="sv-SE" dirty="0" err="1"/>
              <a:t>organisational</a:t>
            </a:r>
            <a:r>
              <a:rPr lang="sv-SE" dirty="0"/>
              <a:t> </a:t>
            </a:r>
            <a:r>
              <a:rPr lang="sv-SE" dirty="0" err="1"/>
              <a:t>structure</a:t>
            </a:r>
            <a:r>
              <a:rPr lang="sv-SE" dirty="0"/>
              <a:t> for </a:t>
            </a:r>
            <a:r>
              <a:rPr lang="sv-SE" dirty="0" err="1"/>
              <a:t>state</a:t>
            </a:r>
            <a:r>
              <a:rPr lang="sv-SE" dirty="0"/>
              <a:t> </a:t>
            </a:r>
            <a:r>
              <a:rPr lang="sv-SE" dirty="0" err="1"/>
              <a:t>universities</a:t>
            </a:r>
            <a:r>
              <a:rPr lang="sv-SE" dirty="0"/>
              <a:t> and colleges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30007E-D866-3928-DEEF-914C01DC5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1"/>
              <a:t>Identify and analyse the advantages and disadvantages of the current organisational structure,</a:t>
            </a:r>
          </a:p>
          <a:p>
            <a:r>
              <a:rPr lang="en-GB" noProof="1"/>
              <a:t>Put forward proposals for an alternative organisational structure for public universities and university colleges </a:t>
            </a:r>
          </a:p>
          <a:p>
            <a:r>
              <a:rPr lang="en-GB" noProof="1"/>
              <a:t>Alternativly, changes within the current system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E5D314-D7DC-7578-16F7-C85039C85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73AD9F-7160-AC3F-0650-8BFB8F7A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F62466-0E66-9E54-0B95-A191F923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12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0193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3F5A48-3DD4-5087-9D90-305D55066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1412776"/>
            <a:ext cx="6848475" cy="72008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Institutional autonomy in Sweden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5ECB66-38D9-82BB-5F7C-6513BB4C2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348880"/>
            <a:ext cx="6848475" cy="4104307"/>
          </a:xfrm>
        </p:spPr>
        <p:txBody>
          <a:bodyPr/>
          <a:lstStyle/>
          <a:p>
            <a:r>
              <a:rPr lang="en-GB" dirty="0"/>
              <a:t>The vast majorities of universities are organised as public authorities under the Government. </a:t>
            </a:r>
          </a:p>
          <a:p>
            <a:r>
              <a:rPr lang="en-GB" dirty="0"/>
              <a:t>Institutional academic freedom has largely been upheld through a political culture of the arm-length, with only few legal limitations. </a:t>
            </a:r>
          </a:p>
          <a:p>
            <a:r>
              <a:rPr lang="en-GB" dirty="0"/>
              <a:t>Is an increased political interest in the internal life of universities tilting the balance?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7647C7-91BA-7403-4790-877F9D787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637597-4B04-8CD4-788B-5D842593D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7CA958-0B09-6F11-4396-A4FF8D83F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2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5146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AD4DEE-CD12-899B-BECC-3D151C44A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1340768"/>
            <a:ext cx="6848475" cy="936104"/>
          </a:xfrm>
        </p:spPr>
        <p:txBody>
          <a:bodyPr/>
          <a:lstStyle/>
          <a:p>
            <a:r>
              <a:rPr lang="sv-SE" dirty="0"/>
              <a:t>Legal </a:t>
            </a:r>
            <a:r>
              <a:rPr lang="sv-SE" dirty="0" err="1"/>
              <a:t>safeguards</a:t>
            </a:r>
            <a:r>
              <a:rPr lang="sv-SE" dirty="0"/>
              <a:t> for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in Sweden, 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9C4A09-C619-AA28-D4FD-61D5AACE7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863" y="2449971"/>
            <a:ext cx="6848475" cy="3528492"/>
          </a:xfrm>
        </p:spPr>
        <p:txBody>
          <a:bodyPr/>
          <a:lstStyle/>
          <a:p>
            <a:pPr marL="0" indent="0">
              <a:buNone/>
            </a:pPr>
            <a:r>
              <a:rPr lang="sv-SE" b="1" dirty="0" err="1"/>
              <a:t>Chap</a:t>
            </a:r>
            <a:r>
              <a:rPr lang="sv-SE" b="1" dirty="0"/>
              <a:t> 2, Sec 18 Instrument </a:t>
            </a:r>
            <a:r>
              <a:rPr lang="sv-SE" b="1" dirty="0" err="1"/>
              <a:t>of</a:t>
            </a:r>
            <a:r>
              <a:rPr lang="sv-SE" b="1" dirty="0"/>
              <a:t> </a:t>
            </a:r>
            <a:r>
              <a:rPr lang="sv-SE" b="1" dirty="0" err="1"/>
              <a:t>Government</a:t>
            </a:r>
            <a:endParaRPr lang="sv-SE" b="1" dirty="0"/>
          </a:p>
          <a:p>
            <a:pPr marL="0" indent="0">
              <a:buNone/>
            </a:pPr>
            <a:r>
              <a:rPr lang="sv-SE" dirty="0" err="1"/>
              <a:t>Education</a:t>
            </a:r>
            <a:r>
              <a:rPr lang="sv-SE" dirty="0"/>
              <a:t> and research</a:t>
            </a:r>
          </a:p>
          <a:p>
            <a:pPr lvl="1"/>
            <a:r>
              <a:rPr lang="sv-SE" dirty="0"/>
              <a:t>All </a:t>
            </a:r>
            <a:r>
              <a:rPr lang="sv-SE" dirty="0" err="1"/>
              <a:t>children</a:t>
            </a:r>
            <a:r>
              <a:rPr lang="sv-SE" dirty="0"/>
              <a:t> </a:t>
            </a:r>
            <a:r>
              <a:rPr lang="sv-SE" dirty="0" err="1"/>
              <a:t>covered</a:t>
            </a:r>
            <a:r>
              <a:rPr lang="sv-SE" dirty="0"/>
              <a:t> by </a:t>
            </a:r>
            <a:r>
              <a:rPr lang="sv-SE" dirty="0" err="1"/>
              <a:t>compulsory</a:t>
            </a:r>
            <a:r>
              <a:rPr lang="sv-SE" dirty="0"/>
              <a:t> </a:t>
            </a:r>
            <a:r>
              <a:rPr lang="sv-SE" dirty="0" err="1"/>
              <a:t>schooling</a:t>
            </a:r>
            <a:r>
              <a:rPr lang="sv-SE" dirty="0"/>
              <a:t> </a:t>
            </a:r>
            <a:r>
              <a:rPr lang="sv-SE" dirty="0" err="1"/>
              <a:t>shall</a:t>
            </a:r>
            <a:r>
              <a:rPr lang="sv-SE" dirty="0"/>
              <a:t> be </a:t>
            </a:r>
            <a:r>
              <a:rPr lang="sv-SE" dirty="0" err="1"/>
              <a:t>entitled</a:t>
            </a:r>
            <a:r>
              <a:rPr lang="sv-SE" dirty="0"/>
              <a:t> to a (</a:t>
            </a:r>
            <a:r>
              <a:rPr lang="sv-SE" i="1" dirty="0" err="1"/>
              <a:t>tuition</a:t>
            </a:r>
            <a:r>
              <a:rPr lang="sv-SE" i="1" dirty="0"/>
              <a:t>-</a:t>
            </a:r>
            <a:r>
              <a:rPr lang="sv-SE" dirty="0"/>
              <a:t>)</a:t>
            </a:r>
            <a:r>
              <a:rPr lang="sv-SE" dirty="0" err="1"/>
              <a:t>free</a:t>
            </a:r>
            <a:r>
              <a:rPr lang="sv-SE" dirty="0"/>
              <a:t> </a:t>
            </a:r>
            <a:r>
              <a:rPr lang="sv-SE" dirty="0" err="1"/>
              <a:t>basic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in the public </a:t>
            </a:r>
            <a:r>
              <a:rPr lang="sv-SE" dirty="0" err="1"/>
              <a:t>education</a:t>
            </a:r>
            <a:r>
              <a:rPr lang="sv-SE" dirty="0"/>
              <a:t> system. </a:t>
            </a:r>
          </a:p>
          <a:p>
            <a:pPr lvl="1"/>
            <a:r>
              <a:rPr lang="sv-SE" dirty="0"/>
              <a:t>The public institutions </a:t>
            </a:r>
            <a:r>
              <a:rPr lang="sv-SE" dirty="0" err="1"/>
              <a:t>shall</a:t>
            </a:r>
            <a:r>
              <a:rPr lang="sv-SE" dirty="0"/>
              <a:t> be </a:t>
            </a:r>
            <a:r>
              <a:rPr lang="sv-SE" dirty="0" err="1"/>
              <a:t>responsible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for the provision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.</a:t>
            </a:r>
          </a:p>
          <a:p>
            <a:pPr lvl="1"/>
            <a:r>
              <a:rPr lang="sv-SE" dirty="0"/>
              <a:t>The </a:t>
            </a:r>
            <a:r>
              <a:rPr lang="sv-SE" dirty="0" err="1"/>
              <a:t>freedom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research is </a:t>
            </a:r>
            <a:r>
              <a:rPr lang="sv-SE" dirty="0" err="1"/>
              <a:t>protected</a:t>
            </a:r>
            <a:r>
              <a:rPr lang="sv-SE" dirty="0"/>
              <a:t> </a:t>
            </a:r>
            <a:r>
              <a:rPr lang="sv-SE" dirty="0" err="1"/>
              <a:t>according</a:t>
            </a:r>
            <a:r>
              <a:rPr lang="sv-SE" dirty="0"/>
              <a:t> to </a:t>
            </a:r>
            <a:r>
              <a:rPr lang="sv-SE" dirty="0" err="1"/>
              <a:t>rules</a:t>
            </a:r>
            <a:r>
              <a:rPr lang="sv-SE" dirty="0"/>
              <a:t> </a:t>
            </a:r>
            <a:r>
              <a:rPr lang="sv-SE" dirty="0" err="1"/>
              <a:t>laid</a:t>
            </a:r>
            <a:r>
              <a:rPr lang="sv-SE" dirty="0"/>
              <a:t> down in </a:t>
            </a:r>
            <a:r>
              <a:rPr lang="sv-SE" dirty="0" err="1"/>
              <a:t>law</a:t>
            </a:r>
            <a:r>
              <a:rPr lang="sv-SE" dirty="0"/>
              <a:t>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EAF11-51BA-5ED7-5C61-AE01A8B3C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F9E681-F174-6684-7F1F-65904816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0E8EF3-120D-D72E-22F0-CDE8FA80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3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3020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000A65-96A0-91A1-CEC3-D45927F1D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1484784"/>
            <a:ext cx="6848475" cy="936104"/>
          </a:xfrm>
        </p:spPr>
        <p:txBody>
          <a:bodyPr/>
          <a:lstStyle/>
          <a:p>
            <a:r>
              <a:rPr lang="sv-SE" dirty="0"/>
              <a:t>Legal </a:t>
            </a:r>
            <a:r>
              <a:rPr lang="sv-SE" dirty="0" err="1"/>
              <a:t>safeguards</a:t>
            </a:r>
            <a:r>
              <a:rPr lang="sv-SE" dirty="0"/>
              <a:t> for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in Sweden, II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F6CB81-C50F-8B78-22C4-252ADE70E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420888"/>
            <a:ext cx="6848475" cy="3600500"/>
          </a:xfrm>
        </p:spPr>
        <p:txBody>
          <a:bodyPr/>
          <a:lstStyle/>
          <a:p>
            <a:pPr marL="0" indent="0">
              <a:buNone/>
            </a:pPr>
            <a:r>
              <a:rPr lang="sv-SE" b="1" dirty="0" err="1"/>
              <a:t>Chap</a:t>
            </a:r>
            <a:r>
              <a:rPr lang="sv-SE" b="1" dirty="0"/>
              <a:t> 1, Sec 2 </a:t>
            </a:r>
            <a:r>
              <a:rPr lang="sv-SE" b="1" dirty="0" err="1"/>
              <a:t>Higher</a:t>
            </a:r>
            <a:r>
              <a:rPr lang="sv-SE" b="1" dirty="0"/>
              <a:t> </a:t>
            </a:r>
            <a:r>
              <a:rPr lang="sv-SE" b="1" dirty="0" err="1"/>
              <a:t>Education</a:t>
            </a:r>
            <a:r>
              <a:rPr lang="sv-SE" b="1" dirty="0"/>
              <a:t> </a:t>
            </a:r>
            <a:r>
              <a:rPr lang="sv-SE" b="1" dirty="0" err="1"/>
              <a:t>Act</a:t>
            </a:r>
            <a:endParaRPr lang="sv-SE" dirty="0"/>
          </a:p>
          <a:p>
            <a:r>
              <a:rPr lang="sv-SE" dirty="0"/>
              <a:t>As the </a:t>
            </a:r>
            <a:r>
              <a:rPr lang="sv-SE" dirty="0" err="1"/>
              <a:t>accountable</a:t>
            </a:r>
            <a:r>
              <a:rPr lang="sv-SE" dirty="0"/>
              <a:t> </a:t>
            </a:r>
            <a:r>
              <a:rPr lang="sv-SE" dirty="0" err="1"/>
              <a:t>authority</a:t>
            </a:r>
            <a:r>
              <a:rPr lang="sv-SE" dirty="0"/>
              <a:t>, the </a:t>
            </a:r>
            <a:r>
              <a:rPr lang="sv-SE" dirty="0" err="1"/>
              <a:t>Government</a:t>
            </a:r>
            <a:r>
              <a:rPr lang="sv-SE" dirty="0"/>
              <a:t> </a:t>
            </a:r>
            <a:r>
              <a:rPr lang="sv-SE" dirty="0" err="1"/>
              <a:t>shall</a:t>
            </a:r>
            <a:r>
              <a:rPr lang="sv-SE" dirty="0"/>
              <a:t> </a:t>
            </a:r>
            <a:r>
              <a:rPr lang="sv-SE" dirty="0" err="1"/>
              <a:t>establish</a:t>
            </a:r>
            <a:r>
              <a:rPr lang="sv-SE" dirty="0"/>
              <a:t>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institutions for the provision </a:t>
            </a:r>
            <a:r>
              <a:rPr lang="sv-SE" dirty="0" err="1"/>
              <a:t>of</a:t>
            </a:r>
            <a:r>
              <a:rPr lang="sv-SE" dirty="0"/>
              <a:t>:</a:t>
            </a:r>
          </a:p>
          <a:p>
            <a:pPr lvl="1"/>
            <a:r>
              <a:rPr lang="sv-SE" b="1" dirty="0"/>
              <a:t>Courses and </a:t>
            </a:r>
            <a:r>
              <a:rPr lang="sv-SE" b="1" dirty="0" err="1"/>
              <a:t>study</a:t>
            </a:r>
            <a:r>
              <a:rPr lang="sv-SE" b="1" dirty="0"/>
              <a:t> </a:t>
            </a:r>
            <a:r>
              <a:rPr lang="sv-SE" b="1" dirty="0" err="1"/>
              <a:t>programmes</a:t>
            </a:r>
            <a:r>
              <a:rPr lang="sv-SE" b="1" dirty="0"/>
              <a:t> </a:t>
            </a:r>
            <a:r>
              <a:rPr lang="sv-SE" b="1" dirty="0" err="1"/>
              <a:t>based</a:t>
            </a:r>
            <a:r>
              <a:rPr lang="sv-SE" b="1" dirty="0"/>
              <a:t> on </a:t>
            </a:r>
            <a:r>
              <a:rPr lang="sv-SE" b="1" dirty="0" err="1"/>
              <a:t>scholarship</a:t>
            </a:r>
            <a:r>
              <a:rPr lang="sv-SE" b="1" dirty="0"/>
              <a:t> or </a:t>
            </a:r>
            <a:r>
              <a:rPr lang="sv-SE" b="1" dirty="0" err="1"/>
              <a:t>artistic</a:t>
            </a:r>
            <a:r>
              <a:rPr lang="sv-SE" b="1" dirty="0"/>
              <a:t> </a:t>
            </a:r>
            <a:r>
              <a:rPr lang="sv-SE" b="1" dirty="0" err="1"/>
              <a:t>practice</a:t>
            </a:r>
            <a:r>
              <a:rPr lang="sv-SE" b="1" dirty="0"/>
              <a:t> and on proven </a:t>
            </a:r>
            <a:r>
              <a:rPr lang="sv-SE" b="1" dirty="0" err="1"/>
              <a:t>experience</a:t>
            </a:r>
            <a:r>
              <a:rPr lang="sv-SE" dirty="0"/>
              <a:t>, and</a:t>
            </a:r>
          </a:p>
          <a:p>
            <a:pPr lvl="1"/>
            <a:r>
              <a:rPr lang="sv-SE" dirty="0"/>
              <a:t>research and </a:t>
            </a:r>
            <a:r>
              <a:rPr lang="sv-SE" dirty="0" err="1"/>
              <a:t>artistic</a:t>
            </a:r>
            <a:r>
              <a:rPr lang="sv-SE" dirty="0"/>
              <a:t> research as </a:t>
            </a:r>
            <a:r>
              <a:rPr lang="sv-SE" dirty="0" err="1"/>
              <a:t>well</a:t>
            </a:r>
            <a:r>
              <a:rPr lang="sv-SE" dirty="0"/>
              <a:t> as </a:t>
            </a:r>
            <a:r>
              <a:rPr lang="sv-SE" dirty="0" err="1"/>
              <a:t>development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CF297E-BB31-3318-7B01-A67BD8023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9F7E27-7C04-0FEF-D17E-DE19AFB27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E7D355-DF85-C21B-3198-29263FC1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4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137872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3646A4-7C71-2659-FE82-B3CC45062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672" y="1268761"/>
            <a:ext cx="6848475" cy="871372"/>
          </a:xfrm>
        </p:spPr>
        <p:txBody>
          <a:bodyPr/>
          <a:lstStyle/>
          <a:p>
            <a:r>
              <a:rPr lang="sv-SE" dirty="0"/>
              <a:t>Legal </a:t>
            </a:r>
            <a:r>
              <a:rPr lang="sv-SE" dirty="0" err="1"/>
              <a:t>safeguards</a:t>
            </a:r>
            <a:r>
              <a:rPr lang="sv-SE" dirty="0"/>
              <a:t> for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in Sweden, III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F4ABB3-D4AF-2EA3-B3DA-B501C84BB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420888"/>
            <a:ext cx="6848475" cy="3600500"/>
          </a:xfrm>
        </p:spPr>
        <p:txBody>
          <a:bodyPr/>
          <a:lstStyle/>
          <a:p>
            <a:pPr marL="0" indent="0">
              <a:buNone/>
            </a:pPr>
            <a:r>
              <a:rPr lang="sv-SE" b="1" dirty="0" err="1"/>
              <a:t>Chap</a:t>
            </a:r>
            <a:r>
              <a:rPr lang="sv-SE" b="1" dirty="0"/>
              <a:t> 1, Sec 6 </a:t>
            </a:r>
            <a:r>
              <a:rPr lang="sv-SE" b="1" dirty="0" err="1"/>
              <a:t>Higher</a:t>
            </a:r>
            <a:r>
              <a:rPr lang="sv-SE" b="1" dirty="0"/>
              <a:t> </a:t>
            </a:r>
            <a:r>
              <a:rPr lang="sv-SE" b="1" dirty="0" err="1"/>
              <a:t>Education</a:t>
            </a:r>
            <a:r>
              <a:rPr lang="sv-SE" b="1" dirty="0"/>
              <a:t> </a:t>
            </a:r>
            <a:r>
              <a:rPr lang="sv-SE" b="1" dirty="0" err="1"/>
              <a:t>Act</a:t>
            </a:r>
            <a:endParaRPr lang="sv-SE" b="1" dirty="0"/>
          </a:p>
          <a:p>
            <a:pPr lvl="1"/>
            <a:r>
              <a:rPr lang="sv-SE" dirty="0" err="1"/>
              <a:t>HEI:s</a:t>
            </a:r>
            <a:r>
              <a:rPr lang="sv-SE" dirty="0"/>
              <a:t> must </a:t>
            </a:r>
            <a:r>
              <a:rPr lang="sv-SE" dirty="0" err="1"/>
              <a:t>operate</a:t>
            </a:r>
            <a:r>
              <a:rPr lang="sv-SE" dirty="0"/>
              <a:t> under the general </a:t>
            </a:r>
            <a:r>
              <a:rPr lang="sv-SE" dirty="0" err="1"/>
              <a:t>principle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b="1" dirty="0" err="1"/>
              <a:t>academic</a:t>
            </a:r>
            <a:r>
              <a:rPr lang="sv-SE" b="1" dirty="0"/>
              <a:t> </a:t>
            </a:r>
            <a:r>
              <a:rPr lang="sv-SE" b="1" dirty="0" err="1"/>
              <a:t>freedom</a:t>
            </a:r>
            <a:r>
              <a:rPr lang="sv-SE" b="1" dirty="0"/>
              <a:t> must be </a:t>
            </a:r>
            <a:r>
              <a:rPr lang="sv-SE" b="1" dirty="0" err="1"/>
              <a:t>promoted</a:t>
            </a:r>
            <a:r>
              <a:rPr lang="sv-SE" b="1" dirty="0"/>
              <a:t> and </a:t>
            </a:r>
            <a:r>
              <a:rPr lang="sv-SE" b="1" dirty="0" err="1"/>
              <a:t>protected</a:t>
            </a:r>
            <a:r>
              <a:rPr lang="sv-SE" dirty="0"/>
              <a:t>.</a:t>
            </a:r>
          </a:p>
          <a:p>
            <a:pPr lvl="1"/>
            <a:r>
              <a:rPr lang="sv-SE" b="1" dirty="0"/>
              <a:t>The </a:t>
            </a:r>
            <a:r>
              <a:rPr lang="sv-SE" b="1" dirty="0" err="1"/>
              <a:t>following</a:t>
            </a:r>
            <a:r>
              <a:rPr lang="sv-SE" b="1" dirty="0"/>
              <a:t> general </a:t>
            </a:r>
            <a:r>
              <a:rPr lang="sv-SE" b="1" dirty="0" err="1"/>
              <a:t>principles</a:t>
            </a:r>
            <a:r>
              <a:rPr lang="sv-SE" b="1" dirty="0"/>
              <a:t> </a:t>
            </a:r>
            <a:r>
              <a:rPr lang="sv-SE" b="1" dirty="0" err="1"/>
              <a:t>shall</a:t>
            </a:r>
            <a:r>
              <a:rPr lang="sv-SE" b="1" dirty="0"/>
              <a:t> </a:t>
            </a:r>
            <a:r>
              <a:rPr lang="sv-SE" b="1" dirty="0" err="1"/>
              <a:t>apply</a:t>
            </a:r>
            <a:r>
              <a:rPr lang="sv-SE" b="1" dirty="0"/>
              <a:t> to research</a:t>
            </a:r>
          </a:p>
          <a:p>
            <a:pPr lvl="2"/>
            <a:r>
              <a:rPr lang="sv-SE" dirty="0"/>
              <a:t>research problems </a:t>
            </a:r>
            <a:r>
              <a:rPr lang="sv-SE" dirty="0" err="1"/>
              <a:t>may</a:t>
            </a:r>
            <a:r>
              <a:rPr lang="sv-SE" dirty="0"/>
              <a:t> be </a:t>
            </a:r>
            <a:r>
              <a:rPr lang="sv-SE" dirty="0" err="1"/>
              <a:t>freely</a:t>
            </a:r>
            <a:r>
              <a:rPr lang="sv-SE" dirty="0"/>
              <a:t> </a:t>
            </a:r>
            <a:r>
              <a:rPr lang="sv-SE" dirty="0" err="1"/>
              <a:t>selected</a:t>
            </a:r>
            <a:r>
              <a:rPr lang="sv-SE" dirty="0"/>
              <a:t>,</a:t>
            </a:r>
          </a:p>
          <a:p>
            <a:pPr lvl="2"/>
            <a:r>
              <a:rPr lang="sv-SE" dirty="0"/>
              <a:t>research </a:t>
            </a:r>
            <a:r>
              <a:rPr lang="sv-SE" dirty="0" err="1"/>
              <a:t>methodologies</a:t>
            </a:r>
            <a:r>
              <a:rPr lang="sv-SE" dirty="0"/>
              <a:t> </a:t>
            </a:r>
            <a:r>
              <a:rPr lang="sv-SE" dirty="0" err="1"/>
              <a:t>may</a:t>
            </a:r>
            <a:r>
              <a:rPr lang="sv-SE" dirty="0"/>
              <a:t> be </a:t>
            </a:r>
            <a:r>
              <a:rPr lang="sv-SE" dirty="0" err="1"/>
              <a:t>freely</a:t>
            </a:r>
            <a:r>
              <a:rPr lang="sv-SE" dirty="0"/>
              <a:t> </a:t>
            </a:r>
            <a:r>
              <a:rPr lang="sv-SE" dirty="0" err="1"/>
              <a:t>developed</a:t>
            </a:r>
            <a:r>
              <a:rPr lang="sv-SE" dirty="0"/>
              <a:t>, and</a:t>
            </a:r>
          </a:p>
          <a:p>
            <a:pPr lvl="2"/>
            <a:r>
              <a:rPr lang="sv-SE" dirty="0"/>
              <a:t>research </a:t>
            </a:r>
            <a:r>
              <a:rPr lang="sv-SE" dirty="0" err="1"/>
              <a:t>results</a:t>
            </a:r>
            <a:r>
              <a:rPr lang="sv-SE" dirty="0"/>
              <a:t> </a:t>
            </a:r>
            <a:r>
              <a:rPr lang="sv-SE" dirty="0" err="1"/>
              <a:t>may</a:t>
            </a:r>
            <a:r>
              <a:rPr lang="sv-SE" dirty="0"/>
              <a:t> be </a:t>
            </a:r>
            <a:r>
              <a:rPr lang="sv-SE" dirty="0" err="1"/>
              <a:t>freely</a:t>
            </a:r>
            <a:r>
              <a:rPr lang="sv-SE" dirty="0"/>
              <a:t> </a:t>
            </a:r>
            <a:r>
              <a:rPr lang="sv-SE" dirty="0" err="1"/>
              <a:t>published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A39B05-0F15-BBE6-B02A-9172B628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BFC0C0-6400-BE88-99D3-5EA915D5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7EC34C-19EE-DF5B-4C9F-0ADE4351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5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0578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208437-8FB4-64A4-D2B6-AA4A46FA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836612"/>
            <a:ext cx="6848475" cy="432148"/>
          </a:xfrm>
        </p:spPr>
        <p:txBody>
          <a:bodyPr/>
          <a:lstStyle/>
          <a:p>
            <a:r>
              <a:rPr lang="sv-SE" dirty="0" err="1"/>
              <a:t>Organisational</a:t>
            </a:r>
            <a:r>
              <a:rPr lang="sv-SE" dirty="0"/>
              <a:t> </a:t>
            </a:r>
            <a:r>
              <a:rPr lang="sv-SE" dirty="0" err="1"/>
              <a:t>setting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63DC3A-6C9A-091F-775D-F4B8DCC83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484784"/>
            <a:ext cx="6848475" cy="4536604"/>
          </a:xfrm>
        </p:spPr>
        <p:txBody>
          <a:bodyPr/>
          <a:lstStyle/>
          <a:p>
            <a:r>
              <a:rPr lang="en-GB" noProof="1"/>
              <a:t>The Government decides on establishment of universities, provides annual letters of instruction </a:t>
            </a:r>
          </a:p>
          <a:p>
            <a:r>
              <a:rPr lang="en-GB" noProof="1"/>
              <a:t>Governmental bill on budget, separate posts for education and research</a:t>
            </a:r>
          </a:p>
          <a:p>
            <a:r>
              <a:rPr lang="en-GB" noProof="1"/>
              <a:t>The Government appoints </a:t>
            </a:r>
          </a:p>
          <a:p>
            <a:pPr lvl="1"/>
            <a:r>
              <a:rPr lang="en-GB" noProof="1"/>
              <a:t>the President on proposal of the university, </a:t>
            </a:r>
          </a:p>
          <a:p>
            <a:pPr lvl="1"/>
            <a:r>
              <a:rPr lang="en-GB" noProof="1"/>
              <a:t>the Head of the University Board and the external members after a specific nomination procedure</a:t>
            </a:r>
          </a:p>
          <a:p>
            <a:r>
              <a:rPr lang="en-GB" noProof="1"/>
              <a:t>University lack separate legal personality and cannot own property, etc. </a:t>
            </a:r>
          </a:p>
          <a:p>
            <a:pPr marL="0" indent="0">
              <a:buNone/>
            </a:pPr>
            <a:endParaRPr lang="en-GB" noProof="1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6AB91F-796B-CDB3-5807-9E7E238A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78A3CF9-A560-85A8-7898-A0282997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C9023F-1344-AEA5-5BE9-88EB7683E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6</a:t>
            </a:fld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316798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09E32B-7D4B-1F9C-3201-574960FA9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980728"/>
            <a:ext cx="6848475" cy="864096"/>
          </a:xfrm>
        </p:spPr>
        <p:txBody>
          <a:bodyPr/>
          <a:lstStyle/>
          <a:p>
            <a:r>
              <a:rPr lang="sv-SE" dirty="0" err="1"/>
              <a:t>Mandate</a:t>
            </a:r>
            <a:r>
              <a:rPr lang="sv-SE" dirty="0"/>
              <a:t> to </a:t>
            </a:r>
            <a:r>
              <a:rPr lang="sv-SE" dirty="0" err="1"/>
              <a:t>decide</a:t>
            </a:r>
            <a:r>
              <a:rPr lang="sv-SE" dirty="0"/>
              <a:t> on research and </a:t>
            </a:r>
            <a:r>
              <a:rPr lang="sv-SE" dirty="0" err="1"/>
              <a:t>education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D03353-E248-EB14-B059-627318671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1919"/>
            <a:ext cx="6848475" cy="4032548"/>
          </a:xfrm>
        </p:spPr>
        <p:txBody>
          <a:bodyPr/>
          <a:lstStyle/>
          <a:p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Act</a:t>
            </a:r>
            <a:r>
              <a:rPr lang="sv-SE" dirty="0"/>
              <a:t> </a:t>
            </a:r>
            <a:r>
              <a:rPr lang="sv-SE" dirty="0" err="1"/>
              <a:t>reserves</a:t>
            </a:r>
            <a:r>
              <a:rPr lang="sv-SE" dirty="0"/>
              <a:t> </a:t>
            </a:r>
            <a:r>
              <a:rPr lang="sv-SE" dirty="0" err="1"/>
              <a:t>certain</a:t>
            </a:r>
            <a:r>
              <a:rPr lang="sv-SE" dirty="0"/>
              <a:t> areas for  </a:t>
            </a:r>
            <a:r>
              <a:rPr lang="sv-SE" dirty="0" err="1"/>
              <a:t>academically</a:t>
            </a:r>
            <a:r>
              <a:rPr lang="sv-SE" dirty="0"/>
              <a:t> </a:t>
            </a:r>
            <a:r>
              <a:rPr lang="sv-SE" dirty="0" err="1"/>
              <a:t>qualified</a:t>
            </a:r>
            <a:r>
              <a:rPr lang="sv-SE" dirty="0"/>
              <a:t> persons to </a:t>
            </a:r>
            <a:r>
              <a:rPr lang="sv-SE" dirty="0" err="1"/>
              <a:t>decide</a:t>
            </a:r>
            <a:r>
              <a:rPr lang="sv-SE" dirty="0"/>
              <a:t>: </a:t>
            </a:r>
          </a:p>
          <a:p>
            <a:pPr lvl="1"/>
            <a:r>
              <a:rPr lang="sv-SE" dirty="0" err="1"/>
              <a:t>decisions</a:t>
            </a:r>
            <a:r>
              <a:rPr lang="sv-SE" dirty="0"/>
              <a:t> on organisation, implementation or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 </a:t>
            </a:r>
            <a:r>
              <a:rPr lang="sv-SE" dirty="0" err="1"/>
              <a:t>course</a:t>
            </a:r>
            <a:r>
              <a:rPr lang="sv-SE" dirty="0"/>
              <a:t> or </a:t>
            </a:r>
            <a:r>
              <a:rPr lang="sv-SE" dirty="0" err="1"/>
              <a:t>programme</a:t>
            </a:r>
            <a:r>
              <a:rPr lang="sv-SE" dirty="0"/>
              <a:t>, </a:t>
            </a:r>
          </a:p>
          <a:p>
            <a:pPr lvl="1"/>
            <a:r>
              <a:rPr lang="sv-SE" dirty="0"/>
              <a:t>organisation or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research</a:t>
            </a:r>
          </a:p>
          <a:p>
            <a:r>
              <a:rPr lang="sv-SE" dirty="0" err="1"/>
              <a:t>Government</a:t>
            </a:r>
            <a:r>
              <a:rPr lang="sv-SE" dirty="0"/>
              <a:t> </a:t>
            </a:r>
            <a:r>
              <a:rPr lang="sv-SE" dirty="0" err="1"/>
              <a:t>ordinance</a:t>
            </a:r>
            <a:r>
              <a:rPr lang="sv-SE" dirty="0"/>
              <a:t> </a:t>
            </a:r>
            <a:r>
              <a:rPr lang="sv-SE" dirty="0" err="1"/>
              <a:t>lay</a:t>
            </a:r>
            <a:r>
              <a:rPr lang="sv-SE" dirty="0"/>
              <a:t> down </a:t>
            </a:r>
            <a:r>
              <a:rPr lang="sv-SE" dirty="0" err="1"/>
              <a:t>rules</a:t>
            </a:r>
            <a:r>
              <a:rPr lang="sv-SE" dirty="0"/>
              <a:t> on:  </a:t>
            </a:r>
          </a:p>
          <a:p>
            <a:pPr lvl="1"/>
            <a:r>
              <a:rPr lang="sv-SE" dirty="0"/>
              <a:t>organisation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universities</a:t>
            </a:r>
            <a:r>
              <a:rPr lang="sv-SE" dirty="0"/>
              <a:t>, student representation, </a:t>
            </a:r>
            <a:r>
              <a:rPr lang="sv-SE" dirty="0" err="1"/>
              <a:t>recruitement</a:t>
            </a:r>
            <a:r>
              <a:rPr lang="sv-SE" dirty="0"/>
              <a:t>, </a:t>
            </a:r>
            <a:r>
              <a:rPr lang="sv-SE" dirty="0" err="1"/>
              <a:t>degrees</a:t>
            </a:r>
            <a:r>
              <a:rPr lang="sv-SE" dirty="0"/>
              <a:t>, </a:t>
            </a:r>
            <a:r>
              <a:rPr lang="sv-SE" dirty="0" err="1"/>
              <a:t>learning</a:t>
            </a:r>
            <a:r>
              <a:rPr lang="sv-SE" dirty="0"/>
              <a:t> </a:t>
            </a:r>
            <a:r>
              <a:rPr lang="sv-SE" dirty="0" err="1"/>
              <a:t>outcomes</a:t>
            </a:r>
            <a:r>
              <a:rPr lang="sv-SE" dirty="0"/>
              <a:t> for programs, etc.</a:t>
            </a:r>
          </a:p>
          <a:p>
            <a:pPr lvl="1"/>
            <a:r>
              <a:rPr lang="sv-SE" dirty="0" err="1"/>
              <a:t>credit</a:t>
            </a:r>
            <a:r>
              <a:rPr lang="sv-SE" dirty="0"/>
              <a:t> </a:t>
            </a:r>
            <a:r>
              <a:rPr lang="sv-SE" dirty="0" err="1"/>
              <a:t>performance</a:t>
            </a:r>
            <a:r>
              <a:rPr lang="sv-SE" dirty="0"/>
              <a:t>, </a:t>
            </a:r>
            <a:r>
              <a:rPr lang="sv-SE" dirty="0" err="1"/>
              <a:t>price</a:t>
            </a:r>
            <a:r>
              <a:rPr lang="sv-SE" dirty="0"/>
              <a:t> tags for different </a:t>
            </a:r>
            <a:r>
              <a:rPr lang="sv-SE" dirty="0" err="1"/>
              <a:t>subject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A57D55-8C11-B03D-CEBA-861EA6C90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1E9866-5A20-239B-E0E5-16C48E678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38AA77-99D3-2A74-7389-C153395E1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7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1616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00F59-B61E-503D-458B-C2EA670D3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Research </a:t>
            </a:r>
            <a:r>
              <a:rPr lang="sv-SE" dirty="0" err="1"/>
              <a:t>funding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BCB395-CD92-92ED-6BE3-9527B9E93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2738438"/>
            <a:ext cx="6848475" cy="3282950"/>
          </a:xfrm>
        </p:spPr>
        <p:txBody>
          <a:bodyPr/>
          <a:lstStyle/>
          <a:p>
            <a:r>
              <a:rPr lang="sv-SE" dirty="0"/>
              <a:t>75–80%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academic</a:t>
            </a:r>
            <a:r>
              <a:rPr lang="sv-SE" dirty="0"/>
              <a:t> research </a:t>
            </a:r>
            <a:r>
              <a:rPr lang="sv-SE" dirty="0" err="1"/>
              <a:t>funding</a:t>
            </a:r>
            <a:r>
              <a:rPr lang="sv-SE" dirty="0"/>
              <a:t> </a:t>
            </a:r>
            <a:r>
              <a:rPr lang="sv-SE" dirty="0" err="1"/>
              <a:t>comes</a:t>
            </a:r>
            <a:r>
              <a:rPr lang="sv-SE" dirty="0"/>
              <a:t> from public </a:t>
            </a:r>
            <a:r>
              <a:rPr lang="sv-SE" dirty="0" err="1"/>
              <a:t>sources</a:t>
            </a:r>
            <a:endParaRPr lang="sv-SE" dirty="0"/>
          </a:p>
          <a:p>
            <a:pPr lvl="1"/>
            <a:r>
              <a:rPr lang="sv-SE" dirty="0"/>
              <a:t>45-50 % </a:t>
            </a:r>
            <a:r>
              <a:rPr lang="sv-SE" dirty="0" err="1"/>
              <a:t>direct</a:t>
            </a:r>
            <a:r>
              <a:rPr lang="sv-SE" dirty="0"/>
              <a:t> block grants </a:t>
            </a:r>
          </a:p>
          <a:p>
            <a:pPr lvl="1"/>
            <a:r>
              <a:rPr lang="sv-SE" dirty="0"/>
              <a:t>50-55 % </a:t>
            </a:r>
            <a:r>
              <a:rPr lang="sv-SE" dirty="0" err="1"/>
              <a:t>state</a:t>
            </a:r>
            <a:r>
              <a:rPr lang="sv-SE" dirty="0"/>
              <a:t> research </a:t>
            </a:r>
            <a:r>
              <a:rPr lang="sv-SE" dirty="0" err="1"/>
              <a:t>councils</a:t>
            </a:r>
            <a:r>
              <a:rPr lang="sv-SE" dirty="0"/>
              <a:t>, </a:t>
            </a:r>
            <a:r>
              <a:rPr lang="sv-SE" dirty="0" err="1"/>
              <a:t>government</a:t>
            </a:r>
            <a:r>
              <a:rPr lang="sv-SE" dirty="0"/>
              <a:t> </a:t>
            </a:r>
            <a:r>
              <a:rPr lang="sv-SE" dirty="0" err="1"/>
              <a:t>agencies</a:t>
            </a:r>
            <a:r>
              <a:rPr lang="sv-SE" dirty="0"/>
              <a:t> and EU </a:t>
            </a:r>
            <a:r>
              <a:rPr lang="sv-SE" dirty="0" err="1"/>
              <a:t>funding</a:t>
            </a:r>
            <a:endParaRPr lang="sv-SE" dirty="0"/>
          </a:p>
          <a:p>
            <a:r>
              <a:rPr lang="en-GB" noProof="1"/>
              <a:t>High level of conditional or targeted research funding (STEM!)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A1B618-2207-2547-98FB-53AEE894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C73BD1-1363-A425-11C1-1AB9EE1F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FAAC9C-6EDF-59CA-4BB5-E46347080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8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4501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42784B-4AEB-0BD9-A947-FCB9D3FC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404812"/>
            <a:ext cx="6848475" cy="1093813"/>
          </a:xfrm>
        </p:spPr>
        <p:txBody>
          <a:bodyPr/>
          <a:lstStyle/>
          <a:p>
            <a:r>
              <a:rPr lang="sv-SE" dirty="0" err="1"/>
              <a:t>Political</a:t>
            </a:r>
            <a:r>
              <a:rPr lang="sv-SE" dirty="0"/>
              <a:t> </a:t>
            </a:r>
            <a:r>
              <a:rPr lang="sv-SE" dirty="0" err="1"/>
              <a:t>culture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arm-</a:t>
            </a:r>
            <a:r>
              <a:rPr lang="sv-SE" dirty="0" err="1"/>
              <a:t>length</a:t>
            </a:r>
            <a:r>
              <a:rPr lang="sv-SE" dirty="0"/>
              <a:t> </a:t>
            </a:r>
            <a:r>
              <a:rPr lang="sv-SE" dirty="0" err="1"/>
              <a:t>principle</a:t>
            </a:r>
            <a:r>
              <a:rPr lang="sv-SE" dirty="0"/>
              <a:t> under </a:t>
            </a:r>
            <a:r>
              <a:rPr lang="sv-SE" dirty="0" err="1"/>
              <a:t>pressure</a:t>
            </a:r>
            <a:r>
              <a:rPr lang="sv-SE" dirty="0"/>
              <a:t>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362C6E-5ADE-5458-A8E2-063184A16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44" y="1498625"/>
            <a:ext cx="6848475" cy="4378747"/>
          </a:xfrm>
        </p:spPr>
        <p:txBody>
          <a:bodyPr/>
          <a:lstStyle/>
          <a:p>
            <a:r>
              <a:rPr lang="en-GB" dirty="0"/>
              <a:t>Last minute change of the term of office for board members from 3 years to 1,5 (2023)</a:t>
            </a:r>
          </a:p>
          <a:p>
            <a:r>
              <a:rPr lang="en-GB" dirty="0"/>
              <a:t>Cancellation of funding for development research on short notice (2023 and ongoing)</a:t>
            </a:r>
          </a:p>
          <a:p>
            <a:r>
              <a:rPr lang="en-GB" dirty="0"/>
              <a:t>Tasking Stockholm and Gothenburg U to develop tests for citizenship within a year (2025)</a:t>
            </a:r>
            <a:endParaRPr lang="sv-SE" dirty="0"/>
          </a:p>
          <a:p>
            <a:r>
              <a:rPr lang="en-GB" dirty="0"/>
              <a:t>Commissioning a report on self-imposed cultural restrictions on individual academic freedom, perceived pressure and self‑censorship (2024)</a:t>
            </a:r>
          </a:p>
          <a:p>
            <a:r>
              <a:rPr lang="en-GB" dirty="0"/>
              <a:t>Increased steering of the content of higher education, educational sciences and social work?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8C4291-357E-7829-DEE8-16D6F975B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E19009-240F-6D40-B462-AC363BC80B59}" type="datetime1">
              <a:rPr lang="sv-SE" smtClean="0"/>
              <a:pPr>
                <a:defRPr/>
              </a:pPr>
              <a:t>2026-05-04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5FB6B5-5BF2-B7D4-FCC6-A89D9329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Jane Reichel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8C3210-FAB9-ABE5-4ABB-4C3FEFB7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EBCDD-53F8-EE4A-AC78-564D9B72FCE4}" type="slidenum">
              <a:rPr lang="sv-SE" altLang="sv-SE" smtClean="0"/>
              <a:pPr/>
              <a:t>9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6616072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mall_med_bilder (2)">
  <a:themeElements>
    <a:clrScheme name="Kron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rono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ron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on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on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on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on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on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on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livkvist">
  <a:themeElements>
    <a:clrScheme name="Olivkvis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ivkvis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ivkvi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ld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El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ld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El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ebe786c-d036-4bdd-8e09-92a1c04a3b67}" enabled="1" method="Privileged" siteId="{1e586649-7317-42fb-8949-66923d34ba7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powerpoint-mall_med_bilder (2)</Template>
  <TotalTime>726</TotalTime>
  <Words>766</Words>
  <Application>Microsoft Macintosh PowerPoint</Application>
  <PresentationFormat>Bildspel på skärmen (4:3)</PresentationFormat>
  <Paragraphs>104</Paragraphs>
  <Slides>12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12</vt:i4>
      </vt:variant>
    </vt:vector>
  </HeadingPairs>
  <TitlesOfParts>
    <vt:vector size="18" baseType="lpstr">
      <vt:lpstr>Arial</vt:lpstr>
      <vt:lpstr>Verdana</vt:lpstr>
      <vt:lpstr>powerpoint-mall_med_bilder (2)</vt:lpstr>
      <vt:lpstr>Olivkvist</vt:lpstr>
      <vt:lpstr>Eld</vt:lpstr>
      <vt:lpstr>1_Eld</vt:lpstr>
      <vt:lpstr>Safeguarding academic freedom in Sweden  – Universities as administrative authorities  Jane Reichel Vice President, Stockholm University Professor in Administrative Law  </vt:lpstr>
      <vt:lpstr>Institutional autonomy in Sweden</vt:lpstr>
      <vt:lpstr>Legal safeguards for academic freedom in Sweden, I</vt:lpstr>
      <vt:lpstr>Legal safeguards for academic freedom in Sweden, II</vt:lpstr>
      <vt:lpstr>Legal safeguards for academic freedom in Sweden, III</vt:lpstr>
      <vt:lpstr>Organisational setting </vt:lpstr>
      <vt:lpstr>Mandate to decide on research and education</vt:lpstr>
      <vt:lpstr>Research funding</vt:lpstr>
      <vt:lpstr>Political culture of arm-length principle under pressure? </vt:lpstr>
      <vt:lpstr>Academic freedom Surveys</vt:lpstr>
      <vt:lpstr>How to shield Swedish universities and university colleges from meddlesome governments?</vt:lpstr>
      <vt:lpstr>2026 Public survey:  A more appropriate organisational structure for state universities and colleges</vt:lpstr>
    </vt:vector>
  </TitlesOfParts>
  <Company>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Stockholms universitet</dc:title>
  <dc:creator>jbl</dc:creator>
  <cp:lastModifiedBy>Jane Reichel</cp:lastModifiedBy>
  <cp:revision>840</cp:revision>
  <cp:lastPrinted>2014-11-25T07:45:33Z</cp:lastPrinted>
  <dcterms:created xsi:type="dcterms:W3CDTF">2009-03-25T12:34:59Z</dcterms:created>
  <dcterms:modified xsi:type="dcterms:W3CDTF">2026-05-04T10:49:06Z</dcterms:modified>
</cp:coreProperties>
</file>