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441" r:id="rId2"/>
    <p:sldId id="2147481401" r:id="rId3"/>
    <p:sldId id="2147481407" r:id="rId4"/>
    <p:sldId id="2147481405" r:id="rId5"/>
    <p:sldId id="2147481418" r:id="rId6"/>
    <p:sldId id="2147481419" r:id="rId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1948" autoAdjust="0"/>
  </p:normalViewPr>
  <p:slideViewPr>
    <p:cSldViewPr snapToGrid="0" showGuides="1">
      <p:cViewPr varScale="1">
        <p:scale>
          <a:sx n="48" d="100"/>
          <a:sy n="48" d="100"/>
        </p:scale>
        <p:origin x="1212" y="28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04/05/2026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04/05/2026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
##-AccessibilityAssistant: Skip layout check-##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9CCB2-E106-A413-B2B9-E58A1004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D6546-7C69-9E38-EADA-3BC86A335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9EC5A-EF06-3E19-AAF6-37CBE144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74E08-2DDE-C053-C6C2-8A0A1BE79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48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6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44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8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D16A-165D-CD2A-2175-D4E9E1713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526B056-5D7B-41D7-9772-1238C6D6B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BB94191-F5D0-FD6A-9A8A-D0756C340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01869A-31A5-6700-05F7-A4F185F82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61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esignguide.ku.dk/skabeloner/powerpoint/praesentationer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916BA171-A8D6-BD97-B474-75F02EF1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4F7F37-C978-4070-A8C9-9984E7C2ABE6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CCA8-EEC6-4184-AB5B-DDB10B05E1AF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901C-AD74-491C-9322-C106FC5C099A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2672-5B44-4DB0-8EDF-4BB4CF579FAA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3466E77-7984-4F3B-92EF-834A85591B11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363600" marR="0" lvl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691-BE0D-4934-9C30-12FC42105A2C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25972C5-CAD7-9DDE-E435-19581171941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 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BE37-F289-4BB8-B1E0-101EB4AC95E3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4BC4-6516-49EF-A62A-EB81A07AF391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5D5-9A7E-477A-A544-9723531FD0FA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40AC-C468-4DBB-AF86-AC5724FDA50F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68BAA3-AF98-A946-16EB-29ED74D4E93C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text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F2-18C7-4623-927B-09989FC5CA4D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 dirty="0"/>
              <a:t>...click to add text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0C9B8-9199-DB66-C3E1-5BCBE19EE6D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F3CC8A4E-DD42-3359-871D-736513372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1282B6A-0E05-4999-B083-B58431580830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5BB6-14D6-4C5D-A392-87B2F024F171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02B45B-BE10-0955-7D2B-71607E79FE0D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EE70-9EF6-4011-9FEC-8E4C1B37B6E7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                     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98F8-8127-4186-B6E0-5A9DB8590659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55F-A06C-4D12-9FE7-11486C7072EC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065828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FB4-74ED-479B-AC3F-D58B1D2996E2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C22F958-FB17-66E4-EB45-75E15E5E3F8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6FC0-1C68-46A1-95BA-D879D9D7980D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BCCAFF-7E95-0536-8297-4959B0CA01D7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065828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E2D-5BB7-4858-806B-E9B8121B6310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A49A202-D2D5-25B6-2F32-60A741CCF725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869E-E124-4C9B-86F5-EB1AF46F875F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2F60A0-C020-A529-4A95-65C8AC9FA2C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         text...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B06-9E5C-4DC0-BDE6-1E991C758329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6CF46-91DC-976D-9F2D-0F1B85D185F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1D8F-85B9-4001-AF63-8B6D3CD2CF9F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35AA5B6-111C-4735-AFC4-EBC2CB1B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ECB2203-00D5-4F87-8F9D-D0B17AC42B67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22F690-D5D4-4852-B56B-61A8F1BA299A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4A88-BF4A-BF39-B835-B0C753B4C19A}"/>
              </a:ext>
            </a:extLst>
          </p:cNvPr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91151374-92CC-87E1-F9AB-1D43CA0C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16:9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16:9 format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“small"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CC1000A9-67B6-3DBE-1556-907DFA8F3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57AF5228-50BD-AF36-C290-EB6F54DA4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2" name="Billede 40">
            <a:extLst>
              <a:ext uri="{FF2B5EF4-FFF2-40B4-BE49-F238E27FC236}">
                <a16:creationId xmlns:a16="http://schemas.microsoft.com/office/drawing/2014/main" id="{47DEC83E-2557-C64A-8710-5E90C550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34" name="Text Box 48">
            <a:extLst>
              <a:ext uri="{FF2B5EF4-FFF2-40B4-BE49-F238E27FC236}">
                <a16:creationId xmlns:a16="http://schemas.microsoft.com/office/drawing/2014/main" id="{296B2A40-51DD-3C24-64B4-9C261EFE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26A5352B-2D88-0049-FF68-7A3677982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F1FD1FCB-14AB-C8C8-E3B6-3A9C2354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C4D76095-C685-6F22-B51D-0AFAF348C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https://image.ku.dk/shared/hWmEPPfgximErBNWW58CxRIZfLkOMC9n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449B76C2-6958-26C2-DD52-28127622E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 is: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44" name="Text Box 48">
            <a:extLst>
              <a:ext uri="{FF2B5EF4-FFF2-40B4-BE49-F238E27FC236}">
                <a16:creationId xmlns:a16="http://schemas.microsoft.com/office/drawing/2014/main" id="{B1B679C7-F81E-AF72-3832-BC2B20AF8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DBC859E9-AAD9-582D-9CAB-53B97A96B2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48" name="Text Box 48">
            <a:extLst>
              <a:ext uri="{FF2B5EF4-FFF2-40B4-BE49-F238E27FC236}">
                <a16:creationId xmlns:a16="http://schemas.microsoft.com/office/drawing/2014/main" id="{5BDA7DE1-7BD9-6953-4F2C-C23FAB665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0" name="Billede 25">
            <a:extLst>
              <a:ext uri="{FF2B5EF4-FFF2-40B4-BE49-F238E27FC236}">
                <a16:creationId xmlns:a16="http://schemas.microsoft.com/office/drawing/2014/main" id="{2BC7410A-935F-DC4A-F8A5-7F39AC457C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2" name="Billede 36">
            <a:extLst>
              <a:ext uri="{FF2B5EF4-FFF2-40B4-BE49-F238E27FC236}">
                <a16:creationId xmlns:a16="http://schemas.microsoft.com/office/drawing/2014/main" id="{56A21FCA-F356-F238-3DEE-A13BEFECD37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54" name="Billede 37">
            <a:extLst>
              <a:ext uri="{FF2B5EF4-FFF2-40B4-BE49-F238E27FC236}">
                <a16:creationId xmlns:a16="http://schemas.microsoft.com/office/drawing/2014/main" id="{8288A8D2-A953-FCF5-C54C-BED0258209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56" name="Text Box 48">
            <a:extLst>
              <a:ext uri="{FF2B5EF4-FFF2-40B4-BE49-F238E27FC236}">
                <a16:creationId xmlns:a16="http://schemas.microsoft.com/office/drawing/2014/main" id="{1AAEA91B-6C9C-9157-EFF5-6EEB67507A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" name="Picture 61">
            <a:extLst>
              <a:ext uri="{FF2B5EF4-FFF2-40B4-BE49-F238E27FC236}">
                <a16:creationId xmlns:a16="http://schemas.microsoft.com/office/drawing/2014/main" id="{874C9D93-430E-897F-0010-953653748BC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00EDC7-A33F-4ACB-87EF-882B537199F0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A98E7E85-8DE3-687D-4837-DB9872BF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32F916-FBB8-40A8-BEA6-3A387B65F474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92A049D1-BE16-6369-9C11-6D9136D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548D2-4180-4C59-97F2-D3D2E14098F1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A36-139A-4E3F-B6A0-7BD657AD45E8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FFE5DD6-2126-4C5A-ADA9-CF5BE748E714}" type="datetime1">
              <a:rPr lang="en-GB" smtClean="0"/>
              <a:t>04/05/2026</a:t>
            </a:fld>
            <a:endParaRPr lang="en-GB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ED5-267F-4B10-9875-AE0A138158F0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692349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62BE980E-A49D-D2A3-B315-8CCBDA796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742467"/>
            <a:ext cx="5283338" cy="3032837"/>
          </a:xfrm>
        </p:spPr>
        <p:txBody>
          <a:bodyPr/>
          <a:lstStyle/>
          <a:p>
            <a:pPr algn="ctr"/>
            <a:r>
              <a:rPr lang="en-US" sz="3200" b="1" i="1" dirty="0"/>
              <a:t>It is all about responsibility. Is It?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UNICA-GOAF Session 2</a:t>
            </a:r>
            <a:endParaRPr lang="da-DK" sz="2400" dirty="0"/>
          </a:p>
          <a:p>
            <a:pPr algn="ctr"/>
            <a:r>
              <a:rPr lang="en-US" sz="2400" b="1" dirty="0"/>
              <a:t>It starts from within: institutional frameworks of reference for academic freedom</a:t>
            </a:r>
            <a:endParaRPr lang="da-DK" sz="2400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3DE6805-5268-3236-8BF0-85E8477A75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3775304"/>
            <a:ext cx="5120033" cy="900112"/>
          </a:xfrm>
        </p:spPr>
        <p:txBody>
          <a:bodyPr/>
          <a:lstStyle/>
          <a:p>
            <a:pPr algn="ctr"/>
            <a:r>
              <a:rPr lang="da-DK" sz="2400" b="1" i="1" dirty="0"/>
              <a:t>Dean Kirsten Busch Nielsen</a:t>
            </a:r>
          </a:p>
          <a:p>
            <a:pPr algn="ctr"/>
            <a:r>
              <a:rPr lang="da-DK" sz="2400" i="1" dirty="0" err="1"/>
              <a:t>Faculty</a:t>
            </a:r>
            <a:r>
              <a:rPr lang="da-DK" sz="2400" i="1" dirty="0"/>
              <a:t> of </a:t>
            </a:r>
            <a:r>
              <a:rPr lang="da-DK" sz="2400" i="1" dirty="0" err="1"/>
              <a:t>Humanities</a:t>
            </a:r>
            <a:r>
              <a:rPr lang="da-DK" sz="2400" i="1" dirty="0"/>
              <a:t> </a:t>
            </a:r>
          </a:p>
          <a:p>
            <a:pPr algn="ctr"/>
            <a:r>
              <a:rPr lang="da-DK" sz="2400" i="1" dirty="0"/>
              <a:t>University of Copenhagen</a:t>
            </a:r>
          </a:p>
          <a:p>
            <a:pPr algn="ctr"/>
            <a:endParaRPr lang="da-DK" sz="2000" i="1" dirty="0"/>
          </a:p>
          <a:p>
            <a:pPr algn="ctr"/>
            <a:r>
              <a:rPr lang="da-DK" sz="2400" dirty="0" err="1"/>
              <a:t>King’s</a:t>
            </a:r>
            <a:r>
              <a:rPr lang="da-DK" sz="2400" dirty="0"/>
              <a:t> College London, 7. May 2026</a:t>
            </a:r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A8373-FF4B-4487-E5BD-3D1246B28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4A98-F8C6-F66C-0A03-CB77E6F3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070" y="2084512"/>
            <a:ext cx="6898989" cy="4310229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ln w="0"/>
              </a:rPr>
              <a:t>Academic freedom at </a:t>
            </a:r>
            <a:r>
              <a:rPr lang="en-US" sz="2000" b="1" dirty="0">
                <a:ea typeface="Aptos" panose="020B0004020202020204" pitchFamily="34" charset="0"/>
                <a:cs typeface="Times New Roman" panose="02020603050405020304" pitchFamily="18" charset="0"/>
              </a:rPr>
              <a:t>UCPH</a:t>
            </a:r>
            <a:r>
              <a:rPr lang="en-US" sz="2000" dirty="0"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2000" b="1" noProof="0" dirty="0">
              <a:ln w="0"/>
            </a:endParaRPr>
          </a:p>
          <a:p>
            <a:pPr marL="1153762" lvl="2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 protected right and an operational responsibility exercised within a clear governance framework: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800" dirty="0"/>
          </a:p>
          <a:p>
            <a:pPr marL="1153762" lvl="2" indent="-3429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Danish University Act</a:t>
            </a:r>
          </a:p>
          <a:p>
            <a:pPr marL="1153762" lvl="2" indent="-3429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UCPH’s statutes</a:t>
            </a:r>
          </a:p>
          <a:p>
            <a:pPr marL="1153762" lvl="2" indent="-3429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n w="0"/>
              </a:rPr>
              <a:t>personnel policy principle </a:t>
            </a:r>
            <a:r>
              <a:rPr lang="en-US" sz="2000" dirty="0">
                <a:ea typeface="Aptos" panose="020B0004020202020204" pitchFamily="34" charset="0"/>
                <a:cs typeface="Times New Roman" panose="02020603050405020304" pitchFamily="18" charset="0"/>
              </a:rPr>
              <a:t>for all academic &amp; administrative employees</a:t>
            </a:r>
          </a:p>
          <a:p>
            <a:pPr marL="1153762" lvl="2" indent="-3429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departmental management</a:t>
            </a:r>
          </a:p>
          <a:p>
            <a:pPr marL="1153762" lvl="2" indent="-3429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dedicated support units for funding, compliance, and external partnerships</a:t>
            </a:r>
          </a:p>
          <a:p>
            <a:pPr marL="800100" lvl="3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first enabler and part of the realization of UCPH’s Strategy2030</a:t>
            </a:r>
            <a:endParaRPr lang="en-US" dirty="0">
              <a:ln w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3655-A6AA-DE4B-521A-FBF69081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US" noProof="0" smtClean="0"/>
              <a:t>5/4/2026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19D7A-1CA0-8D58-7DB5-D71F5749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EFA3ED7-907B-E4D0-3B9A-240BD2B63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5674" y="446282"/>
            <a:ext cx="7042385" cy="13935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A</a:t>
            </a:r>
            <a:r>
              <a:rPr lang="en-US" sz="2800" noProof="0" dirty="0" err="1"/>
              <a:t>cademic</a:t>
            </a:r>
            <a:r>
              <a:rPr lang="en-US" sz="2800" noProof="0" dirty="0"/>
              <a:t> freedom </a:t>
            </a:r>
            <a:r>
              <a:rPr lang="en-US" sz="2800" dirty="0"/>
              <a:t>as value and responsibility </a:t>
            </a:r>
            <a:r>
              <a:rPr lang="en-US" sz="2800" noProof="0" dirty="0"/>
              <a:t>at UCPH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94C553E-7F3E-811D-A1F5-73BBBA661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1" r="67118"/>
          <a:stretch>
            <a:fillRect/>
          </a:stretch>
        </p:blipFill>
        <p:spPr>
          <a:xfrm>
            <a:off x="589756" y="446282"/>
            <a:ext cx="3875918" cy="59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8AC7EB-6758-E913-7B06-DB8888FD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53" y="1549661"/>
            <a:ext cx="11011694" cy="48499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</a:t>
            </a:r>
            <a:r>
              <a:rPr lang="en-US" sz="2000" noProof="0" dirty="0" err="1"/>
              <a:t>nitiatives</a:t>
            </a:r>
            <a:r>
              <a:rPr lang="en-US" sz="2000" noProof="0" dirty="0"/>
              <a:t> under the UCPH </a:t>
            </a:r>
            <a:r>
              <a:rPr lang="en-US" sz="2000" dirty="0"/>
              <a:t>academic freedom effort </a:t>
            </a:r>
            <a:r>
              <a:rPr lang="en-US" sz="2000" noProof="0" dirty="0"/>
              <a:t>are organized in 3</a:t>
            </a:r>
            <a:r>
              <a:rPr lang="en-US" sz="2000" dirty="0"/>
              <a:t> separate but interconnected tracks A-B-C to support &amp; strengthen academic freedom at UCPH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track A: academic freedom - research and innovation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incl. roles &amp; responsibilities of individual researchers &amp; UCPH as institution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track B: academic freedom - early career researchers &amp; UCPH PhD program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incl. roles &amp; responsibilities of Ph.D. &amp; postdocs, their supervisors &amp; PIs </a:t>
            </a:r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endParaRPr 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track C: academic freedom - teaching and learning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incl. roles &amp; responsibilities of students &amp; lecturers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Track A-B-C working committees will develop &amp; implement initiatives &amp; final outputs in collaboration &amp; co-creation between UCPH students, staff &amp; management in 2025-2027 </a:t>
            </a:r>
            <a:endParaRPr lang="en-US" sz="2000" noProof="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5A335A-3CE4-8C6D-5ABA-005C0238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US" noProof="0" smtClean="0"/>
              <a:t>5/4/2026</a:t>
            </a:fld>
            <a:endParaRPr lang="en-US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543BCE-EB0A-A268-A8D8-B4EC3C3E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851A3BE-1166-7871-8278-1DC7FBBD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56" y="458404"/>
            <a:ext cx="10980000" cy="8640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/>
              <a:t>A</a:t>
            </a:r>
            <a:r>
              <a:rPr lang="en-US" sz="2800" noProof="0" dirty="0" err="1"/>
              <a:t>cademic</a:t>
            </a:r>
            <a:r>
              <a:rPr lang="en-US" sz="2800" noProof="0" dirty="0"/>
              <a:t> freedom effort at UCPH – 3 work tracks</a:t>
            </a:r>
          </a:p>
        </p:txBody>
      </p:sp>
    </p:spTree>
    <p:extLst>
      <p:ext uri="{BB962C8B-B14F-4D97-AF65-F5344CB8AC3E}">
        <p14:creationId xmlns:p14="http://schemas.microsoft.com/office/powerpoint/2010/main" val="412357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28AA582-EE66-8ED0-2F06-1D679F49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en-US" noProof="0" smtClean="0"/>
              <a:t>5/4/2026</a:t>
            </a:fld>
            <a:endParaRPr lang="en-US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8BF465-B12A-5C34-CD43-9A322B26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493CC9-8356-3AAA-26BC-DA88EE6E1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963" y="1602940"/>
            <a:ext cx="10966507" cy="16359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2200" b="1" i="1" kern="100" noProof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Aim - </a:t>
            </a:r>
            <a:r>
              <a:rPr lang="en-US" sz="2200" b="1" i="1" dirty="0">
                <a:solidFill>
                  <a:schemeClr val="tx1"/>
                </a:solidFill>
              </a:rPr>
              <a:t>a final output on academic freedom at UCPH,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tx1"/>
                </a:solidFill>
              </a:rPr>
              <a:t>which is clarifying in principle and in practice 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tx1"/>
                </a:solidFill>
              </a:rPr>
              <a:t>for UCPH’s students, staff and management, and UCPH as institution</a:t>
            </a:r>
            <a:endParaRPr lang="en-US" sz="2200" b="1" i="1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38A314-D777-6C14-7B7B-AA554F550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3" y="3545840"/>
            <a:ext cx="10966507" cy="2852998"/>
          </a:xfrm>
          <a:ln w="38100">
            <a:solidFill>
              <a:srgbClr val="C00000"/>
            </a:solidFill>
          </a:ln>
        </p:spPr>
        <p:txBody>
          <a:bodyPr anchor="ctr"/>
          <a:lstStyle/>
          <a:p>
            <a:pPr lvl="2" algn="ctr"/>
            <a:endParaRPr lang="en-US" sz="800" noProof="0" dirty="0"/>
          </a:p>
          <a:p>
            <a:pPr marL="0" indent="0" algn="ctr">
              <a:buNone/>
            </a:pPr>
            <a:r>
              <a:rPr lang="en-US" sz="2200" noProof="0" dirty="0"/>
              <a:t>Purpose - to make the implicit value academic freedom explicit at UCPH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sz="800" noProof="0" dirty="0"/>
          </a:p>
          <a:p>
            <a:pPr lvl="4" algn="ctr"/>
            <a:r>
              <a:rPr lang="en-US" sz="2200" dirty="0"/>
              <a:t>the principled level is directed both internally and externally</a:t>
            </a:r>
          </a:p>
          <a:p>
            <a:pPr marL="720000" lvl="4" indent="0" algn="ctr">
              <a:buNone/>
            </a:pPr>
            <a:r>
              <a:rPr lang="en-US" sz="2200" dirty="0"/>
              <a:t>- </a:t>
            </a:r>
            <a:r>
              <a:rPr lang="en-US" sz="2200" i="1" dirty="0"/>
              <a:t>this is how UCPH stands on academic freedom </a:t>
            </a:r>
          </a:p>
          <a:p>
            <a:pPr lvl="4" algn="ctr"/>
            <a:r>
              <a:rPr lang="en-US" sz="2200" dirty="0"/>
              <a:t>the practical perspective is primarily directed internally</a:t>
            </a:r>
          </a:p>
          <a:p>
            <a:pPr marL="720000" lvl="4" indent="0" algn="ctr">
              <a:buNone/>
            </a:pPr>
            <a:r>
              <a:rPr lang="en-US" sz="2200" dirty="0"/>
              <a:t>- </a:t>
            </a:r>
            <a:r>
              <a:rPr lang="en-US" sz="2200" i="1" dirty="0"/>
              <a:t>this is how UCPH works with academic freedom</a:t>
            </a:r>
            <a:endParaRPr lang="en-US" sz="2200" i="1" noProof="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102EB37-F41B-5548-AB0D-5CEDAB0D507A}"/>
              </a:ext>
            </a:extLst>
          </p:cNvPr>
          <p:cNvSpPr txBox="1">
            <a:spLocks/>
          </p:cNvSpPr>
          <p:nvPr/>
        </p:nvSpPr>
        <p:spPr>
          <a:xfrm>
            <a:off x="588962" y="459162"/>
            <a:ext cx="10980000" cy="86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A</a:t>
            </a:r>
            <a:r>
              <a:rPr lang="en-US" sz="2800" noProof="0" dirty="0" err="1"/>
              <a:t>cademic</a:t>
            </a:r>
            <a:r>
              <a:rPr lang="en-US" sz="2800" noProof="0" dirty="0"/>
              <a:t> freedom effort at UCPH – aim and purpose</a:t>
            </a:r>
          </a:p>
        </p:txBody>
      </p:sp>
    </p:spTree>
    <p:extLst>
      <p:ext uri="{BB962C8B-B14F-4D97-AF65-F5344CB8AC3E}">
        <p14:creationId xmlns:p14="http://schemas.microsoft.com/office/powerpoint/2010/main" val="348711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8C42E6-83F5-E73A-58E1-9C41DEE9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628774"/>
            <a:ext cx="11012488" cy="4673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At UCPH, individual researchers safeguard academic freedom by:</a:t>
            </a:r>
            <a:endParaRPr lang="en-US" sz="1600" dirty="0"/>
          </a:p>
          <a:p>
            <a:pPr lvl="3"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exercising independent scholarly judgment on questions, methods, analysis, results, and communication 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upholding research integrity and ethical standards, and disclosing conflicts of interest</a:t>
            </a:r>
            <a:endParaRPr lang="da-DK" dirty="0"/>
          </a:p>
          <a:p>
            <a:pPr lvl="2"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engaging in responsible dissemination, distinguishing between scholarly evidence and personal opinion, in research, research-based education and public engagement</a:t>
            </a:r>
          </a:p>
          <a:p>
            <a:pPr lvl="3"/>
            <a:r>
              <a:rPr lang="en-US" sz="8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shaping norms through hiring, peer review, supervision, and promotion in collective academic communities such as research groups, departments, and faculties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using UCPH support structures and UCPH governance norms to prevent undue influence from external funding, partnerships, or administrative pressures over research processes or results while respecting UCPH’s statutory obligations 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9C55A6-B86A-B9C5-D8B7-608A5E81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4B5967-5EB4-2376-541F-EF37DCAD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B5D3F83-5F77-05D4-DEAE-7905CAE7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513858"/>
            <a:ext cx="11012487" cy="863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/>
              <a:t>A</a:t>
            </a:r>
            <a:r>
              <a:rPr lang="en-US" sz="2800" noProof="0" dirty="0" err="1"/>
              <a:t>cademic</a:t>
            </a:r>
            <a:r>
              <a:rPr lang="en-US" sz="2800" noProof="0" dirty="0"/>
              <a:t> freedom at UCPH – </a:t>
            </a:r>
            <a:r>
              <a:rPr lang="en-US" sz="2800" dirty="0"/>
              <a:t>researcher responsibility 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80254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2408-BE6C-3A69-A850-B02EFACEC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E1B16F-6836-1F42-4004-18D1F536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628774"/>
            <a:ext cx="10890464" cy="4673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UCPH is a state-financed, self-governing institution under the Danish state, within the public administration, under supervision of the Minister for Higher Education &amp;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Academic freedom at UCPH is:</a:t>
            </a:r>
          </a:p>
          <a:p>
            <a:pPr lvl="1"/>
            <a:endParaRPr lang="da-DK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bestowed upon the university in The University Act § 2, stk. 2. The university must safeguard the academic freedom of the university and the individual researcher</a:t>
            </a:r>
            <a:endParaRPr lang="da-DK" dirty="0"/>
          </a:p>
          <a:p>
            <a:pPr lvl="2"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bestowed by the institution upon researchers</a:t>
            </a:r>
            <a:r>
              <a:rPr lang="en-US" i="1" dirty="0"/>
              <a:t>.</a:t>
            </a:r>
            <a:r>
              <a:rPr lang="en-US" dirty="0"/>
              <a:t> The academic staff is free to conduct research within the university's strategic research framework during the time when they are not performing allocated tasks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da-DK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protected by university statutes as an institutional norm embedded within the managerial structure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 key concept in the societal contract between society and university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074203-272E-B4F6-E132-F68E8092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04/05/2026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FFCAEEB-88DF-5292-0414-F87E8807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DB49B82-4DB7-8F31-7608-EF9ECCF3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513858"/>
            <a:ext cx="11012487" cy="863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/>
              <a:t>A</a:t>
            </a:r>
            <a:r>
              <a:rPr lang="en-US" sz="2800" noProof="0" dirty="0" err="1"/>
              <a:t>cademic</a:t>
            </a:r>
            <a:r>
              <a:rPr lang="en-US" sz="2800" noProof="0" dirty="0"/>
              <a:t> freedom at UCPH – </a:t>
            </a:r>
            <a:r>
              <a:rPr lang="en-US" sz="2800" dirty="0"/>
              <a:t>institutional responsibility 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704685891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ENG_small.potx" id="{EAADE06F-E86C-460C-B7EE-C94A6347476B}" vid="{37EB742C-96CA-40FF-9E01-CE751782F401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16x9_ENG_small</Template>
  <TotalTime>287</TotalTime>
  <Words>592</Words>
  <Application>Microsoft Office PowerPoint</Application>
  <PresentationFormat>Widescreen</PresentationFormat>
  <Paragraphs>87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Aptos</vt:lpstr>
      <vt:lpstr>Arial</vt:lpstr>
      <vt:lpstr>Courier New</vt:lpstr>
      <vt:lpstr>Microsoft New Tai Lue</vt:lpstr>
      <vt:lpstr>Wingdings</vt:lpstr>
      <vt:lpstr>Brugerdefineret design</vt:lpstr>
      <vt:lpstr>PowerPoint-præsentation</vt:lpstr>
      <vt:lpstr>Academic freedom as value and responsibility at UCPH </vt:lpstr>
      <vt:lpstr>Academic freedom effort at UCPH – 3 work tracks</vt:lpstr>
      <vt:lpstr>PowerPoint-præsentation</vt:lpstr>
      <vt:lpstr>Academic freedom at UCPH – researcher responsibility </vt:lpstr>
      <vt:lpstr>Academic freedom at UCPH – institutional responsibility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Miriam Koktvedgaard Zeitzen</dc:creator>
  <cp:lastModifiedBy>Miriam Koktvedgaard Zeitzen</cp:lastModifiedBy>
  <cp:revision>5</cp:revision>
  <cp:lastPrinted>2026-05-04T08:00:55Z</cp:lastPrinted>
  <dcterms:created xsi:type="dcterms:W3CDTF">2026-05-04T05:55:22Z</dcterms:created>
  <dcterms:modified xsi:type="dcterms:W3CDTF">2026-05-04T10:42:37Z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</Properties>
</file>