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3" r:id="rId2"/>
    <p:sldId id="257" r:id="rId3"/>
    <p:sldId id="276" r:id="rId4"/>
    <p:sldId id="277" r:id="rId5"/>
    <p:sldId id="278" r:id="rId6"/>
    <p:sldId id="279" r:id="rId7"/>
    <p:sldId id="280" r:id="rId8"/>
    <p:sldId id="281" r:id="rId9"/>
    <p:sldId id="282" r:id="rId10"/>
    <p:sldId id="28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9" d="100"/>
          <a:sy n="79" d="100"/>
        </p:scale>
        <p:origin x="8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5F794-3601-1CB7-2590-80F69DCDA69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CAD7BDD-E22A-BCD6-C345-EBBFB578ED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F251901-AD16-D82F-1111-E8DC57F7E111}"/>
              </a:ext>
            </a:extLst>
          </p:cNvPr>
          <p:cNvSpPr>
            <a:spLocks noGrp="1"/>
          </p:cNvSpPr>
          <p:nvPr>
            <p:ph type="dt" sz="half" idx="10"/>
          </p:nvPr>
        </p:nvSpPr>
        <p:spPr/>
        <p:txBody>
          <a:bodyPr/>
          <a:lstStyle/>
          <a:p>
            <a:fld id="{35D75FBF-BEF6-4DD7-BCE2-019B087A4A7B}" type="datetimeFigureOut">
              <a:rPr lang="en-US" smtClean="0"/>
              <a:t>4/29/2026</a:t>
            </a:fld>
            <a:endParaRPr lang="en-US"/>
          </a:p>
        </p:txBody>
      </p:sp>
      <p:sp>
        <p:nvSpPr>
          <p:cNvPr id="5" name="Footer Placeholder 4">
            <a:extLst>
              <a:ext uri="{FF2B5EF4-FFF2-40B4-BE49-F238E27FC236}">
                <a16:creationId xmlns:a16="http://schemas.microsoft.com/office/drawing/2014/main" id="{E3F7E2D9-332F-F9CB-F2A4-37A6DD88DD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A0E250-A38B-9707-ED7C-74D367C523E0}"/>
              </a:ext>
            </a:extLst>
          </p:cNvPr>
          <p:cNvSpPr>
            <a:spLocks noGrp="1"/>
          </p:cNvSpPr>
          <p:nvPr>
            <p:ph type="sldNum" sz="quarter" idx="12"/>
          </p:nvPr>
        </p:nvSpPr>
        <p:spPr/>
        <p:txBody>
          <a:bodyPr/>
          <a:lstStyle/>
          <a:p>
            <a:fld id="{F27031B3-7FBE-4740-B389-0C0888920CDA}" type="slidenum">
              <a:rPr lang="en-US" smtClean="0"/>
              <a:t>‹#›</a:t>
            </a:fld>
            <a:endParaRPr lang="en-US"/>
          </a:p>
        </p:txBody>
      </p:sp>
    </p:spTree>
    <p:extLst>
      <p:ext uri="{BB962C8B-B14F-4D97-AF65-F5344CB8AC3E}">
        <p14:creationId xmlns:p14="http://schemas.microsoft.com/office/powerpoint/2010/main" val="4191675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92AC1-B465-AF00-94C0-F8FB30ADF37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33719F4-CF9D-7A80-1AC9-045A843570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07A71F-4858-64A2-4DA9-3AD1790594F7}"/>
              </a:ext>
            </a:extLst>
          </p:cNvPr>
          <p:cNvSpPr>
            <a:spLocks noGrp="1"/>
          </p:cNvSpPr>
          <p:nvPr>
            <p:ph type="dt" sz="half" idx="10"/>
          </p:nvPr>
        </p:nvSpPr>
        <p:spPr/>
        <p:txBody>
          <a:bodyPr/>
          <a:lstStyle/>
          <a:p>
            <a:fld id="{35D75FBF-BEF6-4DD7-BCE2-019B087A4A7B}" type="datetimeFigureOut">
              <a:rPr lang="en-US" smtClean="0"/>
              <a:t>4/29/2026</a:t>
            </a:fld>
            <a:endParaRPr lang="en-US"/>
          </a:p>
        </p:txBody>
      </p:sp>
      <p:sp>
        <p:nvSpPr>
          <p:cNvPr id="5" name="Footer Placeholder 4">
            <a:extLst>
              <a:ext uri="{FF2B5EF4-FFF2-40B4-BE49-F238E27FC236}">
                <a16:creationId xmlns:a16="http://schemas.microsoft.com/office/drawing/2014/main" id="{425EFE6B-A623-AFB7-671C-680506AA21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84F176-241E-6F91-552C-A16AB747E6DC}"/>
              </a:ext>
            </a:extLst>
          </p:cNvPr>
          <p:cNvSpPr>
            <a:spLocks noGrp="1"/>
          </p:cNvSpPr>
          <p:nvPr>
            <p:ph type="sldNum" sz="quarter" idx="12"/>
          </p:nvPr>
        </p:nvSpPr>
        <p:spPr/>
        <p:txBody>
          <a:bodyPr/>
          <a:lstStyle/>
          <a:p>
            <a:fld id="{F27031B3-7FBE-4740-B389-0C0888920CDA}" type="slidenum">
              <a:rPr lang="en-US" smtClean="0"/>
              <a:t>‹#›</a:t>
            </a:fld>
            <a:endParaRPr lang="en-US"/>
          </a:p>
        </p:txBody>
      </p:sp>
    </p:spTree>
    <p:extLst>
      <p:ext uri="{BB962C8B-B14F-4D97-AF65-F5344CB8AC3E}">
        <p14:creationId xmlns:p14="http://schemas.microsoft.com/office/powerpoint/2010/main" val="265682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E1A70D-7EE9-CBDC-0E73-6ECE3B964E8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84D0182-557C-31C3-1926-A4916437F7C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1DDA6D-D43E-A9F1-5ED9-AC81E34E1964}"/>
              </a:ext>
            </a:extLst>
          </p:cNvPr>
          <p:cNvSpPr>
            <a:spLocks noGrp="1"/>
          </p:cNvSpPr>
          <p:nvPr>
            <p:ph type="dt" sz="half" idx="10"/>
          </p:nvPr>
        </p:nvSpPr>
        <p:spPr/>
        <p:txBody>
          <a:bodyPr/>
          <a:lstStyle/>
          <a:p>
            <a:fld id="{35D75FBF-BEF6-4DD7-BCE2-019B087A4A7B}" type="datetimeFigureOut">
              <a:rPr lang="en-US" smtClean="0"/>
              <a:t>4/29/2026</a:t>
            </a:fld>
            <a:endParaRPr lang="en-US"/>
          </a:p>
        </p:txBody>
      </p:sp>
      <p:sp>
        <p:nvSpPr>
          <p:cNvPr id="5" name="Footer Placeholder 4">
            <a:extLst>
              <a:ext uri="{FF2B5EF4-FFF2-40B4-BE49-F238E27FC236}">
                <a16:creationId xmlns:a16="http://schemas.microsoft.com/office/drawing/2014/main" id="{5297724A-8AAA-E3C4-95B4-5515E3EBAC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59CB74-E197-889E-A690-556AF6D75601}"/>
              </a:ext>
            </a:extLst>
          </p:cNvPr>
          <p:cNvSpPr>
            <a:spLocks noGrp="1"/>
          </p:cNvSpPr>
          <p:nvPr>
            <p:ph type="sldNum" sz="quarter" idx="12"/>
          </p:nvPr>
        </p:nvSpPr>
        <p:spPr/>
        <p:txBody>
          <a:bodyPr/>
          <a:lstStyle/>
          <a:p>
            <a:fld id="{F27031B3-7FBE-4740-B389-0C0888920CDA}" type="slidenum">
              <a:rPr lang="en-US" smtClean="0"/>
              <a:t>‹#›</a:t>
            </a:fld>
            <a:endParaRPr lang="en-US"/>
          </a:p>
        </p:txBody>
      </p:sp>
    </p:spTree>
    <p:extLst>
      <p:ext uri="{BB962C8B-B14F-4D97-AF65-F5344CB8AC3E}">
        <p14:creationId xmlns:p14="http://schemas.microsoft.com/office/powerpoint/2010/main" val="3224684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0F8E-106C-C009-8DB7-E4048C8FC7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4AB25F-1801-97EC-F816-A5D2B8E2BE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D45D9F-DC8C-D374-236D-BE054ED3CE47}"/>
              </a:ext>
            </a:extLst>
          </p:cNvPr>
          <p:cNvSpPr>
            <a:spLocks noGrp="1"/>
          </p:cNvSpPr>
          <p:nvPr>
            <p:ph type="dt" sz="half" idx="10"/>
          </p:nvPr>
        </p:nvSpPr>
        <p:spPr/>
        <p:txBody>
          <a:bodyPr/>
          <a:lstStyle/>
          <a:p>
            <a:fld id="{35D75FBF-BEF6-4DD7-BCE2-019B087A4A7B}" type="datetimeFigureOut">
              <a:rPr lang="en-US" smtClean="0"/>
              <a:t>4/29/2026</a:t>
            </a:fld>
            <a:endParaRPr lang="en-US"/>
          </a:p>
        </p:txBody>
      </p:sp>
      <p:sp>
        <p:nvSpPr>
          <p:cNvPr id="5" name="Footer Placeholder 4">
            <a:extLst>
              <a:ext uri="{FF2B5EF4-FFF2-40B4-BE49-F238E27FC236}">
                <a16:creationId xmlns:a16="http://schemas.microsoft.com/office/drawing/2014/main" id="{8A93772E-8582-4E8B-7136-D5C3A7FAA7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4170AD-07C5-4BE2-72EB-4DBA82A5750F}"/>
              </a:ext>
            </a:extLst>
          </p:cNvPr>
          <p:cNvSpPr>
            <a:spLocks noGrp="1"/>
          </p:cNvSpPr>
          <p:nvPr>
            <p:ph type="sldNum" sz="quarter" idx="12"/>
          </p:nvPr>
        </p:nvSpPr>
        <p:spPr/>
        <p:txBody>
          <a:bodyPr/>
          <a:lstStyle/>
          <a:p>
            <a:fld id="{F27031B3-7FBE-4740-B389-0C0888920CDA}" type="slidenum">
              <a:rPr lang="en-US" smtClean="0"/>
              <a:t>‹#›</a:t>
            </a:fld>
            <a:endParaRPr lang="en-US"/>
          </a:p>
        </p:txBody>
      </p:sp>
    </p:spTree>
    <p:extLst>
      <p:ext uri="{BB962C8B-B14F-4D97-AF65-F5344CB8AC3E}">
        <p14:creationId xmlns:p14="http://schemas.microsoft.com/office/powerpoint/2010/main" val="3028460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197C8-BE11-BA26-EA7A-EE4B5ECD4A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1146226-903D-E123-9C73-365B3CADF2D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21E7A45-1FA3-95ED-59D9-2654370EE0D0}"/>
              </a:ext>
            </a:extLst>
          </p:cNvPr>
          <p:cNvSpPr>
            <a:spLocks noGrp="1"/>
          </p:cNvSpPr>
          <p:nvPr>
            <p:ph type="dt" sz="half" idx="10"/>
          </p:nvPr>
        </p:nvSpPr>
        <p:spPr/>
        <p:txBody>
          <a:bodyPr/>
          <a:lstStyle/>
          <a:p>
            <a:fld id="{35D75FBF-BEF6-4DD7-BCE2-019B087A4A7B}" type="datetimeFigureOut">
              <a:rPr lang="en-US" smtClean="0"/>
              <a:t>4/29/2026</a:t>
            </a:fld>
            <a:endParaRPr lang="en-US"/>
          </a:p>
        </p:txBody>
      </p:sp>
      <p:sp>
        <p:nvSpPr>
          <p:cNvPr id="5" name="Footer Placeholder 4">
            <a:extLst>
              <a:ext uri="{FF2B5EF4-FFF2-40B4-BE49-F238E27FC236}">
                <a16:creationId xmlns:a16="http://schemas.microsoft.com/office/drawing/2014/main" id="{A7EF12CF-2BB5-9D0F-BE50-8E6DB1304F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E6BC37-4ACE-CE18-C648-93698BD4FA49}"/>
              </a:ext>
            </a:extLst>
          </p:cNvPr>
          <p:cNvSpPr>
            <a:spLocks noGrp="1"/>
          </p:cNvSpPr>
          <p:nvPr>
            <p:ph type="sldNum" sz="quarter" idx="12"/>
          </p:nvPr>
        </p:nvSpPr>
        <p:spPr/>
        <p:txBody>
          <a:bodyPr/>
          <a:lstStyle/>
          <a:p>
            <a:fld id="{F27031B3-7FBE-4740-B389-0C0888920CDA}" type="slidenum">
              <a:rPr lang="en-US" smtClean="0"/>
              <a:t>‹#›</a:t>
            </a:fld>
            <a:endParaRPr lang="en-US"/>
          </a:p>
        </p:txBody>
      </p:sp>
    </p:spTree>
    <p:extLst>
      <p:ext uri="{BB962C8B-B14F-4D97-AF65-F5344CB8AC3E}">
        <p14:creationId xmlns:p14="http://schemas.microsoft.com/office/powerpoint/2010/main" val="255239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170C3-6343-8248-C491-8C63AF3860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DA8A66-ADD4-AFA9-AD43-E63A1648E70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A598110-8EEE-709B-6E59-70E54EFC9BD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BFD30D3-1E86-36A7-5D5B-448C119D9EB1}"/>
              </a:ext>
            </a:extLst>
          </p:cNvPr>
          <p:cNvSpPr>
            <a:spLocks noGrp="1"/>
          </p:cNvSpPr>
          <p:nvPr>
            <p:ph type="dt" sz="half" idx="10"/>
          </p:nvPr>
        </p:nvSpPr>
        <p:spPr/>
        <p:txBody>
          <a:bodyPr/>
          <a:lstStyle/>
          <a:p>
            <a:fld id="{35D75FBF-BEF6-4DD7-BCE2-019B087A4A7B}" type="datetimeFigureOut">
              <a:rPr lang="en-US" smtClean="0"/>
              <a:t>4/29/2026</a:t>
            </a:fld>
            <a:endParaRPr lang="en-US"/>
          </a:p>
        </p:txBody>
      </p:sp>
      <p:sp>
        <p:nvSpPr>
          <p:cNvPr id="6" name="Footer Placeholder 5">
            <a:extLst>
              <a:ext uri="{FF2B5EF4-FFF2-40B4-BE49-F238E27FC236}">
                <a16:creationId xmlns:a16="http://schemas.microsoft.com/office/drawing/2014/main" id="{ACC81204-ACAE-0C51-79CE-71947CC283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B3B332-08CC-3090-BA9B-6FEF746DE911}"/>
              </a:ext>
            </a:extLst>
          </p:cNvPr>
          <p:cNvSpPr>
            <a:spLocks noGrp="1"/>
          </p:cNvSpPr>
          <p:nvPr>
            <p:ph type="sldNum" sz="quarter" idx="12"/>
          </p:nvPr>
        </p:nvSpPr>
        <p:spPr/>
        <p:txBody>
          <a:bodyPr/>
          <a:lstStyle/>
          <a:p>
            <a:fld id="{F27031B3-7FBE-4740-B389-0C0888920CDA}" type="slidenum">
              <a:rPr lang="en-US" smtClean="0"/>
              <a:t>‹#›</a:t>
            </a:fld>
            <a:endParaRPr lang="en-US"/>
          </a:p>
        </p:txBody>
      </p:sp>
    </p:spTree>
    <p:extLst>
      <p:ext uri="{BB962C8B-B14F-4D97-AF65-F5344CB8AC3E}">
        <p14:creationId xmlns:p14="http://schemas.microsoft.com/office/powerpoint/2010/main" val="1665677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FB913-E12C-A094-5F41-1ADF39AB0B9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938EA2-7761-DA63-9B1F-C1417A4205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0A9A78F-E403-1D0D-83F7-45A1D7F0889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5DE3F28-E412-F0FF-802A-A10A3E5265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43C300-E738-69CE-4650-3BA8758CB60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DECB36-E53A-C81F-69C2-863858411AFC}"/>
              </a:ext>
            </a:extLst>
          </p:cNvPr>
          <p:cNvSpPr>
            <a:spLocks noGrp="1"/>
          </p:cNvSpPr>
          <p:nvPr>
            <p:ph type="dt" sz="half" idx="10"/>
          </p:nvPr>
        </p:nvSpPr>
        <p:spPr/>
        <p:txBody>
          <a:bodyPr/>
          <a:lstStyle/>
          <a:p>
            <a:fld id="{35D75FBF-BEF6-4DD7-BCE2-019B087A4A7B}" type="datetimeFigureOut">
              <a:rPr lang="en-US" smtClean="0"/>
              <a:t>4/29/2026</a:t>
            </a:fld>
            <a:endParaRPr lang="en-US"/>
          </a:p>
        </p:txBody>
      </p:sp>
      <p:sp>
        <p:nvSpPr>
          <p:cNvPr id="8" name="Footer Placeholder 7">
            <a:extLst>
              <a:ext uri="{FF2B5EF4-FFF2-40B4-BE49-F238E27FC236}">
                <a16:creationId xmlns:a16="http://schemas.microsoft.com/office/drawing/2014/main" id="{9DBC53FC-1F34-7ED1-0360-D43593CBB65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6F2CD90-43C3-8522-8C66-5E800307EE50}"/>
              </a:ext>
            </a:extLst>
          </p:cNvPr>
          <p:cNvSpPr>
            <a:spLocks noGrp="1"/>
          </p:cNvSpPr>
          <p:nvPr>
            <p:ph type="sldNum" sz="quarter" idx="12"/>
          </p:nvPr>
        </p:nvSpPr>
        <p:spPr/>
        <p:txBody>
          <a:bodyPr/>
          <a:lstStyle/>
          <a:p>
            <a:fld id="{F27031B3-7FBE-4740-B389-0C0888920CDA}" type="slidenum">
              <a:rPr lang="en-US" smtClean="0"/>
              <a:t>‹#›</a:t>
            </a:fld>
            <a:endParaRPr lang="en-US"/>
          </a:p>
        </p:txBody>
      </p:sp>
    </p:spTree>
    <p:extLst>
      <p:ext uri="{BB962C8B-B14F-4D97-AF65-F5344CB8AC3E}">
        <p14:creationId xmlns:p14="http://schemas.microsoft.com/office/powerpoint/2010/main" val="2361485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A5605-D6C7-AB56-DA9A-8BE87C388A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D7E1C79-3EBC-651B-B990-9163055CC63D}"/>
              </a:ext>
            </a:extLst>
          </p:cNvPr>
          <p:cNvSpPr>
            <a:spLocks noGrp="1"/>
          </p:cNvSpPr>
          <p:nvPr>
            <p:ph type="dt" sz="half" idx="10"/>
          </p:nvPr>
        </p:nvSpPr>
        <p:spPr/>
        <p:txBody>
          <a:bodyPr/>
          <a:lstStyle/>
          <a:p>
            <a:fld id="{35D75FBF-BEF6-4DD7-BCE2-019B087A4A7B}" type="datetimeFigureOut">
              <a:rPr lang="en-US" smtClean="0"/>
              <a:t>4/29/2026</a:t>
            </a:fld>
            <a:endParaRPr lang="en-US"/>
          </a:p>
        </p:txBody>
      </p:sp>
      <p:sp>
        <p:nvSpPr>
          <p:cNvPr id="4" name="Footer Placeholder 3">
            <a:extLst>
              <a:ext uri="{FF2B5EF4-FFF2-40B4-BE49-F238E27FC236}">
                <a16:creationId xmlns:a16="http://schemas.microsoft.com/office/drawing/2014/main" id="{C0050C9E-AA68-2112-1F78-1CB88CDD490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E1B6EBD-D02B-388C-4E62-6DD4DFD01D79}"/>
              </a:ext>
            </a:extLst>
          </p:cNvPr>
          <p:cNvSpPr>
            <a:spLocks noGrp="1"/>
          </p:cNvSpPr>
          <p:nvPr>
            <p:ph type="sldNum" sz="quarter" idx="12"/>
          </p:nvPr>
        </p:nvSpPr>
        <p:spPr/>
        <p:txBody>
          <a:bodyPr/>
          <a:lstStyle/>
          <a:p>
            <a:fld id="{F27031B3-7FBE-4740-B389-0C0888920CDA}" type="slidenum">
              <a:rPr lang="en-US" smtClean="0"/>
              <a:t>‹#›</a:t>
            </a:fld>
            <a:endParaRPr lang="en-US"/>
          </a:p>
        </p:txBody>
      </p:sp>
    </p:spTree>
    <p:extLst>
      <p:ext uri="{BB962C8B-B14F-4D97-AF65-F5344CB8AC3E}">
        <p14:creationId xmlns:p14="http://schemas.microsoft.com/office/powerpoint/2010/main" val="180306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AF38E4-584F-036D-3128-14B56AC58AFF}"/>
              </a:ext>
            </a:extLst>
          </p:cNvPr>
          <p:cNvSpPr>
            <a:spLocks noGrp="1"/>
          </p:cNvSpPr>
          <p:nvPr>
            <p:ph type="dt" sz="half" idx="10"/>
          </p:nvPr>
        </p:nvSpPr>
        <p:spPr/>
        <p:txBody>
          <a:bodyPr/>
          <a:lstStyle/>
          <a:p>
            <a:fld id="{35D75FBF-BEF6-4DD7-BCE2-019B087A4A7B}" type="datetimeFigureOut">
              <a:rPr lang="en-US" smtClean="0"/>
              <a:t>4/29/2026</a:t>
            </a:fld>
            <a:endParaRPr lang="en-US"/>
          </a:p>
        </p:txBody>
      </p:sp>
      <p:sp>
        <p:nvSpPr>
          <p:cNvPr id="3" name="Footer Placeholder 2">
            <a:extLst>
              <a:ext uri="{FF2B5EF4-FFF2-40B4-BE49-F238E27FC236}">
                <a16:creationId xmlns:a16="http://schemas.microsoft.com/office/drawing/2014/main" id="{B93255A0-A66A-2A90-7F3D-A33E7B876AB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97AC725-8A14-B879-B18B-2A1BA962BFE6}"/>
              </a:ext>
            </a:extLst>
          </p:cNvPr>
          <p:cNvSpPr>
            <a:spLocks noGrp="1"/>
          </p:cNvSpPr>
          <p:nvPr>
            <p:ph type="sldNum" sz="quarter" idx="12"/>
          </p:nvPr>
        </p:nvSpPr>
        <p:spPr/>
        <p:txBody>
          <a:bodyPr/>
          <a:lstStyle/>
          <a:p>
            <a:fld id="{F27031B3-7FBE-4740-B389-0C0888920CDA}" type="slidenum">
              <a:rPr lang="en-US" smtClean="0"/>
              <a:t>‹#›</a:t>
            </a:fld>
            <a:endParaRPr lang="en-US"/>
          </a:p>
        </p:txBody>
      </p:sp>
    </p:spTree>
    <p:extLst>
      <p:ext uri="{BB962C8B-B14F-4D97-AF65-F5344CB8AC3E}">
        <p14:creationId xmlns:p14="http://schemas.microsoft.com/office/powerpoint/2010/main" val="4278986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5719B-BE19-24F2-D672-2A1567EAA6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2FC36F0-9169-5C64-1B32-C44DB8B6D2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D4F1A33-D612-11A4-507A-A5A5C54B6F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6196DD-7ECE-C113-E9F7-716D71CF8479}"/>
              </a:ext>
            </a:extLst>
          </p:cNvPr>
          <p:cNvSpPr>
            <a:spLocks noGrp="1"/>
          </p:cNvSpPr>
          <p:nvPr>
            <p:ph type="dt" sz="half" idx="10"/>
          </p:nvPr>
        </p:nvSpPr>
        <p:spPr/>
        <p:txBody>
          <a:bodyPr/>
          <a:lstStyle/>
          <a:p>
            <a:fld id="{35D75FBF-BEF6-4DD7-BCE2-019B087A4A7B}" type="datetimeFigureOut">
              <a:rPr lang="en-US" smtClean="0"/>
              <a:t>4/29/2026</a:t>
            </a:fld>
            <a:endParaRPr lang="en-US"/>
          </a:p>
        </p:txBody>
      </p:sp>
      <p:sp>
        <p:nvSpPr>
          <p:cNvPr id="6" name="Footer Placeholder 5">
            <a:extLst>
              <a:ext uri="{FF2B5EF4-FFF2-40B4-BE49-F238E27FC236}">
                <a16:creationId xmlns:a16="http://schemas.microsoft.com/office/drawing/2014/main" id="{2D63AC14-A06F-01F3-865E-97161EA481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F467F4-589D-3DDA-0155-E1CBF3A726D4}"/>
              </a:ext>
            </a:extLst>
          </p:cNvPr>
          <p:cNvSpPr>
            <a:spLocks noGrp="1"/>
          </p:cNvSpPr>
          <p:nvPr>
            <p:ph type="sldNum" sz="quarter" idx="12"/>
          </p:nvPr>
        </p:nvSpPr>
        <p:spPr/>
        <p:txBody>
          <a:bodyPr/>
          <a:lstStyle/>
          <a:p>
            <a:fld id="{F27031B3-7FBE-4740-B389-0C0888920CDA}" type="slidenum">
              <a:rPr lang="en-US" smtClean="0"/>
              <a:t>‹#›</a:t>
            </a:fld>
            <a:endParaRPr lang="en-US"/>
          </a:p>
        </p:txBody>
      </p:sp>
    </p:spTree>
    <p:extLst>
      <p:ext uri="{BB962C8B-B14F-4D97-AF65-F5344CB8AC3E}">
        <p14:creationId xmlns:p14="http://schemas.microsoft.com/office/powerpoint/2010/main" val="3101982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037F3-369E-0E5B-677D-B56DAF8621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4FF0ED9-75FF-3BDA-0723-94520E9D04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3087CF-22CD-1FE0-5FC5-A8857C15E4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83F1EA-3B95-2E50-7CBA-62B12AD05005}"/>
              </a:ext>
            </a:extLst>
          </p:cNvPr>
          <p:cNvSpPr>
            <a:spLocks noGrp="1"/>
          </p:cNvSpPr>
          <p:nvPr>
            <p:ph type="dt" sz="half" idx="10"/>
          </p:nvPr>
        </p:nvSpPr>
        <p:spPr/>
        <p:txBody>
          <a:bodyPr/>
          <a:lstStyle/>
          <a:p>
            <a:fld id="{35D75FBF-BEF6-4DD7-BCE2-019B087A4A7B}" type="datetimeFigureOut">
              <a:rPr lang="en-US" smtClean="0"/>
              <a:t>4/29/2026</a:t>
            </a:fld>
            <a:endParaRPr lang="en-US"/>
          </a:p>
        </p:txBody>
      </p:sp>
      <p:sp>
        <p:nvSpPr>
          <p:cNvPr id="6" name="Footer Placeholder 5">
            <a:extLst>
              <a:ext uri="{FF2B5EF4-FFF2-40B4-BE49-F238E27FC236}">
                <a16:creationId xmlns:a16="http://schemas.microsoft.com/office/drawing/2014/main" id="{76DD1E23-30DA-470F-7529-AEEA9B3F04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172CEE-E63D-D8A6-10AB-680BE4464C3A}"/>
              </a:ext>
            </a:extLst>
          </p:cNvPr>
          <p:cNvSpPr>
            <a:spLocks noGrp="1"/>
          </p:cNvSpPr>
          <p:nvPr>
            <p:ph type="sldNum" sz="quarter" idx="12"/>
          </p:nvPr>
        </p:nvSpPr>
        <p:spPr/>
        <p:txBody>
          <a:bodyPr/>
          <a:lstStyle/>
          <a:p>
            <a:fld id="{F27031B3-7FBE-4740-B389-0C0888920CDA}" type="slidenum">
              <a:rPr lang="en-US" smtClean="0"/>
              <a:t>‹#›</a:t>
            </a:fld>
            <a:endParaRPr lang="en-US"/>
          </a:p>
        </p:txBody>
      </p:sp>
    </p:spTree>
    <p:extLst>
      <p:ext uri="{BB962C8B-B14F-4D97-AF65-F5344CB8AC3E}">
        <p14:creationId xmlns:p14="http://schemas.microsoft.com/office/powerpoint/2010/main" val="1843450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748215-4ABA-F706-2A51-2F1F9605AE2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21F9756-DF75-7D33-634D-372A3D5325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C7DE56-0586-1551-073A-AAF71A258C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5D75FBF-BEF6-4DD7-BCE2-019B087A4A7B}" type="datetimeFigureOut">
              <a:rPr lang="en-US" smtClean="0"/>
              <a:t>4/29/2026</a:t>
            </a:fld>
            <a:endParaRPr lang="en-US"/>
          </a:p>
        </p:txBody>
      </p:sp>
      <p:sp>
        <p:nvSpPr>
          <p:cNvPr id="5" name="Footer Placeholder 4">
            <a:extLst>
              <a:ext uri="{FF2B5EF4-FFF2-40B4-BE49-F238E27FC236}">
                <a16:creationId xmlns:a16="http://schemas.microsoft.com/office/drawing/2014/main" id="{6501B61D-BB7B-D3C4-E035-3BDED429C4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5DC982C-BB57-DA4B-EADD-7E344F00BD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27031B3-7FBE-4740-B389-0C0888920CDA}" type="slidenum">
              <a:rPr lang="en-US" smtClean="0"/>
              <a:t>‹#›</a:t>
            </a:fld>
            <a:endParaRPr lang="en-US"/>
          </a:p>
        </p:txBody>
      </p:sp>
    </p:spTree>
    <p:extLst>
      <p:ext uri="{BB962C8B-B14F-4D97-AF65-F5344CB8AC3E}">
        <p14:creationId xmlns:p14="http://schemas.microsoft.com/office/powerpoint/2010/main" val="32425860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9D0500F-2669-722F-F0B2-498A2A76C937}"/>
              </a:ext>
            </a:extLst>
          </p:cNvPr>
          <p:cNvSpPr txBox="1"/>
          <p:nvPr/>
        </p:nvSpPr>
        <p:spPr>
          <a:xfrm>
            <a:off x="1932561" y="1228397"/>
            <a:ext cx="8326877" cy="4401205"/>
          </a:xfrm>
          <a:prstGeom prst="rect">
            <a:avLst/>
          </a:prstGeom>
          <a:noFill/>
        </p:spPr>
        <p:txBody>
          <a:bodyPr wrap="square" rtlCol="0">
            <a:spAutoFit/>
          </a:bodyPr>
          <a:lstStyle/>
          <a:p>
            <a:pPr marL="742950" indent="-742950" algn="just">
              <a:buFont typeface="+mj-lt"/>
              <a:buAutoNum type="arabicPeriod"/>
            </a:pPr>
            <a:r>
              <a:rPr lang="en-US" sz="4000" dirty="0">
                <a:solidFill>
                  <a:schemeClr val="accent2">
                    <a:lumMod val="50000"/>
                  </a:schemeClr>
                </a:solidFill>
                <a:latin typeface="Cavolini" panose="03000502040302020204" pitchFamily="66" charset="0"/>
                <a:cs typeface="Cavolini" panose="03000502040302020204" pitchFamily="66" charset="0"/>
              </a:rPr>
              <a:t>Academic freedom framework statutes and treaties are useful.</a:t>
            </a:r>
          </a:p>
          <a:p>
            <a:pPr marL="742950" indent="-742950" algn="just">
              <a:buFont typeface="+mj-lt"/>
              <a:buAutoNum type="arabicPeriod"/>
            </a:pPr>
            <a:endParaRPr lang="en-US" sz="4000" dirty="0">
              <a:solidFill>
                <a:srgbClr val="800000"/>
              </a:solidFill>
              <a:latin typeface="Cavolini" panose="03000502040302020204" pitchFamily="66" charset="0"/>
              <a:cs typeface="Cavolini" panose="03000502040302020204" pitchFamily="66" charset="0"/>
            </a:endParaRPr>
          </a:p>
          <a:p>
            <a:pPr marL="742950" indent="-742950" algn="just">
              <a:buFont typeface="+mj-lt"/>
              <a:buAutoNum type="arabicPeriod"/>
            </a:pPr>
            <a:r>
              <a:rPr lang="en-US" sz="4000" dirty="0">
                <a:solidFill>
                  <a:srgbClr val="800000"/>
                </a:solidFill>
                <a:latin typeface="Cavolini" panose="03000502040302020204" pitchFamily="66" charset="0"/>
                <a:cs typeface="Cavolini" panose="03000502040302020204" pitchFamily="66" charset="0"/>
              </a:rPr>
              <a:t>Academic freedom framework statutes and treaties are insufficient.</a:t>
            </a:r>
          </a:p>
        </p:txBody>
      </p:sp>
    </p:spTree>
    <p:extLst>
      <p:ext uri="{BB962C8B-B14F-4D97-AF65-F5344CB8AC3E}">
        <p14:creationId xmlns:p14="http://schemas.microsoft.com/office/powerpoint/2010/main" val="1088790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7AB693B-AE1D-DCDB-BC22-563E9A56A5EF}"/>
              </a:ext>
            </a:extLst>
          </p:cNvPr>
          <p:cNvSpPr txBox="1"/>
          <p:nvPr/>
        </p:nvSpPr>
        <p:spPr>
          <a:xfrm>
            <a:off x="972767" y="272374"/>
            <a:ext cx="9630383" cy="1200329"/>
          </a:xfrm>
          <a:prstGeom prst="rect">
            <a:avLst/>
          </a:prstGeom>
          <a:noFill/>
        </p:spPr>
        <p:txBody>
          <a:bodyPr wrap="square" rtlCol="0">
            <a:spAutoFit/>
          </a:bodyPr>
          <a:lstStyle/>
          <a:p>
            <a:pPr algn="ctr"/>
            <a:r>
              <a:rPr lang="en-US" sz="3600" dirty="0">
                <a:solidFill>
                  <a:srgbClr val="C00000"/>
                </a:solidFill>
              </a:rPr>
              <a:t>Fundamental Values Working Group 2020-2024 Report</a:t>
            </a:r>
          </a:p>
        </p:txBody>
      </p:sp>
      <p:sp>
        <p:nvSpPr>
          <p:cNvPr id="3" name="TextBox 2">
            <a:extLst>
              <a:ext uri="{FF2B5EF4-FFF2-40B4-BE49-F238E27FC236}">
                <a16:creationId xmlns:a16="http://schemas.microsoft.com/office/drawing/2014/main" id="{1FAFC1F8-6586-C163-125C-EE76D64CA215}"/>
              </a:ext>
            </a:extLst>
          </p:cNvPr>
          <p:cNvSpPr txBox="1"/>
          <p:nvPr/>
        </p:nvSpPr>
        <p:spPr>
          <a:xfrm>
            <a:off x="632298" y="2339502"/>
            <a:ext cx="11462425" cy="3970318"/>
          </a:xfrm>
          <a:prstGeom prst="rect">
            <a:avLst/>
          </a:prstGeom>
          <a:noFill/>
        </p:spPr>
        <p:txBody>
          <a:bodyPr wrap="square" rtlCol="0">
            <a:spAutoFit/>
          </a:bodyPr>
          <a:lstStyle/>
          <a:p>
            <a:pPr algn="just"/>
            <a:r>
              <a:rPr lang="en-US" sz="2800" b="1" dirty="0"/>
              <a:t>Participation of student and staff in higher education governance </a:t>
            </a:r>
            <a:r>
              <a:rPr lang="en-US" sz="2800" dirty="0"/>
              <a:t>encompasses their right to organize autonomously, in accordance with the principle of partnership and collegiality, without pressure or undue interference; to elect and be elected in open, free and fair elections; have their views represented and taken into account; initiate and participate in all debates and decision-making in all governing bodies; and through their representative </a:t>
            </a:r>
            <a:r>
              <a:rPr lang="en-US" sz="2800" dirty="0" err="1"/>
              <a:t>organisations</a:t>
            </a:r>
            <a:r>
              <a:rPr lang="en-US" sz="2800" dirty="0"/>
              <a:t>, be duly involved on issues concerning the governance and further development of the relevant higher education institutions and system.”</a:t>
            </a:r>
            <a:endParaRPr lang="en-US" sz="2800" b="1" dirty="0"/>
          </a:p>
        </p:txBody>
      </p:sp>
    </p:spTree>
    <p:extLst>
      <p:ext uri="{BB962C8B-B14F-4D97-AF65-F5344CB8AC3E}">
        <p14:creationId xmlns:p14="http://schemas.microsoft.com/office/powerpoint/2010/main" val="1705350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0412336-361B-4E80-8378-F67D1246ACA8}"/>
              </a:ext>
            </a:extLst>
          </p:cNvPr>
          <p:cNvSpPr txBox="1"/>
          <p:nvPr/>
        </p:nvSpPr>
        <p:spPr>
          <a:xfrm>
            <a:off x="2569270" y="136525"/>
            <a:ext cx="7613417" cy="1015663"/>
          </a:xfrm>
          <a:prstGeom prst="rect">
            <a:avLst/>
          </a:prstGeom>
          <a:noFill/>
        </p:spPr>
        <p:txBody>
          <a:bodyPr wrap="square" rtlCol="0">
            <a:spAutoFit/>
          </a:bodyPr>
          <a:lstStyle/>
          <a:p>
            <a:r>
              <a:rPr lang="en-US" sz="6000" b="1" dirty="0">
                <a:solidFill>
                  <a:srgbClr val="FF0000"/>
                </a:solidFill>
                <a:latin typeface="Americana BT" panose="02020504070506020904" pitchFamily="18" charset="0"/>
              </a:rPr>
              <a:t>First Amendment</a:t>
            </a:r>
          </a:p>
        </p:txBody>
      </p:sp>
      <p:sp>
        <p:nvSpPr>
          <p:cNvPr id="6" name="TextBox 5">
            <a:extLst>
              <a:ext uri="{FF2B5EF4-FFF2-40B4-BE49-F238E27FC236}">
                <a16:creationId xmlns:a16="http://schemas.microsoft.com/office/drawing/2014/main" id="{96EA678D-4444-486C-8AFF-42752AD0ACC7}"/>
              </a:ext>
            </a:extLst>
          </p:cNvPr>
          <p:cNvSpPr txBox="1"/>
          <p:nvPr/>
        </p:nvSpPr>
        <p:spPr>
          <a:xfrm>
            <a:off x="985343" y="2555824"/>
            <a:ext cx="10515600" cy="1446550"/>
          </a:xfrm>
          <a:prstGeom prst="rect">
            <a:avLst/>
          </a:prstGeom>
          <a:noFill/>
        </p:spPr>
        <p:txBody>
          <a:bodyPr wrap="square" rtlCol="0">
            <a:spAutoFit/>
          </a:bodyPr>
          <a:lstStyle/>
          <a:p>
            <a:pPr algn="just"/>
            <a:r>
              <a:rPr lang="en-US" sz="4400" b="1" dirty="0">
                <a:solidFill>
                  <a:srgbClr val="00B050"/>
                </a:solidFill>
                <a:latin typeface="BernhardMod BT" panose="0207040306030A020402" pitchFamily="18" charset="0"/>
              </a:rPr>
              <a:t>Congress shall make no law . . . abridging the freedom of speech or of the press.”</a:t>
            </a:r>
            <a:endParaRPr lang="en-US" sz="4400" b="1" dirty="0">
              <a:latin typeface="BernhardMod BT" panose="0207040306030A020402" pitchFamily="18" charset="0"/>
            </a:endParaRPr>
          </a:p>
        </p:txBody>
      </p:sp>
      <p:sp>
        <p:nvSpPr>
          <p:cNvPr id="2" name="Slide Number Placeholder 1">
            <a:extLst>
              <a:ext uri="{FF2B5EF4-FFF2-40B4-BE49-F238E27FC236}">
                <a16:creationId xmlns:a16="http://schemas.microsoft.com/office/drawing/2014/main" id="{A0F8923F-38EC-9CFE-9C95-39CD14C70EE0}"/>
              </a:ext>
            </a:extLst>
          </p:cNvPr>
          <p:cNvSpPr>
            <a:spLocks noGrp="1"/>
          </p:cNvSpPr>
          <p:nvPr>
            <p:ph type="sldNum" sz="quarter" idx="12"/>
          </p:nvPr>
        </p:nvSpPr>
        <p:spPr/>
        <p:txBody>
          <a:bodyPr/>
          <a:lstStyle/>
          <a:p>
            <a:fld id="{DD853FD6-1A76-4C56-B663-89EFA5CDAA79}" type="slidenum">
              <a:rPr lang="en-US" smtClean="0"/>
              <a:t>2</a:t>
            </a:fld>
            <a:endParaRPr lang="en-US"/>
          </a:p>
        </p:txBody>
      </p:sp>
    </p:spTree>
    <p:extLst>
      <p:ext uri="{BB962C8B-B14F-4D97-AF65-F5344CB8AC3E}">
        <p14:creationId xmlns:p14="http://schemas.microsoft.com/office/powerpoint/2010/main" val="2753356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134207A-8E7D-0408-75C6-AFDB7CAA6330}"/>
              </a:ext>
            </a:extLst>
          </p:cNvPr>
          <p:cNvSpPr txBox="1"/>
          <p:nvPr/>
        </p:nvSpPr>
        <p:spPr>
          <a:xfrm>
            <a:off x="627399" y="360420"/>
            <a:ext cx="10832636" cy="1323439"/>
          </a:xfrm>
          <a:prstGeom prst="rect">
            <a:avLst/>
          </a:prstGeom>
          <a:noFill/>
        </p:spPr>
        <p:txBody>
          <a:bodyPr wrap="square" rtlCol="0">
            <a:spAutoFit/>
          </a:bodyPr>
          <a:lstStyle/>
          <a:p>
            <a:pPr algn="ctr"/>
            <a:r>
              <a:rPr lang="en-US" sz="4000" dirty="0">
                <a:solidFill>
                  <a:schemeClr val="accent2">
                    <a:lumMod val="75000"/>
                  </a:schemeClr>
                </a:solidFill>
              </a:rPr>
              <a:t>The exact text of the First Amendment is highly misleading. </a:t>
            </a:r>
          </a:p>
        </p:txBody>
      </p:sp>
      <p:sp>
        <p:nvSpPr>
          <p:cNvPr id="4" name="TextBox 3">
            <a:extLst>
              <a:ext uri="{FF2B5EF4-FFF2-40B4-BE49-F238E27FC236}">
                <a16:creationId xmlns:a16="http://schemas.microsoft.com/office/drawing/2014/main" id="{37BE25F3-35C8-A36A-F3DC-916EBEB4A552}"/>
              </a:ext>
            </a:extLst>
          </p:cNvPr>
          <p:cNvSpPr txBox="1"/>
          <p:nvPr/>
        </p:nvSpPr>
        <p:spPr>
          <a:xfrm>
            <a:off x="600701" y="1874430"/>
            <a:ext cx="2536292" cy="646331"/>
          </a:xfrm>
          <a:prstGeom prst="rect">
            <a:avLst/>
          </a:prstGeom>
          <a:noFill/>
        </p:spPr>
        <p:txBody>
          <a:bodyPr wrap="square" rtlCol="0">
            <a:spAutoFit/>
          </a:bodyPr>
          <a:lstStyle/>
          <a:p>
            <a:r>
              <a:rPr lang="en-US" sz="3600" b="1" dirty="0">
                <a:solidFill>
                  <a:srgbClr val="FF0000"/>
                </a:solidFill>
                <a:latin typeface="Bookman Old Style" panose="02050604050505020204" pitchFamily="18" charset="0"/>
              </a:rPr>
              <a:t>Congress</a:t>
            </a:r>
          </a:p>
        </p:txBody>
      </p:sp>
      <p:sp>
        <p:nvSpPr>
          <p:cNvPr id="5" name="TextBox 4">
            <a:extLst>
              <a:ext uri="{FF2B5EF4-FFF2-40B4-BE49-F238E27FC236}">
                <a16:creationId xmlns:a16="http://schemas.microsoft.com/office/drawing/2014/main" id="{4EB81289-6CAE-CE04-BBD1-E3F895CA3154}"/>
              </a:ext>
            </a:extLst>
          </p:cNvPr>
          <p:cNvSpPr txBox="1"/>
          <p:nvPr/>
        </p:nvSpPr>
        <p:spPr>
          <a:xfrm>
            <a:off x="1968963" y="2644170"/>
            <a:ext cx="4333945" cy="1569660"/>
          </a:xfrm>
          <a:prstGeom prst="rect">
            <a:avLst/>
          </a:prstGeom>
          <a:noFill/>
        </p:spPr>
        <p:txBody>
          <a:bodyPr wrap="square" rtlCol="0">
            <a:spAutoFit/>
          </a:bodyPr>
          <a:lstStyle/>
          <a:p>
            <a:pPr marL="285750" indent="-285750">
              <a:buFont typeface="Arial" panose="020B0604020202020204" pitchFamily="34" charset="0"/>
              <a:buChar char="•"/>
            </a:pPr>
            <a:r>
              <a:rPr lang="en-US" sz="3200" dirty="0">
                <a:solidFill>
                  <a:srgbClr val="C00000"/>
                </a:solidFill>
              </a:rPr>
              <a:t>States</a:t>
            </a:r>
          </a:p>
          <a:p>
            <a:pPr marL="285750" indent="-285750">
              <a:buFont typeface="Arial" panose="020B0604020202020204" pitchFamily="34" charset="0"/>
              <a:buChar char="•"/>
            </a:pPr>
            <a:r>
              <a:rPr lang="en-US" sz="3200" dirty="0">
                <a:solidFill>
                  <a:srgbClr val="C00000"/>
                </a:solidFill>
              </a:rPr>
              <a:t>Executive</a:t>
            </a:r>
          </a:p>
          <a:p>
            <a:pPr marL="285750" indent="-285750">
              <a:buFont typeface="Arial" panose="020B0604020202020204" pitchFamily="34" charset="0"/>
              <a:buChar char="•"/>
            </a:pPr>
            <a:r>
              <a:rPr lang="en-US" sz="3200" dirty="0">
                <a:solidFill>
                  <a:srgbClr val="C00000"/>
                </a:solidFill>
              </a:rPr>
              <a:t>Judiciary</a:t>
            </a:r>
          </a:p>
        </p:txBody>
      </p:sp>
      <p:sp>
        <p:nvSpPr>
          <p:cNvPr id="7" name="TextBox 6">
            <a:extLst>
              <a:ext uri="{FF2B5EF4-FFF2-40B4-BE49-F238E27FC236}">
                <a16:creationId xmlns:a16="http://schemas.microsoft.com/office/drawing/2014/main" id="{7774E392-45AD-6E5C-AD4B-03ACD396F3BF}"/>
              </a:ext>
            </a:extLst>
          </p:cNvPr>
          <p:cNvSpPr txBox="1"/>
          <p:nvPr/>
        </p:nvSpPr>
        <p:spPr>
          <a:xfrm>
            <a:off x="627399" y="4298346"/>
            <a:ext cx="2583014" cy="646331"/>
          </a:xfrm>
          <a:prstGeom prst="rect">
            <a:avLst/>
          </a:prstGeom>
          <a:noFill/>
        </p:spPr>
        <p:txBody>
          <a:bodyPr wrap="square" rtlCol="0">
            <a:spAutoFit/>
          </a:bodyPr>
          <a:lstStyle/>
          <a:p>
            <a:r>
              <a:rPr lang="en-US" sz="3600" b="1" i="1" dirty="0">
                <a:solidFill>
                  <a:srgbClr val="00B050"/>
                </a:solidFill>
                <a:latin typeface="Bookman Old Style" panose="02050604050505020204" pitchFamily="18" charset="0"/>
              </a:rPr>
              <a:t>No</a:t>
            </a:r>
            <a:r>
              <a:rPr lang="en-US" sz="3600" b="1" dirty="0">
                <a:solidFill>
                  <a:srgbClr val="FF0000"/>
                </a:solidFill>
                <a:latin typeface="Bookman Old Style" panose="02050604050505020204" pitchFamily="18" charset="0"/>
              </a:rPr>
              <a:t> Law</a:t>
            </a:r>
          </a:p>
        </p:txBody>
      </p:sp>
      <p:sp>
        <p:nvSpPr>
          <p:cNvPr id="8" name="TextBox 7">
            <a:extLst>
              <a:ext uri="{FF2B5EF4-FFF2-40B4-BE49-F238E27FC236}">
                <a16:creationId xmlns:a16="http://schemas.microsoft.com/office/drawing/2014/main" id="{067F70C8-EF55-F735-930C-A6726FB4C7D3}"/>
              </a:ext>
            </a:extLst>
          </p:cNvPr>
          <p:cNvSpPr txBox="1"/>
          <p:nvPr/>
        </p:nvSpPr>
        <p:spPr>
          <a:xfrm>
            <a:off x="1968963" y="5057331"/>
            <a:ext cx="4531953" cy="1569660"/>
          </a:xfrm>
          <a:prstGeom prst="rect">
            <a:avLst/>
          </a:prstGeom>
          <a:noFill/>
        </p:spPr>
        <p:txBody>
          <a:bodyPr wrap="square" rtlCol="0">
            <a:spAutoFit/>
          </a:bodyPr>
          <a:lstStyle/>
          <a:p>
            <a:pPr marL="285750" indent="-285750">
              <a:buFont typeface="Arial" panose="020B0604020202020204" pitchFamily="34" charset="0"/>
              <a:buChar char="•"/>
            </a:pPr>
            <a:r>
              <a:rPr lang="en-US" sz="3200" dirty="0">
                <a:solidFill>
                  <a:srgbClr val="C00000"/>
                </a:solidFill>
              </a:rPr>
              <a:t>Copyright</a:t>
            </a:r>
          </a:p>
          <a:p>
            <a:pPr marL="285750" indent="-285750">
              <a:buFont typeface="Arial" panose="020B0604020202020204" pitchFamily="34" charset="0"/>
              <a:buChar char="•"/>
            </a:pPr>
            <a:r>
              <a:rPr lang="en-US" sz="3200" dirty="0">
                <a:solidFill>
                  <a:srgbClr val="C00000"/>
                </a:solidFill>
              </a:rPr>
              <a:t>Perjury</a:t>
            </a:r>
          </a:p>
          <a:p>
            <a:pPr marL="285750" indent="-285750">
              <a:buFont typeface="Arial" panose="020B0604020202020204" pitchFamily="34" charset="0"/>
              <a:buChar char="•"/>
            </a:pPr>
            <a:r>
              <a:rPr lang="en-US" sz="3200" dirty="0">
                <a:solidFill>
                  <a:srgbClr val="C00000"/>
                </a:solidFill>
              </a:rPr>
              <a:t>National Security</a:t>
            </a:r>
          </a:p>
        </p:txBody>
      </p:sp>
      <p:sp>
        <p:nvSpPr>
          <p:cNvPr id="3" name="Slide Number Placeholder 2">
            <a:extLst>
              <a:ext uri="{FF2B5EF4-FFF2-40B4-BE49-F238E27FC236}">
                <a16:creationId xmlns:a16="http://schemas.microsoft.com/office/drawing/2014/main" id="{767426F1-26C0-3878-07A8-77871FEAE16C}"/>
              </a:ext>
            </a:extLst>
          </p:cNvPr>
          <p:cNvSpPr>
            <a:spLocks noGrp="1"/>
          </p:cNvSpPr>
          <p:nvPr>
            <p:ph type="sldNum" sz="quarter" idx="12"/>
          </p:nvPr>
        </p:nvSpPr>
        <p:spPr/>
        <p:txBody>
          <a:bodyPr/>
          <a:lstStyle/>
          <a:p>
            <a:fld id="{DD853FD6-1A76-4C56-B663-89EFA5CDAA79}" type="slidenum">
              <a:rPr lang="en-US" smtClean="0"/>
              <a:t>3</a:t>
            </a:fld>
            <a:endParaRPr lang="en-US"/>
          </a:p>
        </p:txBody>
      </p:sp>
      <p:sp>
        <p:nvSpPr>
          <p:cNvPr id="6" name="TextBox 5">
            <a:extLst>
              <a:ext uri="{FF2B5EF4-FFF2-40B4-BE49-F238E27FC236}">
                <a16:creationId xmlns:a16="http://schemas.microsoft.com/office/drawing/2014/main" id="{81441A94-EDDF-3061-A250-993845B71EA3}"/>
              </a:ext>
            </a:extLst>
          </p:cNvPr>
          <p:cNvSpPr txBox="1"/>
          <p:nvPr/>
        </p:nvSpPr>
        <p:spPr>
          <a:xfrm>
            <a:off x="7228433" y="2168412"/>
            <a:ext cx="3977973" cy="3785652"/>
          </a:xfrm>
          <a:prstGeom prst="rect">
            <a:avLst/>
          </a:prstGeom>
          <a:noFill/>
        </p:spPr>
        <p:txBody>
          <a:bodyPr wrap="square" rtlCol="0">
            <a:spAutoFit/>
          </a:bodyPr>
          <a:lstStyle/>
          <a:p>
            <a:pPr algn="just"/>
            <a:r>
              <a:rPr lang="en-US" sz="4000" dirty="0">
                <a:solidFill>
                  <a:srgbClr val="7030A0"/>
                </a:solidFill>
                <a:latin typeface="Dreaming Outloud Pro" panose="03050502040302030504" pitchFamily="66" charset="0"/>
                <a:cs typeface="Dreaming Outloud Pro" panose="03050502040302030504" pitchFamily="66" charset="0"/>
              </a:rPr>
              <a:t>Congress shall make no law . . . abridging the freedom of speech or of the press</a:t>
            </a:r>
            <a:endParaRPr lang="en-US" sz="4000" dirty="0">
              <a:solidFill>
                <a:srgbClr val="7030A0"/>
              </a:solidFill>
            </a:endParaRPr>
          </a:p>
        </p:txBody>
      </p:sp>
    </p:spTree>
    <p:extLst>
      <p:ext uri="{BB962C8B-B14F-4D97-AF65-F5344CB8AC3E}">
        <p14:creationId xmlns:p14="http://schemas.microsoft.com/office/powerpoint/2010/main" val="3202382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1000"/>
                                        <p:tgtEl>
                                          <p:spTgt spid="5">
                                            <p:txEl>
                                              <p:pRg st="0" end="0"/>
                                            </p:txEl>
                                          </p:spTgt>
                                        </p:tgtEl>
                                      </p:cBhvr>
                                    </p:animEffect>
                                    <p:anim calcmode="lin" valueType="num">
                                      <p:cBhvr>
                                        <p:cTn id="12"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p:cTn id="2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6" dur="500"/>
                                        <p:tgtEl>
                                          <p:spTgt spid="5">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8">
                                            <p:txEl>
                                              <p:pRg st="0" end="0"/>
                                            </p:txEl>
                                          </p:spTgt>
                                        </p:tgtEl>
                                        <p:attrNameLst>
                                          <p:attrName>style.visibility</p:attrName>
                                        </p:attrNameLst>
                                      </p:cBhvr>
                                      <p:to>
                                        <p:strVal val="visible"/>
                                      </p:to>
                                    </p:set>
                                    <p:anim calcmode="lin" valueType="num">
                                      <p:cBhvr additive="base">
                                        <p:cTn id="3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8">
                                            <p:txEl>
                                              <p:pRg st="1" end="1"/>
                                            </p:txEl>
                                          </p:spTgt>
                                        </p:tgtEl>
                                        <p:attrNameLst>
                                          <p:attrName>style.visibility</p:attrName>
                                        </p:attrNameLst>
                                      </p:cBhvr>
                                      <p:to>
                                        <p:strVal val="visible"/>
                                      </p:to>
                                    </p:set>
                                    <p:animEffect transition="in" filter="fade">
                                      <p:cBhvr>
                                        <p:cTn id="41" dur="1000"/>
                                        <p:tgtEl>
                                          <p:spTgt spid="8">
                                            <p:txEl>
                                              <p:pRg st="1" end="1"/>
                                            </p:txEl>
                                          </p:spTgt>
                                        </p:tgtEl>
                                      </p:cBhvr>
                                    </p:animEffect>
                                    <p:anim calcmode="lin" valueType="num">
                                      <p:cBhvr>
                                        <p:cTn id="42"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43"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nodeType="clickEffect">
                                  <p:stCondLst>
                                    <p:cond delay="0"/>
                                  </p:stCondLst>
                                  <p:childTnLst>
                                    <p:set>
                                      <p:cBhvr>
                                        <p:cTn id="47" dur="1" fill="hold">
                                          <p:stCondLst>
                                            <p:cond delay="0"/>
                                          </p:stCondLst>
                                        </p:cTn>
                                        <p:tgtEl>
                                          <p:spTgt spid="8">
                                            <p:txEl>
                                              <p:pRg st="2" end="2"/>
                                            </p:txEl>
                                          </p:spTgt>
                                        </p:tgtEl>
                                        <p:attrNameLst>
                                          <p:attrName>style.visibility</p:attrName>
                                        </p:attrNameLst>
                                      </p:cBhvr>
                                      <p:to>
                                        <p:strVal val="visible"/>
                                      </p:to>
                                    </p:set>
                                    <p:anim calcmode="lin" valueType="num">
                                      <p:cBhvr>
                                        <p:cTn id="48"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49"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50"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020E098-FBF7-AC9F-9CD3-9E948F2AF7D0}"/>
              </a:ext>
            </a:extLst>
          </p:cNvPr>
          <p:cNvSpPr txBox="1"/>
          <p:nvPr/>
        </p:nvSpPr>
        <p:spPr>
          <a:xfrm>
            <a:off x="667445" y="680794"/>
            <a:ext cx="2849991" cy="646331"/>
          </a:xfrm>
          <a:prstGeom prst="rect">
            <a:avLst/>
          </a:prstGeom>
          <a:noFill/>
        </p:spPr>
        <p:txBody>
          <a:bodyPr wrap="square" rtlCol="0">
            <a:spAutoFit/>
          </a:bodyPr>
          <a:lstStyle/>
          <a:p>
            <a:r>
              <a:rPr lang="en-US" sz="3600" b="1" dirty="0">
                <a:solidFill>
                  <a:srgbClr val="FF0000"/>
                </a:solidFill>
                <a:latin typeface="Bookman Old Style" panose="02050604050505020204" pitchFamily="18" charset="0"/>
              </a:rPr>
              <a:t>No </a:t>
            </a:r>
            <a:r>
              <a:rPr lang="en-US" sz="3600" b="1" i="1" dirty="0">
                <a:solidFill>
                  <a:srgbClr val="00B050"/>
                </a:solidFill>
                <a:latin typeface="Bookman Old Style" panose="02050604050505020204" pitchFamily="18" charset="0"/>
              </a:rPr>
              <a:t>Law</a:t>
            </a:r>
          </a:p>
        </p:txBody>
      </p:sp>
      <p:sp>
        <p:nvSpPr>
          <p:cNvPr id="3" name="TextBox 2">
            <a:extLst>
              <a:ext uri="{FF2B5EF4-FFF2-40B4-BE49-F238E27FC236}">
                <a16:creationId xmlns:a16="http://schemas.microsoft.com/office/drawing/2014/main" id="{6CAD2294-5886-8CA1-9BA1-E4A3B08811D3}"/>
              </a:ext>
            </a:extLst>
          </p:cNvPr>
          <p:cNvSpPr txBox="1"/>
          <p:nvPr/>
        </p:nvSpPr>
        <p:spPr>
          <a:xfrm>
            <a:off x="1448356" y="1515102"/>
            <a:ext cx="9531118" cy="1077218"/>
          </a:xfrm>
          <a:prstGeom prst="rect">
            <a:avLst/>
          </a:prstGeom>
          <a:noFill/>
        </p:spPr>
        <p:txBody>
          <a:bodyPr wrap="square" rtlCol="0">
            <a:spAutoFit/>
          </a:bodyPr>
          <a:lstStyle/>
          <a:p>
            <a:pPr marL="457200" indent="-457200" algn="just">
              <a:buFont typeface="Arial" panose="020B0604020202020204" pitchFamily="34" charset="0"/>
              <a:buChar char="•"/>
            </a:pPr>
            <a:r>
              <a:rPr lang="en-US" sz="3200" dirty="0">
                <a:solidFill>
                  <a:srgbClr val="C00000"/>
                </a:solidFill>
              </a:rPr>
              <a:t>All forms of government action, not merely legislation  </a:t>
            </a:r>
          </a:p>
        </p:txBody>
      </p:sp>
      <p:sp>
        <p:nvSpPr>
          <p:cNvPr id="4" name="TextBox 3">
            <a:extLst>
              <a:ext uri="{FF2B5EF4-FFF2-40B4-BE49-F238E27FC236}">
                <a16:creationId xmlns:a16="http://schemas.microsoft.com/office/drawing/2014/main" id="{DB752144-083A-286F-D6DB-4B39DC837487}"/>
              </a:ext>
            </a:extLst>
          </p:cNvPr>
          <p:cNvSpPr txBox="1"/>
          <p:nvPr/>
        </p:nvSpPr>
        <p:spPr>
          <a:xfrm>
            <a:off x="667445" y="2793437"/>
            <a:ext cx="2529618" cy="646331"/>
          </a:xfrm>
          <a:prstGeom prst="rect">
            <a:avLst/>
          </a:prstGeom>
          <a:noFill/>
        </p:spPr>
        <p:txBody>
          <a:bodyPr wrap="square" rtlCol="0">
            <a:spAutoFit/>
          </a:bodyPr>
          <a:lstStyle/>
          <a:p>
            <a:r>
              <a:rPr lang="en-US" sz="3600" b="1" dirty="0">
                <a:solidFill>
                  <a:srgbClr val="FF0000"/>
                </a:solidFill>
                <a:latin typeface="Bookman Old Style" panose="02050604050505020204" pitchFamily="18" charset="0"/>
              </a:rPr>
              <a:t>Abridging</a:t>
            </a:r>
          </a:p>
        </p:txBody>
      </p:sp>
      <p:sp>
        <p:nvSpPr>
          <p:cNvPr id="5" name="TextBox 4">
            <a:extLst>
              <a:ext uri="{FF2B5EF4-FFF2-40B4-BE49-F238E27FC236}">
                <a16:creationId xmlns:a16="http://schemas.microsoft.com/office/drawing/2014/main" id="{E543D6B9-7B61-6490-C9C1-C71CE8D30EAC}"/>
              </a:ext>
            </a:extLst>
          </p:cNvPr>
          <p:cNvSpPr txBox="1"/>
          <p:nvPr/>
        </p:nvSpPr>
        <p:spPr>
          <a:xfrm>
            <a:off x="635390" y="3942515"/>
            <a:ext cx="5764091" cy="646331"/>
          </a:xfrm>
          <a:prstGeom prst="rect">
            <a:avLst/>
          </a:prstGeom>
          <a:noFill/>
        </p:spPr>
        <p:txBody>
          <a:bodyPr wrap="square" rtlCol="0">
            <a:spAutoFit/>
          </a:bodyPr>
          <a:lstStyle/>
          <a:p>
            <a:r>
              <a:rPr lang="en-US" sz="3600" b="1" i="1" dirty="0">
                <a:solidFill>
                  <a:srgbClr val="00B050"/>
                </a:solidFill>
                <a:latin typeface="Bookman Old Style" panose="02050604050505020204" pitchFamily="18" charset="0"/>
              </a:rPr>
              <a:t>The</a:t>
            </a:r>
            <a:r>
              <a:rPr lang="en-US" sz="3600" b="1" i="1" dirty="0">
                <a:solidFill>
                  <a:srgbClr val="FF0000"/>
                </a:solidFill>
                <a:latin typeface="Bookman Old Style" panose="02050604050505020204" pitchFamily="18" charset="0"/>
              </a:rPr>
              <a:t> </a:t>
            </a:r>
            <a:r>
              <a:rPr lang="en-US" sz="3600" b="1" dirty="0">
                <a:solidFill>
                  <a:srgbClr val="FF0000"/>
                </a:solidFill>
                <a:latin typeface="Bookman Old Style" panose="02050604050505020204" pitchFamily="18" charset="0"/>
              </a:rPr>
              <a:t>freedom of speech</a:t>
            </a:r>
            <a:r>
              <a:rPr lang="en-US" sz="3600" b="1" i="1" dirty="0">
                <a:solidFill>
                  <a:srgbClr val="FF0000"/>
                </a:solidFill>
                <a:latin typeface="Bookman Old Style" panose="02050604050505020204" pitchFamily="18" charset="0"/>
              </a:rPr>
              <a:t> </a:t>
            </a:r>
          </a:p>
        </p:txBody>
      </p:sp>
      <p:sp>
        <p:nvSpPr>
          <p:cNvPr id="6" name="TextBox 5">
            <a:extLst>
              <a:ext uri="{FF2B5EF4-FFF2-40B4-BE49-F238E27FC236}">
                <a16:creationId xmlns:a16="http://schemas.microsoft.com/office/drawing/2014/main" id="{5C62F524-2C90-0EA4-A12C-5F6CBEED5E6C}"/>
              </a:ext>
            </a:extLst>
          </p:cNvPr>
          <p:cNvSpPr txBox="1"/>
          <p:nvPr/>
        </p:nvSpPr>
        <p:spPr>
          <a:xfrm>
            <a:off x="1448356" y="4973566"/>
            <a:ext cx="9531118" cy="1077218"/>
          </a:xfrm>
          <a:prstGeom prst="rect">
            <a:avLst/>
          </a:prstGeom>
          <a:noFill/>
        </p:spPr>
        <p:txBody>
          <a:bodyPr wrap="square" rtlCol="0">
            <a:spAutoFit/>
          </a:bodyPr>
          <a:lstStyle/>
          <a:p>
            <a:pPr marL="285750" indent="-285750" algn="just">
              <a:buFont typeface="Arial" panose="020B0604020202020204" pitchFamily="34" charset="0"/>
              <a:buChar char="•"/>
            </a:pPr>
            <a:r>
              <a:rPr lang="en-US" sz="3200" dirty="0">
                <a:solidFill>
                  <a:schemeClr val="accent1"/>
                </a:solidFill>
              </a:rPr>
              <a:t>To what does “the” refer? What is </a:t>
            </a:r>
            <a:r>
              <a:rPr lang="en-US" sz="3200" i="1" dirty="0">
                <a:solidFill>
                  <a:srgbClr val="00B050"/>
                </a:solidFill>
              </a:rPr>
              <a:t>the</a:t>
            </a:r>
            <a:r>
              <a:rPr lang="en-US" sz="3200" i="1" dirty="0">
                <a:solidFill>
                  <a:schemeClr val="accent1"/>
                </a:solidFill>
              </a:rPr>
              <a:t> </a:t>
            </a:r>
            <a:r>
              <a:rPr lang="en-US" sz="3200" dirty="0">
                <a:solidFill>
                  <a:schemeClr val="accent1"/>
                </a:solidFill>
              </a:rPr>
              <a:t>freedom of speech? </a:t>
            </a:r>
          </a:p>
        </p:txBody>
      </p:sp>
      <p:sp>
        <p:nvSpPr>
          <p:cNvPr id="7" name="Slide Number Placeholder 6">
            <a:extLst>
              <a:ext uri="{FF2B5EF4-FFF2-40B4-BE49-F238E27FC236}">
                <a16:creationId xmlns:a16="http://schemas.microsoft.com/office/drawing/2014/main" id="{6669ADA0-8667-7460-48C0-BA5888FB68F4}"/>
              </a:ext>
            </a:extLst>
          </p:cNvPr>
          <p:cNvSpPr>
            <a:spLocks noGrp="1"/>
          </p:cNvSpPr>
          <p:nvPr>
            <p:ph type="sldNum" sz="quarter" idx="12"/>
          </p:nvPr>
        </p:nvSpPr>
        <p:spPr/>
        <p:txBody>
          <a:bodyPr/>
          <a:lstStyle/>
          <a:p>
            <a:fld id="{DD853FD6-1A76-4C56-B663-89EFA5CDAA79}" type="slidenum">
              <a:rPr lang="en-US" smtClean="0"/>
              <a:t>4</a:t>
            </a:fld>
            <a:endParaRPr lang="en-US"/>
          </a:p>
        </p:txBody>
      </p:sp>
    </p:spTree>
    <p:extLst>
      <p:ext uri="{BB962C8B-B14F-4D97-AF65-F5344CB8AC3E}">
        <p14:creationId xmlns:p14="http://schemas.microsoft.com/office/powerpoint/2010/main" val="2989772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Effect transition="in" filter="fade">
                                      <p:cBhvr>
                                        <p:cTn id="25" dur="1000"/>
                                        <p:tgtEl>
                                          <p:spTgt spid="6">
                                            <p:txEl>
                                              <p:pRg st="0" end="0"/>
                                            </p:txEl>
                                          </p:spTgt>
                                        </p:tgtEl>
                                      </p:cBhvr>
                                    </p:animEffect>
                                    <p:anim calcmode="lin" valueType="num">
                                      <p:cBhvr>
                                        <p:cTn id="26"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2E4B562-BBED-A9DA-DD47-AAA44F83820F}"/>
              </a:ext>
            </a:extLst>
          </p:cNvPr>
          <p:cNvSpPr txBox="1"/>
          <p:nvPr/>
        </p:nvSpPr>
        <p:spPr>
          <a:xfrm>
            <a:off x="1079165" y="361633"/>
            <a:ext cx="9848240" cy="1077218"/>
          </a:xfrm>
          <a:prstGeom prst="rect">
            <a:avLst/>
          </a:prstGeom>
          <a:noFill/>
        </p:spPr>
        <p:txBody>
          <a:bodyPr wrap="square" rtlCol="0">
            <a:spAutoFit/>
          </a:bodyPr>
          <a:lstStyle/>
          <a:p>
            <a:r>
              <a:rPr lang="en-US" sz="3600" dirty="0">
                <a:solidFill>
                  <a:srgbClr val="C00000"/>
                </a:solidFill>
              </a:rPr>
              <a:t>Higher Education (Freedom of Speech) Act 2023</a:t>
            </a:r>
          </a:p>
          <a:p>
            <a:pPr algn="ctr"/>
            <a:r>
              <a:rPr lang="en-US" sz="2800" dirty="0">
                <a:solidFill>
                  <a:srgbClr val="C00000"/>
                </a:solidFill>
              </a:rPr>
              <a:t>Part A3</a:t>
            </a:r>
          </a:p>
        </p:txBody>
      </p:sp>
      <p:sp>
        <p:nvSpPr>
          <p:cNvPr id="3" name="TextBox 2">
            <a:extLst>
              <a:ext uri="{FF2B5EF4-FFF2-40B4-BE49-F238E27FC236}">
                <a16:creationId xmlns:a16="http://schemas.microsoft.com/office/drawing/2014/main" id="{3F25FD0C-BDD5-9B1D-2F9A-3F731BDBB319}"/>
              </a:ext>
            </a:extLst>
          </p:cNvPr>
          <p:cNvSpPr txBox="1"/>
          <p:nvPr/>
        </p:nvSpPr>
        <p:spPr>
          <a:xfrm>
            <a:off x="1215958" y="1910496"/>
            <a:ext cx="10130341" cy="4585871"/>
          </a:xfrm>
          <a:prstGeom prst="rect">
            <a:avLst/>
          </a:prstGeom>
          <a:noFill/>
        </p:spPr>
        <p:txBody>
          <a:bodyPr wrap="square" rtlCol="0">
            <a:spAutoFit/>
          </a:bodyPr>
          <a:lstStyle/>
          <a:p>
            <a:r>
              <a:rPr lang="en-US" sz="2800" b="1" dirty="0"/>
              <a:t>A3: Duty to Promote the importance of speech and academic freedom</a:t>
            </a:r>
          </a:p>
          <a:p>
            <a:endParaRPr lang="en-US" sz="2800" dirty="0"/>
          </a:p>
          <a:p>
            <a:pPr lvl="1"/>
            <a:r>
              <a:rPr lang="en-US" sz="2600" dirty="0"/>
              <a:t>The governing body of a registered higher education provider must promote the importance of---</a:t>
            </a:r>
          </a:p>
          <a:p>
            <a:pPr lvl="1"/>
            <a:endParaRPr lang="en-US" sz="2600" dirty="0"/>
          </a:p>
          <a:p>
            <a:pPr marL="1428750" lvl="2" indent="-514350">
              <a:buAutoNum type="alphaLcParenBoth"/>
            </a:pPr>
            <a:r>
              <a:rPr lang="en-US" sz="2600" dirty="0"/>
              <a:t>freedom of speech within the law, and</a:t>
            </a:r>
          </a:p>
          <a:p>
            <a:pPr lvl="2"/>
            <a:endParaRPr lang="en-US" sz="2600" dirty="0"/>
          </a:p>
          <a:p>
            <a:pPr lvl="2"/>
            <a:r>
              <a:rPr lang="en-US" sz="2600" dirty="0"/>
              <a:t>(b) </a:t>
            </a:r>
            <a:r>
              <a:rPr lang="en-US" sz="2600" dirty="0">
                <a:solidFill>
                  <a:srgbClr val="00B050"/>
                </a:solidFill>
              </a:rPr>
              <a:t>Academic freedom </a:t>
            </a:r>
            <a:r>
              <a:rPr lang="en-US" sz="2600" dirty="0"/>
              <a:t>for academic staff of registered higher education in the provision of higher education.</a:t>
            </a:r>
          </a:p>
          <a:p>
            <a:pPr lvl="2"/>
            <a:endParaRPr lang="en-US" sz="2600" dirty="0"/>
          </a:p>
        </p:txBody>
      </p:sp>
    </p:spTree>
    <p:extLst>
      <p:ext uri="{BB962C8B-B14F-4D97-AF65-F5344CB8AC3E}">
        <p14:creationId xmlns:p14="http://schemas.microsoft.com/office/powerpoint/2010/main" val="53676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569B8D5-C883-4A50-A53A-2845ADBC21F6}"/>
              </a:ext>
            </a:extLst>
          </p:cNvPr>
          <p:cNvSpPr txBox="1"/>
          <p:nvPr/>
        </p:nvSpPr>
        <p:spPr>
          <a:xfrm>
            <a:off x="2042808" y="525294"/>
            <a:ext cx="8106383" cy="1200329"/>
          </a:xfrm>
          <a:prstGeom prst="rect">
            <a:avLst/>
          </a:prstGeom>
          <a:noFill/>
        </p:spPr>
        <p:txBody>
          <a:bodyPr wrap="square" rtlCol="0">
            <a:spAutoFit/>
          </a:bodyPr>
          <a:lstStyle/>
          <a:p>
            <a:r>
              <a:rPr lang="en-US" sz="4400" dirty="0">
                <a:solidFill>
                  <a:srgbClr val="C00000"/>
                </a:solidFill>
              </a:rPr>
              <a:t>Rome Ministerial Communiqué</a:t>
            </a:r>
          </a:p>
          <a:p>
            <a:pPr algn="ctr"/>
            <a:r>
              <a:rPr lang="en-US" sz="2800" dirty="0">
                <a:solidFill>
                  <a:srgbClr val="C00000"/>
                </a:solidFill>
              </a:rPr>
              <a:t>(2020)</a:t>
            </a:r>
          </a:p>
        </p:txBody>
      </p:sp>
      <p:sp>
        <p:nvSpPr>
          <p:cNvPr id="3" name="TextBox 2">
            <a:extLst>
              <a:ext uri="{FF2B5EF4-FFF2-40B4-BE49-F238E27FC236}">
                <a16:creationId xmlns:a16="http://schemas.microsoft.com/office/drawing/2014/main" id="{7096DC9E-CF9B-8FAA-57E6-5240D3421634}"/>
              </a:ext>
            </a:extLst>
          </p:cNvPr>
          <p:cNvSpPr txBox="1"/>
          <p:nvPr/>
        </p:nvSpPr>
        <p:spPr>
          <a:xfrm>
            <a:off x="1183532" y="2441642"/>
            <a:ext cx="9824936" cy="3539430"/>
          </a:xfrm>
          <a:prstGeom prst="rect">
            <a:avLst/>
          </a:prstGeom>
          <a:noFill/>
        </p:spPr>
        <p:txBody>
          <a:bodyPr wrap="square" rtlCol="0">
            <a:spAutoFit/>
          </a:bodyPr>
          <a:lstStyle/>
          <a:p>
            <a:pPr algn="just"/>
            <a:r>
              <a:rPr lang="en-US" sz="2800" dirty="0"/>
              <a:t>“</a:t>
            </a:r>
            <a:r>
              <a:rPr lang="en-US" sz="2800" dirty="0">
                <a:solidFill>
                  <a:srgbClr val="00B050"/>
                </a:solidFill>
              </a:rPr>
              <a:t>Academic freedom </a:t>
            </a:r>
            <a:r>
              <a:rPr lang="en-US" sz="2800" dirty="0"/>
              <a:t>designates the freedom of the academic community—including academic staff and students—in respect of research, teaching and learning and, more broadly, the dissemination of research and teaching outcomes both within and outside the higher education sector. In the concept ensures that the academic community may engage in research, teaching learning and communication in society without fear of reprisal.”</a:t>
            </a:r>
            <a:r>
              <a:rPr lang="en-US" sz="2800" dirty="0">
                <a:solidFill>
                  <a:srgbClr val="00B050"/>
                </a:solidFill>
              </a:rPr>
              <a:t> </a:t>
            </a:r>
          </a:p>
        </p:txBody>
      </p:sp>
    </p:spTree>
    <p:extLst>
      <p:ext uri="{BB962C8B-B14F-4D97-AF65-F5344CB8AC3E}">
        <p14:creationId xmlns:p14="http://schemas.microsoft.com/office/powerpoint/2010/main" val="1614095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D029281-3FD6-FC99-84FB-AC63EE33FB07}"/>
              </a:ext>
            </a:extLst>
          </p:cNvPr>
          <p:cNvSpPr txBox="1"/>
          <p:nvPr/>
        </p:nvSpPr>
        <p:spPr>
          <a:xfrm>
            <a:off x="1381328" y="1050587"/>
            <a:ext cx="9299642" cy="5016758"/>
          </a:xfrm>
          <a:prstGeom prst="rect">
            <a:avLst/>
          </a:prstGeom>
          <a:noFill/>
        </p:spPr>
        <p:txBody>
          <a:bodyPr wrap="square" rtlCol="0">
            <a:spAutoFit/>
          </a:bodyPr>
          <a:lstStyle/>
          <a:p>
            <a:pPr marL="285750" indent="-285750" algn="just">
              <a:buFont typeface="Arial" panose="020B0604020202020204" pitchFamily="34" charset="0"/>
              <a:buChar char="•"/>
            </a:pPr>
            <a:r>
              <a:rPr lang="en-US" sz="4000" dirty="0"/>
              <a:t>Freedom to research and criteria of hiring, promotion, and support</a:t>
            </a:r>
          </a:p>
          <a:p>
            <a:pPr marL="285750" indent="-285750" algn="just">
              <a:buFont typeface="Arial" panose="020B0604020202020204" pitchFamily="34" charset="0"/>
              <a:buChar char="•"/>
            </a:pPr>
            <a:endParaRPr lang="en-US" sz="4000" dirty="0"/>
          </a:p>
          <a:p>
            <a:pPr marL="285750" indent="-285750" algn="just">
              <a:buFont typeface="Arial" panose="020B0604020202020204" pitchFamily="34" charset="0"/>
              <a:buChar char="•"/>
            </a:pPr>
            <a:r>
              <a:rPr lang="en-US" sz="4000" dirty="0"/>
              <a:t>Freedom to teach and criteria of competence</a:t>
            </a:r>
          </a:p>
          <a:p>
            <a:pPr marL="285750" indent="-285750" algn="just">
              <a:buFont typeface="Arial" panose="020B0604020202020204" pitchFamily="34" charset="0"/>
              <a:buChar char="•"/>
            </a:pPr>
            <a:endParaRPr lang="en-US" sz="4000" dirty="0"/>
          </a:p>
          <a:p>
            <a:pPr marL="285750" indent="-285750" algn="just">
              <a:buFont typeface="Arial" panose="020B0604020202020204" pitchFamily="34" charset="0"/>
              <a:buChar char="•"/>
            </a:pPr>
            <a:r>
              <a:rPr lang="en-US" sz="4000" dirty="0"/>
              <a:t>Freedom to research and laws of general applicability</a:t>
            </a:r>
          </a:p>
        </p:txBody>
      </p:sp>
    </p:spTree>
    <p:extLst>
      <p:ext uri="{BB962C8B-B14F-4D97-AF65-F5344CB8AC3E}">
        <p14:creationId xmlns:p14="http://schemas.microsoft.com/office/powerpoint/2010/main" val="3434454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4" end="4"/>
                                            </p:txEl>
                                          </p:spTgt>
                                        </p:tgtEl>
                                        <p:attrNameLst>
                                          <p:attrName>style.visibility</p:attrName>
                                        </p:attrNameLst>
                                      </p:cBhvr>
                                      <p:to>
                                        <p:strVal val="visible"/>
                                      </p:to>
                                    </p:set>
                                    <p:animEffect transition="in" filter="fade">
                                      <p:cBhvr>
                                        <p:cTn id="14" dur="1000"/>
                                        <p:tgtEl>
                                          <p:spTgt spid="2">
                                            <p:txEl>
                                              <p:pRg st="4" end="4"/>
                                            </p:txEl>
                                          </p:spTgt>
                                        </p:tgtEl>
                                      </p:cBhvr>
                                    </p:animEffect>
                                    <p:anim calcmode="lin" valueType="num">
                                      <p:cBhvr>
                                        <p:cTn id="1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69571A-79A4-1C80-E8D1-EB1774F36ECF}"/>
              </a:ext>
            </a:extLst>
          </p:cNvPr>
          <p:cNvSpPr txBox="1"/>
          <p:nvPr/>
        </p:nvSpPr>
        <p:spPr>
          <a:xfrm>
            <a:off x="1686128" y="1351508"/>
            <a:ext cx="8871625" cy="4154984"/>
          </a:xfrm>
          <a:prstGeom prst="rect">
            <a:avLst/>
          </a:prstGeom>
          <a:noFill/>
        </p:spPr>
        <p:txBody>
          <a:bodyPr wrap="square" rtlCol="0">
            <a:spAutoFit/>
          </a:bodyPr>
          <a:lstStyle/>
          <a:p>
            <a:pPr algn="just"/>
            <a:r>
              <a:rPr lang="en-US" sz="4400" dirty="0">
                <a:solidFill>
                  <a:schemeClr val="accent2">
                    <a:lumMod val="50000"/>
                  </a:schemeClr>
                </a:solidFill>
              </a:rPr>
              <a:t>Colin Elman, Brooklyn Montgomery, &amp; Maria Laura </a:t>
            </a:r>
            <a:r>
              <a:rPr lang="en-US" sz="4400" dirty="0" err="1">
                <a:solidFill>
                  <a:schemeClr val="accent2">
                    <a:lumMod val="50000"/>
                  </a:schemeClr>
                </a:solidFill>
              </a:rPr>
              <a:t>Veramendi</a:t>
            </a:r>
            <a:r>
              <a:rPr lang="en-US" sz="4400" dirty="0">
                <a:solidFill>
                  <a:schemeClr val="accent2">
                    <a:lumMod val="50000"/>
                  </a:schemeClr>
                </a:solidFill>
              </a:rPr>
              <a:t> Garcia, </a:t>
            </a:r>
          </a:p>
          <a:p>
            <a:pPr algn="just"/>
            <a:endParaRPr lang="en-US" sz="4400" dirty="0">
              <a:solidFill>
                <a:schemeClr val="accent2">
                  <a:lumMod val="50000"/>
                </a:schemeClr>
              </a:solidFill>
            </a:endParaRPr>
          </a:p>
          <a:p>
            <a:pPr algn="just"/>
            <a:r>
              <a:rPr lang="en-US" sz="4400" i="1" dirty="0">
                <a:solidFill>
                  <a:schemeClr val="accent2">
                    <a:lumMod val="50000"/>
                  </a:schemeClr>
                </a:solidFill>
              </a:rPr>
              <a:t>Academic Freedom as an Essentially Contested Concept </a:t>
            </a:r>
          </a:p>
          <a:p>
            <a:pPr algn="just"/>
            <a:r>
              <a:rPr lang="en-US" sz="4400" i="1" dirty="0">
                <a:solidFill>
                  <a:schemeClr val="accent2">
                    <a:lumMod val="50000"/>
                  </a:schemeClr>
                </a:solidFill>
              </a:rPr>
              <a:t>					</a:t>
            </a:r>
            <a:r>
              <a:rPr lang="en-US" sz="2400" dirty="0">
                <a:solidFill>
                  <a:schemeClr val="accent2">
                    <a:lumMod val="50000"/>
                  </a:schemeClr>
                </a:solidFill>
              </a:rPr>
              <a:t>(APSA 2026).</a:t>
            </a:r>
          </a:p>
        </p:txBody>
      </p:sp>
    </p:spTree>
    <p:extLst>
      <p:ext uri="{BB962C8B-B14F-4D97-AF65-F5344CB8AC3E}">
        <p14:creationId xmlns:p14="http://schemas.microsoft.com/office/powerpoint/2010/main" val="3717714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96A3F4A-8800-D928-FCA5-E3F7F656BE9D}"/>
              </a:ext>
            </a:extLst>
          </p:cNvPr>
          <p:cNvSpPr txBox="1"/>
          <p:nvPr/>
        </p:nvSpPr>
        <p:spPr>
          <a:xfrm>
            <a:off x="924127" y="428017"/>
            <a:ext cx="10642059" cy="1877437"/>
          </a:xfrm>
          <a:prstGeom prst="rect">
            <a:avLst/>
          </a:prstGeom>
          <a:noFill/>
        </p:spPr>
        <p:txBody>
          <a:bodyPr wrap="square" rtlCol="0">
            <a:spAutoFit/>
          </a:bodyPr>
          <a:lstStyle/>
          <a:p>
            <a:pPr algn="just"/>
            <a:r>
              <a:rPr lang="en-US" sz="4400" dirty="0">
                <a:solidFill>
                  <a:srgbClr val="C00000"/>
                </a:solidFill>
              </a:rPr>
              <a:t>1915 Declaration of Principles on Academic Freedom and Academic Tenure</a:t>
            </a:r>
          </a:p>
          <a:p>
            <a:pPr algn="ctr"/>
            <a:r>
              <a:rPr lang="en-US" sz="2800" dirty="0">
                <a:solidFill>
                  <a:srgbClr val="C00000"/>
                </a:solidFill>
              </a:rPr>
              <a:t>(AAUP)</a:t>
            </a:r>
          </a:p>
        </p:txBody>
      </p:sp>
      <p:sp>
        <p:nvSpPr>
          <p:cNvPr id="3" name="TextBox 2">
            <a:extLst>
              <a:ext uri="{FF2B5EF4-FFF2-40B4-BE49-F238E27FC236}">
                <a16:creationId xmlns:a16="http://schemas.microsoft.com/office/drawing/2014/main" id="{E2ACC809-F6F4-2B8D-D17F-07D01467B2D9}"/>
              </a:ext>
            </a:extLst>
          </p:cNvPr>
          <p:cNvSpPr txBox="1"/>
          <p:nvPr/>
        </p:nvSpPr>
        <p:spPr>
          <a:xfrm>
            <a:off x="1838528" y="2694562"/>
            <a:ext cx="8657617" cy="3416320"/>
          </a:xfrm>
          <a:prstGeom prst="rect">
            <a:avLst/>
          </a:prstGeom>
          <a:noFill/>
        </p:spPr>
        <p:txBody>
          <a:bodyPr wrap="square" rtlCol="0">
            <a:spAutoFit/>
          </a:bodyPr>
          <a:lstStyle/>
          <a:p>
            <a:pPr algn="just"/>
            <a:r>
              <a:rPr lang="en-US" sz="3600" dirty="0"/>
              <a:t>Academic freedom “is, in short, not the absolute freedom of utterance of the individual scholar, but the absolute freedom of thought, of inquiry, of discussion and of teaching, </a:t>
            </a:r>
            <a:r>
              <a:rPr lang="en-US" sz="3600" dirty="0">
                <a:solidFill>
                  <a:srgbClr val="00B050"/>
                </a:solidFill>
              </a:rPr>
              <a:t>of the academic profession</a:t>
            </a:r>
            <a:r>
              <a:rPr lang="en-US" sz="3600" dirty="0"/>
              <a:t>.”</a:t>
            </a:r>
          </a:p>
        </p:txBody>
      </p:sp>
    </p:spTree>
    <p:extLst>
      <p:ext uri="{BB962C8B-B14F-4D97-AF65-F5344CB8AC3E}">
        <p14:creationId xmlns:p14="http://schemas.microsoft.com/office/powerpoint/2010/main" val="2729235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37</TotalTime>
  <Words>458</Words>
  <Application>Microsoft Office PowerPoint</Application>
  <PresentationFormat>Widescreen</PresentationFormat>
  <Paragraphs>49</Paragraphs>
  <Slides>10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Americana BT</vt:lpstr>
      <vt:lpstr>Aptos</vt:lpstr>
      <vt:lpstr>Aptos Display</vt:lpstr>
      <vt:lpstr>Arial</vt:lpstr>
      <vt:lpstr>BernhardMod BT</vt:lpstr>
      <vt:lpstr>Bookman Old Style</vt:lpstr>
      <vt:lpstr>Cavolini</vt:lpstr>
      <vt:lpstr>Dreaming Outloud Pro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Post, Robert</dc:creator>
  <cp:lastModifiedBy>Post, Robert</cp:lastModifiedBy>
  <cp:revision>4</cp:revision>
  <dcterms:created xsi:type="dcterms:W3CDTF">2026-04-29T14:19:16Z</dcterms:created>
  <dcterms:modified xsi:type="dcterms:W3CDTF">2026-04-29T14:56:34Z</dcterms:modified>
</cp:coreProperties>
</file>