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0287000" cx="18288000"/>
  <p:notesSz cx="6858000" cy="9144000"/>
  <p:embeddedFontLst>
    <p:embeddedFont>
      <p:font typeface="Poppi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1" roundtripDataSignature="AMtx7mgIo9MRoxSQoWmWmKfzL1sMoyQd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oppins-bold.fntdata"/><Relationship Id="rId27" Type="http://schemas.openxmlformats.org/officeDocument/2006/relationships/font" Target="fonts/Poppi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Poppi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9aa8cd13b1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39aa8cd13b1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d8c6fc1156_0_2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g3d8c6fc1156_0_2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d8c6fc1156_0_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g3d8c6fc1156_0_3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d8c6fc1156_0_4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g3d8c6fc1156_0_4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d8c6fc1156_0_4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g3d8c6fc1156_0_4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d8c6fc1156_0_4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g3d8c6fc1156_0_4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d8c6fc1156_0_4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g3d8c6fc1156_0_4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d8c6fc1156_0_4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g3d8c6fc1156_0_4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d8c6fc1156_0_4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g3d8c6fc1156_0_4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9aa8cd13b1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9" name="Google Shape;239;g39aa8cd13b1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9aa8cd13b1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g39aa8cd13b1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f113693c1b_0_10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g2f113693c1b_0_10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d8c6fc1156_0_4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g3d8c6fc1156_0_4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9aa8cd13b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g39aa8cd13b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9aa8cd13b1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g39aa8cd13b1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9aa8cd13b1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g39aa8cd13b1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d8c6fc1156_0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3d8c6fc1156_0_1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d8c6fc1156_0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g3d8c6fc1156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0"/>
          <p:cNvSpPr/>
          <p:nvPr>
            <p:ph idx="2" type="pic"/>
          </p:nvPr>
        </p:nvSpPr>
        <p:spPr>
          <a:xfrm>
            <a:off x="1792288" y="612775"/>
            <a:ext cx="5486400" cy="4114800"/>
          </a:xfrm>
          <a:prstGeom prst="rect">
            <a:avLst/>
          </a:prstGeom>
          <a:noFill/>
          <a:ln>
            <a:noFill/>
          </a:ln>
        </p:spPr>
      </p:sp>
      <p:sp>
        <p:nvSpPr>
          <p:cNvPr id="64" name="Google Shape;64;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hyperlink" Target="https://esu-online.org/student-protests-monitoring-september-november-2025/" TargetMode="External"/><Relationship Id="rId5" Type="http://schemas.openxmlformats.org/officeDocument/2006/relationships/hyperlink" Target="https://esu-online.org/student-protestsmonitor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24.png"/><Relationship Id="rId5"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18.png"/><Relationship Id="rId11" Type="http://schemas.openxmlformats.org/officeDocument/2006/relationships/image" Target="../media/image22.png"/><Relationship Id="rId10" Type="http://schemas.openxmlformats.org/officeDocument/2006/relationships/image" Target="../media/image21.png"/><Relationship Id="rId9"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26.png"/><Relationship Id="rId7" Type="http://schemas.openxmlformats.org/officeDocument/2006/relationships/image" Target="../media/image19.png"/><Relationship Id="rId8"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1.png"/><Relationship Id="rId10" Type="http://schemas.openxmlformats.org/officeDocument/2006/relationships/image" Target="../media/image7.png"/><Relationship Id="rId9"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27.png"/><Relationship Id="rId7" Type="http://schemas.openxmlformats.org/officeDocument/2006/relationships/image" Target="../media/image10.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
          <p:cNvSpPr/>
          <p:nvPr/>
        </p:nvSpPr>
        <p:spPr>
          <a:xfrm>
            <a:off x="1997925"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73187" l="0" r="0" t="-5009"/>
            </a:stretch>
          </a:blipFill>
          <a:ln>
            <a:noFill/>
          </a:ln>
        </p:spPr>
      </p:sp>
      <p:grpSp>
        <p:nvGrpSpPr>
          <p:cNvPr id="85" name="Google Shape;85;p2"/>
          <p:cNvGrpSpPr/>
          <p:nvPr/>
        </p:nvGrpSpPr>
        <p:grpSpPr>
          <a:xfrm>
            <a:off x="5138186" y="7626953"/>
            <a:ext cx="5211394" cy="2497272"/>
            <a:chOff x="63373" y="63500"/>
            <a:chExt cx="7663815" cy="3672459"/>
          </a:xfrm>
        </p:grpSpPr>
        <p:sp>
          <p:nvSpPr>
            <p:cNvPr id="86" name="Google Shape;86;p2"/>
            <p:cNvSpPr/>
            <p:nvPr/>
          </p:nvSpPr>
          <p:spPr>
            <a:xfrm>
              <a:off x="63373" y="63500"/>
              <a:ext cx="7663815" cy="3670173"/>
            </a:xfrm>
            <a:custGeom>
              <a:rect b="b" l="l" r="r" t="t"/>
              <a:pathLst>
                <a:path extrusionOk="0" h="3670173" w="7663815">
                  <a:moveTo>
                    <a:pt x="7585329" y="0"/>
                  </a:moveTo>
                  <a:cubicBezTo>
                    <a:pt x="7089648" y="0"/>
                    <a:pt x="6588506" y="317627"/>
                    <a:pt x="6543167" y="925449"/>
                  </a:cubicBezTo>
                  <a:lnTo>
                    <a:pt x="6542405" y="925449"/>
                  </a:lnTo>
                  <a:lnTo>
                    <a:pt x="6542405" y="935863"/>
                  </a:lnTo>
                  <a:cubicBezTo>
                    <a:pt x="6540627" y="962025"/>
                    <a:pt x="6539484" y="988568"/>
                    <a:pt x="6539484" y="1015746"/>
                  </a:cubicBezTo>
                  <a:lnTo>
                    <a:pt x="6539484" y="1728089"/>
                  </a:lnTo>
                  <a:lnTo>
                    <a:pt x="6542405" y="2635504"/>
                  </a:lnTo>
                  <a:cubicBezTo>
                    <a:pt x="6542405" y="3070733"/>
                    <a:pt x="6194933" y="3104642"/>
                    <a:pt x="6088380" y="3104642"/>
                  </a:cubicBezTo>
                  <a:cubicBezTo>
                    <a:pt x="5980938" y="3104642"/>
                    <a:pt x="5630545" y="3070860"/>
                    <a:pt x="5630545" y="2635504"/>
                  </a:cubicBezTo>
                  <a:lnTo>
                    <a:pt x="5632069" y="1062355"/>
                  </a:lnTo>
                  <a:cubicBezTo>
                    <a:pt x="5632069" y="395605"/>
                    <a:pt x="5105908" y="46609"/>
                    <a:pt x="4586224" y="46609"/>
                  </a:cubicBezTo>
                  <a:cubicBezTo>
                    <a:pt x="4068318" y="46609"/>
                    <a:pt x="3544062" y="395478"/>
                    <a:pt x="3544062" y="1062355"/>
                  </a:cubicBezTo>
                  <a:lnTo>
                    <a:pt x="3544062" y="2345817"/>
                  </a:lnTo>
                  <a:lnTo>
                    <a:pt x="3545332" y="2635504"/>
                  </a:lnTo>
                  <a:cubicBezTo>
                    <a:pt x="3545332" y="3070733"/>
                    <a:pt x="3197733" y="3104642"/>
                    <a:pt x="3091307" y="3104642"/>
                  </a:cubicBezTo>
                  <a:cubicBezTo>
                    <a:pt x="2983992" y="3104642"/>
                    <a:pt x="2633472" y="3070860"/>
                    <a:pt x="2633472" y="2635504"/>
                  </a:cubicBezTo>
                  <a:lnTo>
                    <a:pt x="2629662" y="1062355"/>
                  </a:lnTo>
                  <a:cubicBezTo>
                    <a:pt x="2629662" y="395605"/>
                    <a:pt x="2103501" y="46609"/>
                    <a:pt x="1583690" y="46609"/>
                  </a:cubicBezTo>
                  <a:cubicBezTo>
                    <a:pt x="1065784" y="46609"/>
                    <a:pt x="541528" y="395478"/>
                    <a:pt x="541528" y="1062355"/>
                  </a:cubicBezTo>
                  <a:lnTo>
                    <a:pt x="539369" y="2635504"/>
                  </a:lnTo>
                  <a:cubicBezTo>
                    <a:pt x="539369" y="3070733"/>
                    <a:pt x="191897" y="3104642"/>
                    <a:pt x="85344" y="3104642"/>
                  </a:cubicBezTo>
                  <a:cubicBezTo>
                    <a:pt x="64516" y="3104642"/>
                    <a:pt x="34671" y="3103372"/>
                    <a:pt x="0" y="3098165"/>
                  </a:cubicBezTo>
                  <a:lnTo>
                    <a:pt x="0" y="3666998"/>
                  </a:lnTo>
                  <a:cubicBezTo>
                    <a:pt x="28448" y="3669030"/>
                    <a:pt x="56896" y="3670173"/>
                    <a:pt x="85344" y="3670173"/>
                  </a:cubicBezTo>
                  <a:cubicBezTo>
                    <a:pt x="597916" y="3670173"/>
                    <a:pt x="1116584" y="3328162"/>
                    <a:pt x="1126998" y="2674366"/>
                  </a:cubicBezTo>
                  <a:lnTo>
                    <a:pt x="1129665" y="1081278"/>
                  </a:lnTo>
                  <a:cubicBezTo>
                    <a:pt x="1129665" y="645922"/>
                    <a:pt x="1477137" y="612140"/>
                    <a:pt x="1583690" y="612140"/>
                  </a:cubicBezTo>
                  <a:cubicBezTo>
                    <a:pt x="1691132" y="612140"/>
                    <a:pt x="2041525" y="645922"/>
                    <a:pt x="2041525" y="1081278"/>
                  </a:cubicBezTo>
                  <a:lnTo>
                    <a:pt x="2045843" y="2674366"/>
                  </a:lnTo>
                  <a:cubicBezTo>
                    <a:pt x="2056384" y="3328035"/>
                    <a:pt x="2576703" y="3670173"/>
                    <a:pt x="3091307" y="3670173"/>
                  </a:cubicBezTo>
                  <a:cubicBezTo>
                    <a:pt x="3609213" y="3670173"/>
                    <a:pt x="4133469" y="3321304"/>
                    <a:pt x="4133469" y="2654427"/>
                  </a:cubicBezTo>
                  <a:lnTo>
                    <a:pt x="4133469" y="1061847"/>
                  </a:lnTo>
                  <a:lnTo>
                    <a:pt x="4133215" y="1061847"/>
                  </a:lnTo>
                  <a:cubicBezTo>
                    <a:pt x="4143756" y="645668"/>
                    <a:pt x="4481450" y="612013"/>
                    <a:pt x="4586225" y="612013"/>
                  </a:cubicBezTo>
                  <a:cubicBezTo>
                    <a:pt x="4693540" y="612013"/>
                    <a:pt x="5044059" y="645795"/>
                    <a:pt x="5044059" y="1081151"/>
                  </a:cubicBezTo>
                  <a:lnTo>
                    <a:pt x="5042535" y="1611249"/>
                  </a:lnTo>
                  <a:lnTo>
                    <a:pt x="5042535" y="2654300"/>
                  </a:lnTo>
                  <a:cubicBezTo>
                    <a:pt x="5042535" y="3321177"/>
                    <a:pt x="5568696" y="3670046"/>
                    <a:pt x="6088507" y="3670046"/>
                  </a:cubicBezTo>
                  <a:cubicBezTo>
                    <a:pt x="6606414" y="3670046"/>
                    <a:pt x="7130669" y="3321177"/>
                    <a:pt x="7130669" y="2654300"/>
                  </a:cubicBezTo>
                  <a:lnTo>
                    <a:pt x="7130669" y="978916"/>
                  </a:lnTo>
                  <a:cubicBezTo>
                    <a:pt x="7159752" y="597281"/>
                    <a:pt x="7482967" y="565531"/>
                    <a:pt x="7585583" y="565531"/>
                  </a:cubicBezTo>
                  <a:lnTo>
                    <a:pt x="7663815" y="568579"/>
                  </a:lnTo>
                  <a:lnTo>
                    <a:pt x="7663815" y="64262"/>
                  </a:lnTo>
                  <a:lnTo>
                    <a:pt x="7660132" y="3302"/>
                  </a:lnTo>
                  <a:lnTo>
                    <a:pt x="7599553" y="508"/>
                  </a:lnTo>
                  <a:cubicBezTo>
                    <a:pt x="7594981" y="254"/>
                    <a:pt x="7590282" y="0"/>
                    <a:pt x="7585583" y="0"/>
                  </a:cubicBezTo>
                  <a:close/>
                </a:path>
              </a:pathLst>
            </a:custGeom>
            <a:solidFill>
              <a:srgbClr val="F3A2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63500" y="2360930"/>
              <a:ext cx="1129919" cy="1375029"/>
            </a:xfrm>
            <a:custGeom>
              <a:rect b="b" l="l" r="r" t="t"/>
              <a:pathLst>
                <a:path extrusionOk="0" h="1375029" w="1129919">
                  <a:moveTo>
                    <a:pt x="539623" y="0"/>
                  </a:moveTo>
                  <a:lnTo>
                    <a:pt x="541147" y="340360"/>
                  </a:lnTo>
                  <a:cubicBezTo>
                    <a:pt x="541147" y="775589"/>
                    <a:pt x="193675" y="809498"/>
                    <a:pt x="87122" y="809498"/>
                  </a:cubicBezTo>
                  <a:cubicBezTo>
                    <a:pt x="66040" y="809498"/>
                    <a:pt x="35433" y="808228"/>
                    <a:pt x="0" y="802767"/>
                  </a:cubicBezTo>
                  <a:lnTo>
                    <a:pt x="0" y="1371727"/>
                  </a:lnTo>
                  <a:cubicBezTo>
                    <a:pt x="28956" y="1373886"/>
                    <a:pt x="58039" y="1375029"/>
                    <a:pt x="87122" y="1375029"/>
                  </a:cubicBezTo>
                  <a:cubicBezTo>
                    <a:pt x="599694" y="1375029"/>
                    <a:pt x="1118235" y="1033018"/>
                    <a:pt x="1128776" y="379349"/>
                  </a:cubicBezTo>
                  <a:lnTo>
                    <a:pt x="1129919" y="127"/>
                  </a:lnTo>
                  <a:close/>
                </a:path>
              </a:pathLst>
            </a:custGeom>
            <a:solidFill>
              <a:srgbClr val="3C63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
            <p:cNvSpPr/>
            <p:nvPr/>
          </p:nvSpPr>
          <p:spPr>
            <a:xfrm>
              <a:off x="602996" y="111760"/>
              <a:ext cx="2094103" cy="2256155"/>
            </a:xfrm>
            <a:custGeom>
              <a:rect b="b" l="l" r="r" t="t"/>
              <a:pathLst>
                <a:path extrusionOk="0" h="2256155" w="2094103">
                  <a:moveTo>
                    <a:pt x="1502156" y="1034669"/>
                  </a:moveTo>
                  <a:lnTo>
                    <a:pt x="1502156" y="1649857"/>
                  </a:lnTo>
                  <a:lnTo>
                    <a:pt x="2094103" y="1649857"/>
                  </a:lnTo>
                  <a:lnTo>
                    <a:pt x="2090293" y="1015746"/>
                  </a:lnTo>
                  <a:cubicBezTo>
                    <a:pt x="2090293" y="348869"/>
                    <a:pt x="1564132" y="0"/>
                    <a:pt x="1044321" y="0"/>
                  </a:cubicBezTo>
                  <a:cubicBezTo>
                    <a:pt x="526415" y="0"/>
                    <a:pt x="2159" y="348869"/>
                    <a:pt x="2159" y="1015746"/>
                  </a:cubicBezTo>
                  <a:lnTo>
                    <a:pt x="0" y="2256155"/>
                  </a:lnTo>
                  <a:lnTo>
                    <a:pt x="590296" y="2256155"/>
                  </a:lnTo>
                  <a:lnTo>
                    <a:pt x="590296" y="1034669"/>
                  </a:lnTo>
                  <a:cubicBezTo>
                    <a:pt x="590296" y="599440"/>
                    <a:pt x="937768" y="565531"/>
                    <a:pt x="1044321" y="565531"/>
                  </a:cubicBezTo>
                  <a:cubicBezTo>
                    <a:pt x="1151763" y="565531"/>
                    <a:pt x="1502156" y="599313"/>
                    <a:pt x="1502156" y="1034669"/>
                  </a:cubicBezTo>
                </a:path>
              </a:pathLst>
            </a:custGeom>
            <a:solidFill>
              <a:srgbClr val="F6A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
            <p:cNvSpPr/>
            <p:nvPr/>
          </p:nvSpPr>
          <p:spPr>
            <a:xfrm>
              <a:off x="2104898" y="1738376"/>
              <a:ext cx="2091944" cy="1997583"/>
            </a:xfrm>
            <a:custGeom>
              <a:rect b="b" l="l" r="r" t="t"/>
              <a:pathLst>
                <a:path extrusionOk="0" h="1997583" w="2091944">
                  <a:moveTo>
                    <a:pt x="1503680" y="924052"/>
                  </a:moveTo>
                  <a:lnTo>
                    <a:pt x="1503680" y="962914"/>
                  </a:lnTo>
                  <a:cubicBezTo>
                    <a:pt x="1503680" y="1398143"/>
                    <a:pt x="1156081" y="1432052"/>
                    <a:pt x="1049655" y="1432052"/>
                  </a:cubicBezTo>
                  <a:cubicBezTo>
                    <a:pt x="942213" y="1432052"/>
                    <a:pt x="591820" y="1398270"/>
                    <a:pt x="591820" y="962914"/>
                  </a:cubicBezTo>
                  <a:lnTo>
                    <a:pt x="591820" y="0"/>
                  </a:lnTo>
                  <a:lnTo>
                    <a:pt x="0" y="0"/>
                  </a:lnTo>
                  <a:lnTo>
                    <a:pt x="4318" y="1001776"/>
                  </a:lnTo>
                  <a:cubicBezTo>
                    <a:pt x="14859" y="1655445"/>
                    <a:pt x="535178" y="1997583"/>
                    <a:pt x="1049782" y="1997583"/>
                  </a:cubicBezTo>
                  <a:cubicBezTo>
                    <a:pt x="1567688" y="1997583"/>
                    <a:pt x="2091944" y="1648714"/>
                    <a:pt x="2091944" y="981837"/>
                  </a:cubicBezTo>
                  <a:lnTo>
                    <a:pt x="2091944" y="924179"/>
                  </a:lnTo>
                  <a:close/>
                </a:path>
              </a:pathLst>
            </a:custGeom>
            <a:solidFill>
              <a:srgbClr val="E841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
            <p:cNvSpPr/>
            <p:nvPr/>
          </p:nvSpPr>
          <p:spPr>
            <a:xfrm>
              <a:off x="5105400" y="1874012"/>
              <a:ext cx="2088134" cy="1857502"/>
            </a:xfrm>
            <a:custGeom>
              <a:rect b="b" l="l" r="r" t="t"/>
              <a:pathLst>
                <a:path extrusionOk="0" h="1857502" w="2088134">
                  <a:moveTo>
                    <a:pt x="1499997" y="0"/>
                  </a:moveTo>
                  <a:lnTo>
                    <a:pt x="1499997" y="822833"/>
                  </a:lnTo>
                  <a:cubicBezTo>
                    <a:pt x="1499997" y="1258062"/>
                    <a:pt x="1152525" y="1291971"/>
                    <a:pt x="1045972" y="1291971"/>
                  </a:cubicBezTo>
                  <a:cubicBezTo>
                    <a:pt x="938530" y="1291971"/>
                    <a:pt x="588137" y="1258189"/>
                    <a:pt x="588137" y="822833"/>
                  </a:cubicBezTo>
                  <a:lnTo>
                    <a:pt x="589661" y="0"/>
                  </a:lnTo>
                  <a:lnTo>
                    <a:pt x="0" y="0"/>
                  </a:lnTo>
                  <a:lnTo>
                    <a:pt x="0" y="841756"/>
                  </a:lnTo>
                  <a:cubicBezTo>
                    <a:pt x="0" y="1508633"/>
                    <a:pt x="526161" y="1857502"/>
                    <a:pt x="1045972" y="1857502"/>
                  </a:cubicBezTo>
                  <a:cubicBezTo>
                    <a:pt x="1563878" y="1857502"/>
                    <a:pt x="2088134" y="1508633"/>
                    <a:pt x="2088134" y="841756"/>
                  </a:cubicBezTo>
                  <a:lnTo>
                    <a:pt x="2088134" y="0"/>
                  </a:lnTo>
                  <a:close/>
                </a:path>
              </a:pathLst>
            </a:custGeom>
            <a:solidFill>
              <a:srgbClr val="0079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
            <p:cNvSpPr/>
            <p:nvPr/>
          </p:nvSpPr>
          <p:spPr>
            <a:xfrm>
              <a:off x="6602857" y="65913"/>
              <a:ext cx="1124203" cy="1812544"/>
            </a:xfrm>
            <a:custGeom>
              <a:rect b="b" l="l" r="r" t="t"/>
              <a:pathLst>
                <a:path extrusionOk="0" h="1812544" w="1124203">
                  <a:moveTo>
                    <a:pt x="1120394" y="3302"/>
                  </a:moveTo>
                  <a:lnTo>
                    <a:pt x="1059815" y="508"/>
                  </a:lnTo>
                  <a:cubicBezTo>
                    <a:pt x="1055243" y="254"/>
                    <a:pt x="1050544" y="0"/>
                    <a:pt x="1045845" y="0"/>
                  </a:cubicBezTo>
                  <a:cubicBezTo>
                    <a:pt x="550164" y="0"/>
                    <a:pt x="49022" y="317627"/>
                    <a:pt x="3683" y="925449"/>
                  </a:cubicBezTo>
                  <a:lnTo>
                    <a:pt x="2921" y="925449"/>
                  </a:lnTo>
                  <a:lnTo>
                    <a:pt x="2921" y="935863"/>
                  </a:lnTo>
                  <a:cubicBezTo>
                    <a:pt x="1143" y="962025"/>
                    <a:pt x="0" y="988568"/>
                    <a:pt x="0" y="1015746"/>
                  </a:cubicBezTo>
                  <a:lnTo>
                    <a:pt x="0" y="1812544"/>
                  </a:lnTo>
                  <a:lnTo>
                    <a:pt x="591058" y="1812544"/>
                  </a:lnTo>
                  <a:lnTo>
                    <a:pt x="591058" y="978789"/>
                  </a:lnTo>
                  <a:cubicBezTo>
                    <a:pt x="620141" y="597154"/>
                    <a:pt x="943356" y="565404"/>
                    <a:pt x="1045972" y="565404"/>
                  </a:cubicBezTo>
                  <a:lnTo>
                    <a:pt x="1124204" y="568452"/>
                  </a:lnTo>
                  <a:close/>
                </a:path>
              </a:pathLst>
            </a:custGeom>
            <a:solidFill>
              <a:srgbClr val="F6A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 name="Google Shape;92;p2"/>
          <p:cNvGrpSpPr/>
          <p:nvPr/>
        </p:nvGrpSpPr>
        <p:grpSpPr>
          <a:xfrm>
            <a:off x="-12" y="9"/>
            <a:ext cx="5138185" cy="10287001"/>
            <a:chOff x="63500" y="268986"/>
            <a:chExt cx="7612126" cy="15240001"/>
          </a:xfrm>
        </p:grpSpPr>
        <p:sp>
          <p:nvSpPr>
            <p:cNvPr id="93" name="Google Shape;93;p2"/>
            <p:cNvSpPr/>
            <p:nvPr/>
          </p:nvSpPr>
          <p:spPr>
            <a:xfrm>
              <a:off x="74422" y="268986"/>
              <a:ext cx="7600950" cy="15240001"/>
            </a:xfrm>
            <a:custGeom>
              <a:rect b="b" l="l" r="r" t="t"/>
              <a:pathLst>
                <a:path extrusionOk="0" h="15240001" w="7600950">
                  <a:moveTo>
                    <a:pt x="0" y="0"/>
                  </a:moveTo>
                  <a:lnTo>
                    <a:pt x="0" y="15240001"/>
                  </a:lnTo>
                  <a:lnTo>
                    <a:pt x="7600950" y="15240001"/>
                  </a:lnTo>
                  <a:lnTo>
                    <a:pt x="7600950" y="0"/>
                  </a:lnTo>
                  <a:close/>
                </a:path>
              </a:pathLst>
            </a:custGeom>
            <a:solidFill>
              <a:srgbClr val="3C62AC"/>
            </a:solidFill>
            <a:ln>
              <a:noFill/>
            </a:ln>
          </p:spPr>
        </p:sp>
        <p:sp>
          <p:nvSpPr>
            <p:cNvPr id="94" name="Google Shape;94;p2"/>
            <p:cNvSpPr/>
            <p:nvPr/>
          </p:nvSpPr>
          <p:spPr>
            <a:xfrm>
              <a:off x="63500" y="11601450"/>
              <a:ext cx="7612126" cy="3661919"/>
            </a:xfrm>
            <a:custGeom>
              <a:rect b="b" l="l" r="r" t="t"/>
              <a:pathLst>
                <a:path extrusionOk="0" h="3661919" w="7612126">
                  <a:moveTo>
                    <a:pt x="78232" y="0"/>
                  </a:moveTo>
                  <a:cubicBezTo>
                    <a:pt x="73406" y="0"/>
                    <a:pt x="68580" y="254"/>
                    <a:pt x="60325" y="762"/>
                  </a:cubicBezTo>
                  <a:lnTo>
                    <a:pt x="0" y="3810"/>
                  </a:lnTo>
                  <a:lnTo>
                    <a:pt x="0" y="568325"/>
                  </a:lnTo>
                  <a:lnTo>
                    <a:pt x="78232" y="565531"/>
                  </a:lnTo>
                  <a:cubicBezTo>
                    <a:pt x="185674" y="565531"/>
                    <a:pt x="536067" y="599313"/>
                    <a:pt x="536067" y="1034669"/>
                  </a:cubicBezTo>
                  <a:lnTo>
                    <a:pt x="536067" y="1728090"/>
                  </a:lnTo>
                  <a:lnTo>
                    <a:pt x="537718" y="2643887"/>
                  </a:lnTo>
                  <a:cubicBezTo>
                    <a:pt x="537718" y="2895093"/>
                    <a:pt x="612394" y="3101214"/>
                    <a:pt x="733298" y="3260472"/>
                  </a:cubicBezTo>
                  <a:cubicBezTo>
                    <a:pt x="932688" y="3525013"/>
                    <a:pt x="1259078" y="3661411"/>
                    <a:pt x="1583309" y="3661919"/>
                  </a:cubicBezTo>
                  <a:lnTo>
                    <a:pt x="1587500" y="3661919"/>
                  </a:lnTo>
                  <a:cubicBezTo>
                    <a:pt x="2099437" y="3661031"/>
                    <a:pt x="2616581" y="3319019"/>
                    <a:pt x="2626995" y="2666239"/>
                  </a:cubicBezTo>
                  <a:lnTo>
                    <a:pt x="2628138" y="2294128"/>
                  </a:lnTo>
                  <a:lnTo>
                    <a:pt x="2628138" y="2294128"/>
                  </a:lnTo>
                  <a:lnTo>
                    <a:pt x="2628138" y="1072515"/>
                  </a:lnTo>
                  <a:cubicBezTo>
                    <a:pt x="2628138" y="637286"/>
                    <a:pt x="2975610" y="603377"/>
                    <a:pt x="3082163" y="603377"/>
                  </a:cubicBezTo>
                  <a:cubicBezTo>
                    <a:pt x="3179445" y="603377"/>
                    <a:pt x="3476117" y="631190"/>
                    <a:pt x="3531108" y="959993"/>
                  </a:cubicBezTo>
                  <a:cubicBezTo>
                    <a:pt x="3536696" y="993649"/>
                    <a:pt x="3539617" y="1030478"/>
                    <a:pt x="3539617" y="1070737"/>
                  </a:cubicBezTo>
                  <a:lnTo>
                    <a:pt x="3539871" y="1176020"/>
                  </a:lnTo>
                  <a:lnTo>
                    <a:pt x="3539871" y="1664461"/>
                  </a:lnTo>
                  <a:lnTo>
                    <a:pt x="3539617" y="1664461"/>
                  </a:lnTo>
                  <a:lnTo>
                    <a:pt x="3543935" y="2666237"/>
                  </a:lnTo>
                  <a:cubicBezTo>
                    <a:pt x="3554476" y="3319906"/>
                    <a:pt x="4074795" y="3661918"/>
                    <a:pt x="4589399" y="3661918"/>
                  </a:cubicBezTo>
                  <a:cubicBezTo>
                    <a:pt x="5107305" y="3661918"/>
                    <a:pt x="5631561" y="3313049"/>
                    <a:pt x="5631561" y="2646172"/>
                  </a:cubicBezTo>
                  <a:lnTo>
                    <a:pt x="5631561" y="2644648"/>
                  </a:lnTo>
                  <a:cubicBezTo>
                    <a:pt x="5631561" y="2644394"/>
                    <a:pt x="5631561" y="2644139"/>
                    <a:pt x="5631561" y="2643885"/>
                  </a:cubicBezTo>
                  <a:lnTo>
                    <a:pt x="5631561" y="1051306"/>
                  </a:lnTo>
                  <a:lnTo>
                    <a:pt x="5631307" y="1051306"/>
                  </a:lnTo>
                  <a:cubicBezTo>
                    <a:pt x="5641848" y="635127"/>
                    <a:pt x="5979542" y="601600"/>
                    <a:pt x="6084316" y="601600"/>
                  </a:cubicBezTo>
                  <a:cubicBezTo>
                    <a:pt x="6191758" y="601600"/>
                    <a:pt x="6542151" y="635381"/>
                    <a:pt x="6542151" y="1070738"/>
                  </a:cubicBezTo>
                  <a:lnTo>
                    <a:pt x="6540627" y="1600836"/>
                  </a:lnTo>
                  <a:lnTo>
                    <a:pt x="6540627" y="1799972"/>
                  </a:lnTo>
                  <a:lnTo>
                    <a:pt x="6540373" y="1799972"/>
                  </a:lnTo>
                  <a:lnTo>
                    <a:pt x="6540373" y="2641729"/>
                  </a:lnTo>
                  <a:cubicBezTo>
                    <a:pt x="6540373" y="2704340"/>
                    <a:pt x="6544945" y="2764030"/>
                    <a:pt x="6553835" y="2821053"/>
                  </a:cubicBezTo>
                  <a:cubicBezTo>
                    <a:pt x="6638163" y="3372360"/>
                    <a:pt x="7115048" y="3659507"/>
                    <a:pt x="7586599" y="3659507"/>
                  </a:cubicBezTo>
                  <a:cubicBezTo>
                    <a:pt x="7595108" y="3659507"/>
                    <a:pt x="7603617" y="3659380"/>
                    <a:pt x="7612126" y="3659253"/>
                  </a:cubicBezTo>
                  <a:lnTo>
                    <a:pt x="7612126" y="3659253"/>
                  </a:lnTo>
                  <a:lnTo>
                    <a:pt x="7612126" y="3091309"/>
                  </a:lnTo>
                  <a:lnTo>
                    <a:pt x="7612126" y="3091309"/>
                  </a:lnTo>
                  <a:cubicBezTo>
                    <a:pt x="7602474" y="3091817"/>
                    <a:pt x="7593838" y="3091945"/>
                    <a:pt x="7586345" y="3091945"/>
                  </a:cubicBezTo>
                  <a:cubicBezTo>
                    <a:pt x="7487538" y="3091945"/>
                    <a:pt x="7182738" y="3063242"/>
                    <a:pt x="7134987" y="2719200"/>
                  </a:cubicBezTo>
                  <a:cubicBezTo>
                    <a:pt x="7131050" y="2690116"/>
                    <a:pt x="7128891" y="2658748"/>
                    <a:pt x="7128891" y="2624965"/>
                  </a:cubicBezTo>
                  <a:lnTo>
                    <a:pt x="7129273" y="2291336"/>
                  </a:lnTo>
                  <a:lnTo>
                    <a:pt x="7130162" y="1799974"/>
                  </a:lnTo>
                  <a:lnTo>
                    <a:pt x="7129654" y="1799974"/>
                  </a:lnTo>
                  <a:lnTo>
                    <a:pt x="7130416" y="1051817"/>
                  </a:lnTo>
                  <a:cubicBezTo>
                    <a:pt x="7130416" y="385067"/>
                    <a:pt x="6604255" y="36071"/>
                    <a:pt x="6084444" y="36071"/>
                  </a:cubicBezTo>
                  <a:cubicBezTo>
                    <a:pt x="5566538" y="36071"/>
                    <a:pt x="5042282" y="384940"/>
                    <a:pt x="5042282" y="1051817"/>
                  </a:cubicBezTo>
                  <a:lnTo>
                    <a:pt x="5042282" y="2335279"/>
                  </a:lnTo>
                  <a:lnTo>
                    <a:pt x="5043552" y="2622680"/>
                  </a:lnTo>
                  <a:lnTo>
                    <a:pt x="5043552" y="2625601"/>
                  </a:lnTo>
                  <a:cubicBezTo>
                    <a:pt x="5043171" y="3060195"/>
                    <a:pt x="4695953" y="3093977"/>
                    <a:pt x="4589527" y="3093977"/>
                  </a:cubicBezTo>
                  <a:cubicBezTo>
                    <a:pt x="4482085" y="3093977"/>
                    <a:pt x="4131692" y="3060195"/>
                    <a:pt x="4131692" y="2624840"/>
                  </a:cubicBezTo>
                  <a:lnTo>
                    <a:pt x="4131692" y="2620902"/>
                  </a:lnTo>
                  <a:lnTo>
                    <a:pt x="4131692" y="1687579"/>
                  </a:lnTo>
                  <a:lnTo>
                    <a:pt x="4131946" y="1687579"/>
                  </a:lnTo>
                  <a:lnTo>
                    <a:pt x="4128136" y="1053468"/>
                  </a:lnTo>
                  <a:cubicBezTo>
                    <a:pt x="4128136" y="990603"/>
                    <a:pt x="4123437" y="930532"/>
                    <a:pt x="4114547" y="873255"/>
                  </a:cubicBezTo>
                  <a:cubicBezTo>
                    <a:pt x="4029711" y="322711"/>
                    <a:pt x="3553207" y="35944"/>
                    <a:pt x="3082037" y="35944"/>
                  </a:cubicBezTo>
                  <a:cubicBezTo>
                    <a:pt x="2564131" y="35944"/>
                    <a:pt x="2039875" y="384813"/>
                    <a:pt x="2039875" y="1051690"/>
                  </a:cubicBezTo>
                  <a:lnTo>
                    <a:pt x="2038859" y="1831342"/>
                  </a:lnTo>
                  <a:lnTo>
                    <a:pt x="2038097" y="2286764"/>
                  </a:lnTo>
                  <a:lnTo>
                    <a:pt x="2038097" y="2286764"/>
                  </a:lnTo>
                  <a:lnTo>
                    <a:pt x="2038097" y="2288797"/>
                  </a:lnTo>
                  <a:lnTo>
                    <a:pt x="2038097" y="2294004"/>
                  </a:lnTo>
                  <a:lnTo>
                    <a:pt x="2038097" y="2294004"/>
                  </a:lnTo>
                  <a:lnTo>
                    <a:pt x="2038224" y="2317372"/>
                  </a:lnTo>
                  <a:lnTo>
                    <a:pt x="2037843" y="2624838"/>
                  </a:lnTo>
                  <a:cubicBezTo>
                    <a:pt x="2037843" y="3060067"/>
                    <a:pt x="1690371" y="3093975"/>
                    <a:pt x="1583818" y="3093975"/>
                  </a:cubicBezTo>
                  <a:cubicBezTo>
                    <a:pt x="1511809" y="3093975"/>
                    <a:pt x="1330326" y="3078736"/>
                    <a:pt x="1218693" y="2937258"/>
                  </a:cubicBezTo>
                  <a:cubicBezTo>
                    <a:pt x="1164972" y="2867916"/>
                    <a:pt x="1127761" y="2768856"/>
                    <a:pt x="1127761" y="2627250"/>
                  </a:cubicBezTo>
                  <a:lnTo>
                    <a:pt x="1127761" y="1684275"/>
                  </a:lnTo>
                  <a:lnTo>
                    <a:pt x="1125983" y="1684275"/>
                  </a:lnTo>
                  <a:lnTo>
                    <a:pt x="1125983" y="1079373"/>
                  </a:lnTo>
                  <a:lnTo>
                    <a:pt x="1124459" y="1079373"/>
                  </a:lnTo>
                  <a:lnTo>
                    <a:pt x="1124459" y="1015746"/>
                  </a:lnTo>
                  <a:cubicBezTo>
                    <a:pt x="1124459" y="348869"/>
                    <a:pt x="598298" y="0"/>
                    <a:pt x="7848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 name="Google Shape;95;p2"/>
          <p:cNvSpPr/>
          <p:nvPr/>
        </p:nvSpPr>
        <p:spPr>
          <a:xfrm>
            <a:off x="14169512" y="9025546"/>
            <a:ext cx="3089788" cy="888314"/>
          </a:xfrm>
          <a:custGeom>
            <a:rect b="b" l="l" r="r" t="t"/>
            <a:pathLst>
              <a:path extrusionOk="0" h="888314" w="3089788">
                <a:moveTo>
                  <a:pt x="0" y="0"/>
                </a:moveTo>
                <a:lnTo>
                  <a:pt x="3089788" y="0"/>
                </a:lnTo>
                <a:lnTo>
                  <a:pt x="3089788" y="888314"/>
                </a:lnTo>
                <a:lnTo>
                  <a:pt x="0" y="888314"/>
                </a:lnTo>
                <a:lnTo>
                  <a:pt x="0" y="0"/>
                </a:lnTo>
                <a:close/>
              </a:path>
            </a:pathLst>
          </a:custGeom>
          <a:blipFill rotWithShape="1">
            <a:blip r:embed="rId4">
              <a:alphaModFix/>
            </a:blip>
            <a:stretch>
              <a:fillRect b="0" l="0" r="0" t="0"/>
            </a:stretch>
          </a:blipFill>
          <a:ln>
            <a:noFill/>
          </a:ln>
        </p:spPr>
      </p:sp>
      <p:sp>
        <p:nvSpPr>
          <p:cNvPr id="96" name="Google Shape;96;p2"/>
          <p:cNvSpPr txBox="1"/>
          <p:nvPr/>
        </p:nvSpPr>
        <p:spPr>
          <a:xfrm>
            <a:off x="6364076" y="1345850"/>
            <a:ext cx="10895100" cy="533970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Clr>
                <a:srgbClr val="000000"/>
              </a:buClr>
              <a:buSzPts val="5600"/>
              <a:buFont typeface="Arial"/>
              <a:buNone/>
            </a:pPr>
            <a:r>
              <a:rPr b="0" i="0" lang="en-US" sz="5800" u="none" cap="none" strike="noStrike">
                <a:solidFill>
                  <a:srgbClr val="191919"/>
                </a:solidFill>
                <a:latin typeface="Poppins"/>
                <a:ea typeface="Poppins"/>
                <a:cs typeface="Poppins"/>
                <a:sym typeface="Poppins"/>
              </a:rPr>
              <a:t>Academic Freedom Through the Eyes of Students</a:t>
            </a:r>
            <a:endParaRPr sz="5800">
              <a:solidFill>
                <a:srgbClr val="191919"/>
              </a:solidFill>
              <a:latin typeface="Poppins"/>
              <a:ea typeface="Poppins"/>
              <a:cs typeface="Poppins"/>
              <a:sym typeface="Poppins"/>
            </a:endParaRPr>
          </a:p>
          <a:p>
            <a:pPr indent="0" lvl="0" marL="0" marR="0" rtl="0" algn="r">
              <a:lnSpc>
                <a:spcPct val="110000"/>
              </a:lnSpc>
              <a:spcBef>
                <a:spcPts val="0"/>
              </a:spcBef>
              <a:spcAft>
                <a:spcPts val="0"/>
              </a:spcAft>
              <a:buClr>
                <a:srgbClr val="000000"/>
              </a:buClr>
              <a:buSzPts val="5600"/>
              <a:buFont typeface="Arial"/>
              <a:buNone/>
            </a:pPr>
            <a:r>
              <a:rPr i="1" lang="en-US" sz="4600">
                <a:solidFill>
                  <a:srgbClr val="191919"/>
                </a:solidFill>
                <a:latin typeface="Poppins"/>
                <a:ea typeface="Poppins"/>
                <a:cs typeface="Poppins"/>
                <a:sym typeface="Poppins"/>
              </a:rPr>
              <a:t>EHEA Framework</a:t>
            </a:r>
            <a:endParaRPr b="0" i="1" sz="4400" u="none" cap="none" strike="noStrike">
              <a:solidFill>
                <a:srgbClr val="191919"/>
              </a:solidFill>
              <a:latin typeface="Poppins"/>
              <a:ea typeface="Poppins"/>
              <a:cs typeface="Poppins"/>
              <a:sym typeface="Poppins"/>
            </a:endParaRPr>
          </a:p>
          <a:p>
            <a:pPr indent="0" lvl="0" marL="0" marR="0" rtl="0" algn="r">
              <a:lnSpc>
                <a:spcPct val="110000"/>
              </a:lnSpc>
              <a:spcBef>
                <a:spcPts val="0"/>
              </a:spcBef>
              <a:spcAft>
                <a:spcPts val="0"/>
              </a:spcAft>
              <a:buClr>
                <a:srgbClr val="000000"/>
              </a:buClr>
              <a:buSzPts val="5600"/>
              <a:buFont typeface="Arial"/>
              <a:buNone/>
            </a:pPr>
            <a:r>
              <a:t/>
            </a:r>
            <a:endParaRPr b="0" i="0" sz="5600" u="none" cap="none" strike="noStrike">
              <a:solidFill>
                <a:srgbClr val="191919"/>
              </a:solidFill>
              <a:latin typeface="Poppins"/>
              <a:ea typeface="Poppins"/>
              <a:cs typeface="Poppins"/>
              <a:sym typeface="Poppins"/>
            </a:endParaRPr>
          </a:p>
          <a:p>
            <a:pPr indent="0" lvl="0" marL="0" marR="0" rtl="0" algn="r">
              <a:lnSpc>
                <a:spcPct val="110000"/>
              </a:lnSpc>
              <a:spcBef>
                <a:spcPts val="0"/>
              </a:spcBef>
              <a:spcAft>
                <a:spcPts val="0"/>
              </a:spcAft>
              <a:buClr>
                <a:srgbClr val="000000"/>
              </a:buClr>
              <a:buSzPts val="5600"/>
              <a:buFont typeface="Arial"/>
              <a:buNone/>
            </a:pPr>
            <a:r>
              <a:rPr b="0" i="0" lang="en-US" sz="5100" u="none" cap="none" strike="noStrike">
                <a:solidFill>
                  <a:srgbClr val="191919"/>
                </a:solidFill>
                <a:latin typeface="Poppins"/>
                <a:ea typeface="Poppins"/>
                <a:cs typeface="Poppins"/>
                <a:sym typeface="Poppins"/>
              </a:rPr>
              <a:t>Lana Par </a:t>
            </a:r>
            <a:endParaRPr b="0" i="0" sz="5100" u="none" cap="none" strike="noStrike">
              <a:solidFill>
                <a:srgbClr val="191919"/>
              </a:solidFill>
              <a:latin typeface="Poppins"/>
              <a:ea typeface="Poppins"/>
              <a:cs typeface="Poppins"/>
              <a:sym typeface="Poppins"/>
            </a:endParaRPr>
          </a:p>
          <a:p>
            <a:pPr indent="0" lvl="0" marL="0" marR="0" rtl="0" algn="r">
              <a:lnSpc>
                <a:spcPct val="110000"/>
              </a:lnSpc>
              <a:spcBef>
                <a:spcPts val="0"/>
              </a:spcBef>
              <a:spcAft>
                <a:spcPts val="0"/>
              </a:spcAft>
              <a:buClr>
                <a:srgbClr val="000000"/>
              </a:buClr>
              <a:buSzPts val="5600"/>
              <a:buFont typeface="Arial"/>
              <a:buNone/>
            </a:pPr>
            <a:r>
              <a:rPr b="0" i="0" lang="en-US" sz="5100" u="none" cap="none" strike="noStrike">
                <a:solidFill>
                  <a:srgbClr val="191919"/>
                </a:solidFill>
                <a:latin typeface="Poppins"/>
                <a:ea typeface="Poppins"/>
                <a:cs typeface="Poppins"/>
                <a:sym typeface="Poppins"/>
              </a:rPr>
              <a:t>President of ESU</a:t>
            </a:r>
            <a:endParaRPr b="0" i="0" sz="5100" u="none" cap="none" strike="noStrike">
              <a:solidFill>
                <a:srgbClr val="191919"/>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9aa8cd13b1_0_98"/>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3">
              <a:alphaModFix/>
            </a:blip>
            <a:stretch>
              <a:fillRect b="0" l="0" r="0" t="0"/>
            </a:stretch>
          </a:blipFill>
          <a:ln>
            <a:noFill/>
          </a:ln>
        </p:spPr>
      </p:sp>
      <p:sp>
        <p:nvSpPr>
          <p:cNvPr id="172" name="Google Shape;172;g39aa8cd13b1_0_98"/>
          <p:cNvSpPr txBox="1"/>
          <p:nvPr/>
        </p:nvSpPr>
        <p:spPr>
          <a:xfrm>
            <a:off x="355500" y="1394250"/>
            <a:ext cx="17577000" cy="68301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Clr>
                <a:srgbClr val="000000"/>
              </a:buClr>
              <a:buSzPts val="2900"/>
              <a:buFont typeface="Arial"/>
              <a:buNone/>
            </a:pPr>
            <a:r>
              <a:t/>
            </a:r>
            <a:endParaRPr b="0" i="0" sz="29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None/>
            </a:pPr>
            <a:r>
              <a:rPr lang="en-US" sz="2900">
                <a:solidFill>
                  <a:srgbClr val="191919"/>
                </a:solidFill>
                <a:latin typeface="Poppins"/>
                <a:ea typeface="Poppins"/>
                <a:cs typeface="Poppins"/>
                <a:sym typeface="Poppins"/>
              </a:rPr>
              <a:t>Values are inter-connected, and the freedom to teach also raises the question of</a:t>
            </a:r>
            <a:r>
              <a:rPr b="1" lang="en-US" sz="2900">
                <a:solidFill>
                  <a:srgbClr val="191919"/>
                </a:solidFill>
                <a:latin typeface="Poppins"/>
                <a:ea typeface="Poppins"/>
                <a:cs typeface="Poppins"/>
                <a:sym typeface="Poppins"/>
              </a:rPr>
              <a:t> who is to be taught</a:t>
            </a:r>
            <a:r>
              <a:rPr lang="en-US" sz="2900">
                <a:solidFill>
                  <a:srgbClr val="191919"/>
                </a:solidFill>
                <a:latin typeface="Poppins"/>
                <a:ea typeface="Poppins"/>
                <a:cs typeface="Poppins"/>
                <a:sym typeface="Poppins"/>
              </a:rPr>
              <a:t> and is thus intimately linked to the </a:t>
            </a:r>
            <a:r>
              <a:rPr b="1" lang="en-US" sz="2900">
                <a:solidFill>
                  <a:srgbClr val="191919"/>
                </a:solidFill>
                <a:latin typeface="Poppins"/>
                <a:ea typeface="Poppins"/>
                <a:cs typeface="Poppins"/>
                <a:sym typeface="Poppins"/>
              </a:rPr>
              <a:t>freedom to learn</a:t>
            </a:r>
            <a:r>
              <a:rPr lang="en-US" sz="2900">
                <a:solidFill>
                  <a:srgbClr val="191919"/>
                </a:solidFill>
                <a:latin typeface="Poppins"/>
                <a:ea typeface="Poppins"/>
                <a:cs typeface="Poppins"/>
                <a:sym typeface="Poppins"/>
              </a:rPr>
              <a:t>. In turn these values relate to </a:t>
            </a:r>
            <a:r>
              <a:rPr b="1" lang="en-US" sz="2900">
                <a:solidFill>
                  <a:srgbClr val="191919"/>
                </a:solidFill>
                <a:latin typeface="Poppins"/>
                <a:ea typeface="Poppins"/>
                <a:cs typeface="Poppins"/>
                <a:sym typeface="Poppins"/>
              </a:rPr>
              <a:t>equitable access</a:t>
            </a:r>
            <a:r>
              <a:rPr lang="en-US" sz="2900">
                <a:solidFill>
                  <a:srgbClr val="191919"/>
                </a:solidFill>
                <a:latin typeface="Poppins"/>
                <a:ea typeface="Poppins"/>
                <a:cs typeface="Poppins"/>
                <a:sym typeface="Poppins"/>
              </a:rPr>
              <a:t>, with a range of issues on </a:t>
            </a:r>
            <a:r>
              <a:rPr b="1" lang="en-US" sz="2900">
                <a:solidFill>
                  <a:srgbClr val="191919"/>
                </a:solidFill>
                <a:latin typeface="Poppins"/>
                <a:ea typeface="Poppins"/>
                <a:cs typeface="Poppins"/>
                <a:sym typeface="Poppins"/>
              </a:rPr>
              <a:t>criteria and conditions for access to higher education</a:t>
            </a:r>
            <a:r>
              <a:rPr lang="en-US" sz="2900">
                <a:solidFill>
                  <a:srgbClr val="191919"/>
                </a:solidFill>
                <a:latin typeface="Poppins"/>
                <a:ea typeface="Poppins"/>
                <a:cs typeface="Poppins"/>
                <a:sym typeface="Poppins"/>
              </a:rPr>
              <a:t> needing to be addressed through societal dialogue and administrative procedures.</a:t>
            </a:r>
            <a:endParaRPr sz="2900">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None/>
            </a:pPr>
            <a:r>
              <a:t/>
            </a:r>
            <a:endParaRPr sz="2900">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None/>
            </a:pPr>
            <a:r>
              <a:rPr lang="en-US" sz="2900">
                <a:solidFill>
                  <a:srgbClr val="191919"/>
                </a:solidFill>
                <a:latin typeface="Poppins"/>
                <a:ea typeface="Poppins"/>
                <a:cs typeface="Poppins"/>
                <a:sym typeface="Poppins"/>
              </a:rPr>
              <a:t>Similarly questions also need to be asked about</a:t>
            </a:r>
            <a:r>
              <a:rPr b="1" lang="en-US" sz="2900">
                <a:solidFill>
                  <a:srgbClr val="191919"/>
                </a:solidFill>
                <a:latin typeface="Poppins"/>
                <a:ea typeface="Poppins"/>
                <a:cs typeface="Poppins"/>
                <a:sym typeface="Poppins"/>
              </a:rPr>
              <a:t> who is doing the teaching and research</a:t>
            </a:r>
            <a:r>
              <a:rPr lang="en-US" sz="2900">
                <a:solidFill>
                  <a:srgbClr val="191919"/>
                </a:solidFill>
                <a:latin typeface="Poppins"/>
                <a:ea typeface="Poppins"/>
                <a:cs typeface="Poppins"/>
                <a:sym typeface="Poppins"/>
              </a:rPr>
              <a:t>, and the kind of </a:t>
            </a:r>
            <a:r>
              <a:rPr lang="en-US" sz="2900">
                <a:solidFill>
                  <a:srgbClr val="191919"/>
                </a:solidFill>
                <a:latin typeface="Poppins"/>
                <a:ea typeface="Poppins"/>
                <a:cs typeface="Poppins"/>
                <a:sym typeface="Poppins"/>
              </a:rPr>
              <a:t>decision making</a:t>
            </a:r>
            <a:r>
              <a:rPr lang="en-US" sz="2900">
                <a:solidFill>
                  <a:srgbClr val="191919"/>
                </a:solidFill>
                <a:latin typeface="Poppins"/>
                <a:ea typeface="Poppins"/>
                <a:cs typeface="Poppins"/>
                <a:sym typeface="Poppins"/>
              </a:rPr>
              <a:t> process in place for academic staff recruitment and retention. </a:t>
            </a:r>
            <a:endParaRPr sz="2900">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None/>
            </a:pPr>
            <a:r>
              <a:t/>
            </a:r>
            <a:endParaRPr sz="2900">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None/>
            </a:pPr>
            <a:r>
              <a:t/>
            </a:r>
            <a:endParaRPr sz="2900">
              <a:solidFill>
                <a:srgbClr val="191919"/>
              </a:solidFill>
              <a:latin typeface="Poppins"/>
              <a:ea typeface="Poppins"/>
              <a:cs typeface="Poppins"/>
              <a:sym typeface="Poppins"/>
            </a:endParaRPr>
          </a:p>
        </p:txBody>
      </p:sp>
      <p:sp>
        <p:nvSpPr>
          <p:cNvPr id="173" name="Google Shape;173;g39aa8cd13b1_0_98"/>
          <p:cNvSpPr txBox="1"/>
          <p:nvPr/>
        </p:nvSpPr>
        <p:spPr>
          <a:xfrm>
            <a:off x="767525" y="516750"/>
            <a:ext cx="13259400" cy="877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700"/>
              <a:buFont typeface="Arial"/>
              <a:buNone/>
            </a:pPr>
            <a:r>
              <a:rPr b="1" i="0" lang="en-US" sz="5700" u="none" cap="none" strike="noStrike">
                <a:solidFill>
                  <a:srgbClr val="F6A131"/>
                </a:solidFill>
                <a:latin typeface="Poppins"/>
                <a:ea typeface="Poppins"/>
                <a:cs typeface="Poppins"/>
                <a:sym typeface="Poppins"/>
              </a:rPr>
              <a:t>Academic Freedom</a:t>
            </a:r>
            <a:endParaRPr b="1" i="0" sz="5700" u="none" cap="none" strike="noStrike">
              <a:solidFill>
                <a:srgbClr val="F6A131"/>
              </a:solidFill>
              <a:latin typeface="Poppins"/>
              <a:ea typeface="Poppins"/>
              <a:cs typeface="Poppins"/>
              <a:sym typeface="Poppins"/>
            </a:endParaRPr>
          </a:p>
        </p:txBody>
      </p:sp>
      <p:sp>
        <p:nvSpPr>
          <p:cNvPr id="174" name="Google Shape;174;g39aa8cd13b1_0_98"/>
          <p:cNvSpPr/>
          <p:nvPr/>
        </p:nvSpPr>
        <p:spPr>
          <a:xfrm>
            <a:off x="1201800" y="1251375"/>
            <a:ext cx="6740401" cy="332050"/>
          </a:xfrm>
          <a:custGeom>
            <a:rect b="b" l="l" r="r" t="t"/>
            <a:pathLst>
              <a:path extrusionOk="0" h="332050" w="4805990">
                <a:moveTo>
                  <a:pt x="0" y="0"/>
                </a:moveTo>
                <a:lnTo>
                  <a:pt x="4805990" y="0"/>
                </a:lnTo>
                <a:lnTo>
                  <a:pt x="4805990" y="332050"/>
                </a:lnTo>
                <a:lnTo>
                  <a:pt x="0" y="33205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3d8c6fc1156_0_248"/>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3">
              <a:alphaModFix/>
            </a:blip>
            <a:stretch>
              <a:fillRect b="0" l="0" r="0" t="0"/>
            </a:stretch>
          </a:blipFill>
          <a:ln>
            <a:noFill/>
          </a:ln>
        </p:spPr>
      </p:sp>
      <p:sp>
        <p:nvSpPr>
          <p:cNvPr id="180" name="Google Shape;180;g3d8c6fc1156_0_248"/>
          <p:cNvSpPr txBox="1"/>
          <p:nvPr/>
        </p:nvSpPr>
        <p:spPr>
          <a:xfrm>
            <a:off x="355500" y="1876075"/>
            <a:ext cx="17577000" cy="50538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t/>
            </a:r>
            <a:endParaRPr b="0" i="0" sz="2900" u="none" cap="none" strike="noStrike">
              <a:solidFill>
                <a:srgbClr val="191919"/>
              </a:solidFill>
              <a:latin typeface="Poppins"/>
              <a:ea typeface="Poppins"/>
              <a:cs typeface="Poppins"/>
              <a:sym typeface="Poppins"/>
            </a:endParaRPr>
          </a:p>
          <a:p>
            <a:pPr indent="0" lvl="0" marL="0" marR="0" rtl="0" algn="l">
              <a:lnSpc>
                <a:spcPct val="130011"/>
              </a:lnSpc>
              <a:spcBef>
                <a:spcPts val="0"/>
              </a:spcBef>
              <a:spcAft>
                <a:spcPts val="0"/>
              </a:spcAft>
              <a:buClr>
                <a:srgbClr val="000000"/>
              </a:buClr>
              <a:buSzPts val="2900"/>
              <a:buFont typeface="Arial"/>
              <a:buNone/>
            </a:pPr>
            <a:r>
              <a:t/>
            </a:r>
            <a:endParaRPr b="0" i="0" sz="2900" u="none" cap="none" strike="noStrike">
              <a:solidFill>
                <a:srgbClr val="191919"/>
              </a:solidFill>
              <a:latin typeface="Poppins"/>
              <a:ea typeface="Poppins"/>
              <a:cs typeface="Poppins"/>
              <a:sym typeface="Poppins"/>
            </a:endParaRPr>
          </a:p>
          <a:p>
            <a:pPr indent="0" lvl="0" marL="0" marR="0" rtl="0" algn="l">
              <a:lnSpc>
                <a:spcPct val="130011"/>
              </a:lnSpc>
              <a:spcBef>
                <a:spcPts val="0"/>
              </a:spcBef>
              <a:spcAft>
                <a:spcPts val="0"/>
              </a:spcAft>
              <a:buClr>
                <a:srgbClr val="000000"/>
              </a:buClr>
              <a:buSzPts val="2900"/>
              <a:buFont typeface="Arial"/>
              <a:buNone/>
            </a:pPr>
            <a:r>
              <a:rPr b="1" i="0" lang="en-US" sz="2900" u="none" cap="none" strike="noStrike">
                <a:solidFill>
                  <a:srgbClr val="191919"/>
                </a:solidFill>
                <a:latin typeface="Poppins"/>
                <a:ea typeface="Poppins"/>
                <a:cs typeface="Poppins"/>
                <a:sym typeface="Poppins"/>
              </a:rPr>
              <a:t>The freedom to learn</a:t>
            </a:r>
            <a:r>
              <a:rPr b="0" i="0" lang="en-US" sz="2900" u="none" cap="none" strike="noStrike">
                <a:solidFill>
                  <a:srgbClr val="191919"/>
                </a:solidFill>
                <a:latin typeface="Poppins"/>
                <a:ea typeface="Poppins"/>
                <a:cs typeface="Poppins"/>
                <a:sym typeface="Poppins"/>
              </a:rPr>
              <a:t> is rarely recognized in constitutions or higher education laws, whereas the freedom of science and teaching is more commonly protected. </a:t>
            </a:r>
            <a:r>
              <a:rPr b="0" i="0" lang="en-US" sz="2900" u="sng" cap="none" strike="noStrike">
                <a:solidFill>
                  <a:srgbClr val="191919"/>
                </a:solidFill>
                <a:latin typeface="Poppins"/>
                <a:ea typeface="Poppins"/>
                <a:cs typeface="Poppins"/>
                <a:sym typeface="Poppins"/>
              </a:rPr>
              <a:t>This creates a legal hierarchy that disadvantages students</a:t>
            </a:r>
            <a:r>
              <a:rPr b="0" i="0" lang="en-US" sz="2900" u="none" cap="none" strike="noStrike">
                <a:solidFill>
                  <a:srgbClr val="191919"/>
                </a:solidFill>
                <a:latin typeface="Poppins"/>
                <a:ea typeface="Poppins"/>
                <a:cs typeface="Poppins"/>
                <a:sym typeface="Poppins"/>
              </a:rPr>
              <a:t>. To address this imbalance, the freedom to learn and students’ rights to participate in higher education governance must be equally enshrined in constitutional and other relevant legal frameworks.</a:t>
            </a:r>
            <a:endParaRPr b="0" i="0" sz="29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chemeClr val="dk1"/>
              </a:buClr>
              <a:buSzPts val="1100"/>
              <a:buFont typeface="Arial"/>
              <a:buNone/>
            </a:pPr>
            <a:r>
              <a:t/>
            </a:r>
            <a:endParaRPr b="0" i="0" sz="28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rgbClr val="000000"/>
              </a:buClr>
              <a:buSzPts val="2800"/>
              <a:buFont typeface="Arial"/>
              <a:buNone/>
            </a:pPr>
            <a:r>
              <a:t/>
            </a:r>
            <a:endParaRPr b="0" i="0" sz="2800" u="none" cap="none" strike="noStrike">
              <a:solidFill>
                <a:srgbClr val="191919"/>
              </a:solidFill>
              <a:latin typeface="Poppins"/>
              <a:ea typeface="Poppins"/>
              <a:cs typeface="Poppins"/>
              <a:sym typeface="Poppins"/>
            </a:endParaRPr>
          </a:p>
        </p:txBody>
      </p:sp>
      <p:sp>
        <p:nvSpPr>
          <p:cNvPr id="181" name="Google Shape;181;g3d8c6fc1156_0_248"/>
          <p:cNvSpPr txBox="1"/>
          <p:nvPr/>
        </p:nvSpPr>
        <p:spPr>
          <a:xfrm>
            <a:off x="767525" y="516750"/>
            <a:ext cx="13259400" cy="877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700"/>
              <a:buFont typeface="Arial"/>
              <a:buNone/>
            </a:pPr>
            <a:r>
              <a:rPr b="1" i="0" lang="en-US" sz="5700" u="none" cap="none" strike="noStrike">
                <a:solidFill>
                  <a:srgbClr val="F6A131"/>
                </a:solidFill>
                <a:latin typeface="Poppins"/>
                <a:ea typeface="Poppins"/>
                <a:cs typeface="Poppins"/>
                <a:sym typeface="Poppins"/>
              </a:rPr>
              <a:t>Academic Freedom</a:t>
            </a:r>
            <a:endParaRPr b="1" i="0" sz="5700" u="none" cap="none" strike="noStrike">
              <a:solidFill>
                <a:srgbClr val="F6A131"/>
              </a:solidFill>
              <a:latin typeface="Poppins"/>
              <a:ea typeface="Poppins"/>
              <a:cs typeface="Poppins"/>
              <a:sym typeface="Poppins"/>
            </a:endParaRPr>
          </a:p>
        </p:txBody>
      </p:sp>
      <p:sp>
        <p:nvSpPr>
          <p:cNvPr id="182" name="Google Shape;182;g3d8c6fc1156_0_248"/>
          <p:cNvSpPr/>
          <p:nvPr/>
        </p:nvSpPr>
        <p:spPr>
          <a:xfrm>
            <a:off x="1029475" y="1394250"/>
            <a:ext cx="6740401" cy="332050"/>
          </a:xfrm>
          <a:custGeom>
            <a:rect b="b" l="l" r="r" t="t"/>
            <a:pathLst>
              <a:path extrusionOk="0" h="332050" w="4805990">
                <a:moveTo>
                  <a:pt x="0" y="0"/>
                </a:moveTo>
                <a:lnTo>
                  <a:pt x="4805990" y="0"/>
                </a:lnTo>
                <a:lnTo>
                  <a:pt x="4805990" y="332050"/>
                </a:lnTo>
                <a:lnTo>
                  <a:pt x="0" y="33205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d8c6fc1156_0_330"/>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3">
              <a:alphaModFix/>
            </a:blip>
            <a:stretch>
              <a:fillRect b="0" l="0" r="0" t="0"/>
            </a:stretch>
          </a:blipFill>
          <a:ln>
            <a:noFill/>
          </a:ln>
        </p:spPr>
      </p:sp>
      <p:sp>
        <p:nvSpPr>
          <p:cNvPr id="188" name="Google Shape;188;g3d8c6fc1156_0_330"/>
          <p:cNvSpPr txBox="1"/>
          <p:nvPr/>
        </p:nvSpPr>
        <p:spPr>
          <a:xfrm>
            <a:off x="355500" y="1876075"/>
            <a:ext cx="17577000" cy="73752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Clr>
                <a:srgbClr val="000000"/>
              </a:buClr>
              <a:buSzPts val="2900"/>
              <a:buFont typeface="Arial"/>
              <a:buNone/>
            </a:pPr>
            <a:r>
              <a:t/>
            </a:r>
            <a:endParaRPr b="0" i="0" sz="2900" u="none" cap="none" strike="noStrike">
              <a:solidFill>
                <a:srgbClr val="191919"/>
              </a:solidFill>
              <a:latin typeface="Poppins"/>
              <a:ea typeface="Poppins"/>
              <a:cs typeface="Poppins"/>
              <a:sym typeface="Poppins"/>
            </a:endParaRPr>
          </a:p>
          <a:p>
            <a:pPr indent="0" lvl="0" marL="0" marR="0" rtl="0" algn="l">
              <a:lnSpc>
                <a:spcPct val="130011"/>
              </a:lnSpc>
              <a:spcBef>
                <a:spcPts val="0"/>
              </a:spcBef>
              <a:spcAft>
                <a:spcPts val="0"/>
              </a:spcAft>
              <a:buClr>
                <a:srgbClr val="000000"/>
              </a:buClr>
              <a:buSzPts val="2900"/>
              <a:buFont typeface="Arial"/>
              <a:buNone/>
            </a:pPr>
            <a:r>
              <a:rPr b="0" i="0" lang="en-US" sz="2900" u="none" cap="none" strike="noStrike">
                <a:solidFill>
                  <a:srgbClr val="191919"/>
                </a:solidFill>
                <a:latin typeface="Poppins"/>
                <a:ea typeface="Poppins"/>
                <a:cs typeface="Poppins"/>
                <a:sym typeface="Poppins"/>
              </a:rPr>
              <a:t>For students, academic freedom:</a:t>
            </a:r>
            <a:endParaRPr b="0" i="0" sz="2900" u="none" cap="none" strike="noStrike">
              <a:solidFill>
                <a:srgbClr val="191919"/>
              </a:solidFill>
              <a:latin typeface="Poppins"/>
              <a:ea typeface="Poppins"/>
              <a:cs typeface="Poppins"/>
              <a:sym typeface="Poppins"/>
            </a:endParaRPr>
          </a:p>
          <a:p>
            <a:pPr indent="0" lvl="0" marL="0" marR="0" rtl="0" algn="l">
              <a:lnSpc>
                <a:spcPct val="130011"/>
              </a:lnSpc>
              <a:spcBef>
                <a:spcPts val="0"/>
              </a:spcBef>
              <a:spcAft>
                <a:spcPts val="0"/>
              </a:spcAft>
              <a:buClr>
                <a:srgbClr val="000000"/>
              </a:buClr>
              <a:buSzPts val="2900"/>
              <a:buFont typeface="Arial"/>
              <a:buNone/>
            </a:pPr>
            <a:r>
              <a:t/>
            </a:r>
            <a:endParaRPr b="0" i="0" sz="2900" u="none" cap="none" strike="noStrike">
              <a:solidFill>
                <a:srgbClr val="191919"/>
              </a:solidFill>
              <a:latin typeface="Poppins"/>
              <a:ea typeface="Poppins"/>
              <a:cs typeface="Poppins"/>
              <a:sym typeface="Poppins"/>
            </a:endParaRPr>
          </a:p>
          <a:p>
            <a:pPr indent="-412750" lvl="0" marL="914400" marR="0" rtl="0" algn="l">
              <a:lnSpc>
                <a:spcPct val="130011"/>
              </a:lnSpc>
              <a:spcBef>
                <a:spcPts val="0"/>
              </a:spcBef>
              <a:spcAft>
                <a:spcPts val="0"/>
              </a:spcAft>
              <a:buClr>
                <a:srgbClr val="191919"/>
              </a:buClr>
              <a:buSzPts val="2900"/>
              <a:buFont typeface="Poppins"/>
              <a:buChar char="●"/>
            </a:pPr>
            <a:r>
              <a:rPr b="1" i="0" lang="en-US" sz="2900" u="none" cap="none" strike="noStrike">
                <a:solidFill>
                  <a:srgbClr val="191919"/>
                </a:solidFill>
                <a:latin typeface="Poppins"/>
                <a:ea typeface="Poppins"/>
                <a:cs typeface="Poppins"/>
                <a:sym typeface="Poppins"/>
              </a:rPr>
              <a:t>Guarantees freedom</a:t>
            </a:r>
            <a:r>
              <a:rPr b="0" i="0" lang="en-US" sz="2900" u="none" cap="none" strike="noStrike">
                <a:solidFill>
                  <a:srgbClr val="191919"/>
                </a:solidFill>
                <a:latin typeface="Poppins"/>
                <a:ea typeface="Poppins"/>
                <a:cs typeface="Poppins"/>
                <a:sym typeface="Poppins"/>
              </a:rPr>
              <a:t> to learn, question, and develop independent thinking</a:t>
            </a:r>
            <a:endParaRPr b="0" i="0" sz="2900" u="none" cap="none" strike="noStrike">
              <a:solidFill>
                <a:srgbClr val="191919"/>
              </a:solidFill>
              <a:latin typeface="Poppins"/>
              <a:ea typeface="Poppins"/>
              <a:cs typeface="Poppins"/>
              <a:sym typeface="Poppins"/>
            </a:endParaRPr>
          </a:p>
          <a:p>
            <a:pPr indent="-412750" lvl="0" marL="914400" marR="0" rtl="0" algn="l">
              <a:lnSpc>
                <a:spcPct val="130011"/>
              </a:lnSpc>
              <a:spcBef>
                <a:spcPts val="0"/>
              </a:spcBef>
              <a:spcAft>
                <a:spcPts val="0"/>
              </a:spcAft>
              <a:buClr>
                <a:srgbClr val="191919"/>
              </a:buClr>
              <a:buSzPts val="2900"/>
              <a:buFont typeface="Poppins"/>
              <a:buChar char="●"/>
            </a:pPr>
            <a:r>
              <a:rPr b="1" i="0" lang="en-US" sz="2900" u="none" cap="none" strike="noStrike">
                <a:solidFill>
                  <a:srgbClr val="191919"/>
                </a:solidFill>
                <a:latin typeface="Poppins"/>
                <a:ea typeface="Poppins"/>
                <a:cs typeface="Poppins"/>
                <a:sym typeface="Poppins"/>
              </a:rPr>
              <a:t>Creates safe learning environments,</a:t>
            </a:r>
            <a:r>
              <a:rPr b="0" i="0" lang="en-US" sz="2900" u="none" cap="none" strike="noStrike">
                <a:solidFill>
                  <a:srgbClr val="191919"/>
                </a:solidFill>
                <a:latin typeface="Poppins"/>
                <a:ea typeface="Poppins"/>
                <a:cs typeface="Poppins"/>
                <a:sym typeface="Poppins"/>
              </a:rPr>
              <a:t> free from fear, censorship, or retaliation</a:t>
            </a:r>
            <a:endParaRPr b="0" i="0" sz="2900" u="none" cap="none" strike="noStrike">
              <a:solidFill>
                <a:srgbClr val="191919"/>
              </a:solidFill>
              <a:latin typeface="Poppins"/>
              <a:ea typeface="Poppins"/>
              <a:cs typeface="Poppins"/>
              <a:sym typeface="Poppins"/>
            </a:endParaRPr>
          </a:p>
          <a:p>
            <a:pPr indent="-412750" lvl="0" marL="914400" marR="0" rtl="0" algn="l">
              <a:lnSpc>
                <a:spcPct val="130011"/>
              </a:lnSpc>
              <a:spcBef>
                <a:spcPts val="0"/>
              </a:spcBef>
              <a:spcAft>
                <a:spcPts val="0"/>
              </a:spcAft>
              <a:buClr>
                <a:srgbClr val="191919"/>
              </a:buClr>
              <a:buSzPts val="2900"/>
              <a:buFont typeface="Poppins"/>
              <a:buChar char="●"/>
            </a:pPr>
            <a:r>
              <a:rPr b="1" i="0" lang="en-US" sz="2900" u="none" cap="none" strike="noStrike">
                <a:solidFill>
                  <a:srgbClr val="191919"/>
                </a:solidFill>
                <a:latin typeface="Poppins"/>
                <a:ea typeface="Poppins"/>
                <a:cs typeface="Poppins"/>
                <a:sym typeface="Poppins"/>
              </a:rPr>
              <a:t>Ensures access </a:t>
            </a:r>
            <a:r>
              <a:rPr b="0" i="0" lang="en-US" sz="2900" u="none" cap="none" strike="noStrike">
                <a:solidFill>
                  <a:srgbClr val="191919"/>
                </a:solidFill>
                <a:latin typeface="Poppins"/>
                <a:ea typeface="Poppins"/>
                <a:cs typeface="Poppins"/>
                <a:sym typeface="Poppins"/>
              </a:rPr>
              <a:t>to diverse ideas and perspectives, essential for critical learning</a:t>
            </a:r>
            <a:endParaRPr b="0" i="0" sz="2900" u="none" cap="none" strike="noStrike">
              <a:solidFill>
                <a:srgbClr val="191919"/>
              </a:solidFill>
              <a:latin typeface="Poppins"/>
              <a:ea typeface="Poppins"/>
              <a:cs typeface="Poppins"/>
              <a:sym typeface="Poppins"/>
            </a:endParaRPr>
          </a:p>
          <a:p>
            <a:pPr indent="-412750" lvl="0" marL="914400" marR="0" rtl="0" algn="l">
              <a:lnSpc>
                <a:spcPct val="130011"/>
              </a:lnSpc>
              <a:spcBef>
                <a:spcPts val="0"/>
              </a:spcBef>
              <a:spcAft>
                <a:spcPts val="0"/>
              </a:spcAft>
              <a:buClr>
                <a:srgbClr val="191919"/>
              </a:buClr>
              <a:buSzPts val="2900"/>
              <a:buFont typeface="Poppins"/>
              <a:buChar char="●"/>
            </a:pPr>
            <a:r>
              <a:rPr b="1" i="0" lang="en-US" sz="2900" u="none" cap="none" strike="noStrike">
                <a:solidFill>
                  <a:srgbClr val="191919"/>
                </a:solidFill>
                <a:latin typeface="Poppins"/>
                <a:ea typeface="Poppins"/>
                <a:cs typeface="Poppins"/>
                <a:sym typeface="Poppins"/>
              </a:rPr>
              <a:t>Protects the quality</a:t>
            </a:r>
            <a:r>
              <a:rPr b="0" i="0" lang="en-US" sz="2900" u="none" cap="none" strike="noStrike">
                <a:solidFill>
                  <a:srgbClr val="191919"/>
                </a:solidFill>
                <a:latin typeface="Poppins"/>
                <a:ea typeface="Poppins"/>
                <a:cs typeface="Poppins"/>
                <a:sym typeface="Poppins"/>
              </a:rPr>
              <a:t> of teaching, grounded in academic standards rather than external pressure</a:t>
            </a:r>
            <a:endParaRPr b="0" i="0" sz="2900" u="none" cap="none" strike="noStrike">
              <a:solidFill>
                <a:srgbClr val="191919"/>
              </a:solidFill>
              <a:latin typeface="Poppins"/>
              <a:ea typeface="Poppins"/>
              <a:cs typeface="Poppins"/>
              <a:sym typeface="Poppins"/>
            </a:endParaRPr>
          </a:p>
          <a:p>
            <a:pPr indent="-412750" lvl="0" marL="914400" marR="0" rtl="0" algn="l">
              <a:lnSpc>
                <a:spcPct val="130011"/>
              </a:lnSpc>
              <a:spcBef>
                <a:spcPts val="0"/>
              </a:spcBef>
              <a:spcAft>
                <a:spcPts val="0"/>
              </a:spcAft>
              <a:buClr>
                <a:srgbClr val="191919"/>
              </a:buClr>
              <a:buSzPts val="2900"/>
              <a:buFont typeface="Poppins"/>
              <a:buChar char="●"/>
            </a:pPr>
            <a:r>
              <a:rPr b="1" i="0" lang="en-US" sz="2900" u="none" cap="none" strike="noStrike">
                <a:solidFill>
                  <a:srgbClr val="191919"/>
                </a:solidFill>
                <a:latin typeface="Poppins"/>
                <a:ea typeface="Poppins"/>
                <a:cs typeface="Poppins"/>
                <a:sym typeface="Poppins"/>
              </a:rPr>
              <a:t>Empowers student participation,</a:t>
            </a:r>
            <a:r>
              <a:rPr b="0" i="0" lang="en-US" sz="2900" u="none" cap="none" strike="noStrike">
                <a:solidFill>
                  <a:srgbClr val="191919"/>
                </a:solidFill>
                <a:latin typeface="Poppins"/>
                <a:ea typeface="Poppins"/>
                <a:cs typeface="Poppins"/>
                <a:sym typeface="Poppins"/>
              </a:rPr>
              <a:t> allowing students to express views on institutional policies</a:t>
            </a:r>
            <a:endParaRPr b="0" i="0" sz="2900" u="none" cap="none" strike="noStrike">
              <a:solidFill>
                <a:srgbClr val="191919"/>
              </a:solidFill>
              <a:latin typeface="Poppins"/>
              <a:ea typeface="Poppins"/>
              <a:cs typeface="Poppins"/>
              <a:sym typeface="Poppins"/>
            </a:endParaRPr>
          </a:p>
          <a:p>
            <a:pPr indent="-412750" lvl="0" marL="914400" marR="0" rtl="0" algn="l">
              <a:lnSpc>
                <a:spcPct val="130011"/>
              </a:lnSpc>
              <a:spcBef>
                <a:spcPts val="0"/>
              </a:spcBef>
              <a:spcAft>
                <a:spcPts val="0"/>
              </a:spcAft>
              <a:buClr>
                <a:srgbClr val="191919"/>
              </a:buClr>
              <a:buSzPts val="2900"/>
              <a:buFont typeface="Poppins"/>
              <a:buChar char="●"/>
            </a:pPr>
            <a:r>
              <a:rPr b="1" i="0" lang="en-US" sz="2900" u="none" cap="none" strike="noStrike">
                <a:solidFill>
                  <a:srgbClr val="191919"/>
                </a:solidFill>
                <a:latin typeface="Poppins"/>
                <a:ea typeface="Poppins"/>
                <a:cs typeface="Poppins"/>
                <a:sym typeface="Poppins"/>
              </a:rPr>
              <a:t>Strengthens democratic citizenship</a:t>
            </a:r>
            <a:r>
              <a:rPr b="0" i="0" lang="en-US" sz="2900" u="none" cap="none" strike="noStrike">
                <a:solidFill>
                  <a:srgbClr val="191919"/>
                </a:solidFill>
                <a:latin typeface="Poppins"/>
                <a:ea typeface="Poppins"/>
                <a:cs typeface="Poppins"/>
                <a:sym typeface="Poppins"/>
              </a:rPr>
              <a:t>, by fostering open debate and responsibility</a:t>
            </a:r>
            <a:endParaRPr b="0" i="0" sz="29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chemeClr val="dk1"/>
              </a:buClr>
              <a:buSzPts val="1100"/>
              <a:buFont typeface="Arial"/>
              <a:buNone/>
            </a:pPr>
            <a:r>
              <a:t/>
            </a:r>
            <a:endParaRPr b="0" i="0" sz="28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rgbClr val="000000"/>
              </a:buClr>
              <a:buSzPts val="2800"/>
              <a:buFont typeface="Arial"/>
              <a:buNone/>
            </a:pPr>
            <a:r>
              <a:t/>
            </a:r>
            <a:endParaRPr b="0" i="0" sz="2800" u="none" cap="none" strike="noStrike">
              <a:solidFill>
                <a:srgbClr val="191919"/>
              </a:solidFill>
              <a:latin typeface="Poppins"/>
              <a:ea typeface="Poppins"/>
              <a:cs typeface="Poppins"/>
              <a:sym typeface="Poppins"/>
            </a:endParaRPr>
          </a:p>
        </p:txBody>
      </p:sp>
      <p:sp>
        <p:nvSpPr>
          <p:cNvPr id="189" name="Google Shape;189;g3d8c6fc1156_0_330"/>
          <p:cNvSpPr txBox="1"/>
          <p:nvPr/>
        </p:nvSpPr>
        <p:spPr>
          <a:xfrm>
            <a:off x="767525" y="516750"/>
            <a:ext cx="13259400" cy="877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700"/>
              <a:buFont typeface="Arial"/>
              <a:buNone/>
            </a:pPr>
            <a:r>
              <a:rPr b="1" i="0" lang="en-US" sz="5700" u="none" cap="none" strike="noStrike">
                <a:solidFill>
                  <a:srgbClr val="F6A131"/>
                </a:solidFill>
                <a:latin typeface="Poppins"/>
                <a:ea typeface="Poppins"/>
                <a:cs typeface="Poppins"/>
                <a:sym typeface="Poppins"/>
              </a:rPr>
              <a:t>Academic Freedom</a:t>
            </a:r>
            <a:endParaRPr b="1" i="0" sz="5700" u="none" cap="none" strike="noStrike">
              <a:solidFill>
                <a:srgbClr val="F6A131"/>
              </a:solidFill>
              <a:latin typeface="Poppins"/>
              <a:ea typeface="Poppins"/>
              <a:cs typeface="Poppins"/>
              <a:sym typeface="Poppins"/>
            </a:endParaRPr>
          </a:p>
        </p:txBody>
      </p:sp>
      <p:sp>
        <p:nvSpPr>
          <p:cNvPr id="190" name="Google Shape;190;g3d8c6fc1156_0_330"/>
          <p:cNvSpPr/>
          <p:nvPr/>
        </p:nvSpPr>
        <p:spPr>
          <a:xfrm>
            <a:off x="1078400" y="1469138"/>
            <a:ext cx="6740401" cy="332050"/>
          </a:xfrm>
          <a:custGeom>
            <a:rect b="b" l="l" r="r" t="t"/>
            <a:pathLst>
              <a:path extrusionOk="0" h="332050" w="4805990">
                <a:moveTo>
                  <a:pt x="0" y="0"/>
                </a:moveTo>
                <a:lnTo>
                  <a:pt x="4805990" y="0"/>
                </a:lnTo>
                <a:lnTo>
                  <a:pt x="4805990" y="332050"/>
                </a:lnTo>
                <a:lnTo>
                  <a:pt x="0" y="33205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d8c6fc1156_0_412"/>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3">
              <a:alphaModFix/>
            </a:blip>
            <a:stretch>
              <a:fillRect b="0" l="0" r="0" t="0"/>
            </a:stretch>
          </a:blipFill>
          <a:ln>
            <a:noFill/>
          </a:ln>
        </p:spPr>
      </p:sp>
      <p:sp>
        <p:nvSpPr>
          <p:cNvPr id="196" name="Google Shape;196;g3d8c6fc1156_0_412"/>
          <p:cNvSpPr txBox="1"/>
          <p:nvPr/>
        </p:nvSpPr>
        <p:spPr>
          <a:xfrm>
            <a:off x="355500" y="1876075"/>
            <a:ext cx="17577000" cy="73752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Clr>
                <a:srgbClr val="000000"/>
              </a:buClr>
              <a:buSzPts val="2900"/>
              <a:buFont typeface="Arial"/>
              <a:buNone/>
            </a:pPr>
            <a:r>
              <a:t/>
            </a:r>
            <a:endParaRPr b="0" i="0" sz="2900" u="none" cap="none" strike="noStrike">
              <a:solidFill>
                <a:srgbClr val="191919"/>
              </a:solidFill>
              <a:latin typeface="Poppins"/>
              <a:ea typeface="Poppins"/>
              <a:cs typeface="Poppins"/>
              <a:sym typeface="Poppins"/>
            </a:endParaRPr>
          </a:p>
          <a:p>
            <a:pPr indent="0" lvl="0" marL="0" marR="0" rtl="0" algn="l">
              <a:lnSpc>
                <a:spcPct val="130011"/>
              </a:lnSpc>
              <a:spcBef>
                <a:spcPts val="0"/>
              </a:spcBef>
              <a:spcAft>
                <a:spcPts val="0"/>
              </a:spcAft>
              <a:buClr>
                <a:srgbClr val="000000"/>
              </a:buClr>
              <a:buSzPts val="2900"/>
              <a:buFont typeface="Arial"/>
              <a:buNone/>
            </a:pPr>
            <a:r>
              <a:t/>
            </a:r>
            <a:endParaRPr b="0" i="0" sz="2900" u="none" cap="none" strike="noStrike">
              <a:solidFill>
                <a:srgbClr val="191919"/>
              </a:solidFill>
              <a:latin typeface="Poppins"/>
              <a:ea typeface="Poppins"/>
              <a:cs typeface="Poppins"/>
              <a:sym typeface="Poppins"/>
            </a:endParaRPr>
          </a:p>
          <a:p>
            <a:pPr indent="-412750" lvl="0" marL="914400" marR="0" rtl="0" algn="l">
              <a:lnSpc>
                <a:spcPct val="130011"/>
              </a:lnSpc>
              <a:spcBef>
                <a:spcPts val="0"/>
              </a:spcBef>
              <a:spcAft>
                <a:spcPts val="0"/>
              </a:spcAft>
              <a:buClr>
                <a:srgbClr val="191919"/>
              </a:buClr>
              <a:buSzPts val="2900"/>
              <a:buFont typeface="Poppins"/>
              <a:buChar char="●"/>
            </a:pPr>
            <a:r>
              <a:rPr b="1" i="0" lang="en-US" sz="2900" u="none" cap="none" strike="noStrike">
                <a:solidFill>
                  <a:srgbClr val="191919"/>
                </a:solidFill>
                <a:latin typeface="Poppins"/>
                <a:ea typeface="Poppins"/>
                <a:cs typeface="Poppins"/>
                <a:sym typeface="Poppins"/>
              </a:rPr>
              <a:t>15 out of 36 NUSs</a:t>
            </a:r>
            <a:r>
              <a:rPr b="0" i="0" lang="en-US" sz="2900" u="none" cap="none" strike="noStrike">
                <a:solidFill>
                  <a:srgbClr val="191919"/>
                </a:solidFill>
                <a:latin typeface="Poppins"/>
                <a:ea typeface="Poppins"/>
                <a:cs typeface="Poppins"/>
                <a:sym typeface="Poppins"/>
              </a:rPr>
              <a:t> answered that they are not involved in any discussion on academic freedom with public authorities, pointing towards a lack regarding the continuous promotion and protection of academic freedom in the EHEA</a:t>
            </a:r>
            <a:endParaRPr b="0" i="0" sz="29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rgbClr val="000000"/>
              </a:buClr>
              <a:buSzPts val="2900"/>
              <a:buFont typeface="Arial"/>
              <a:buNone/>
            </a:pPr>
            <a:r>
              <a:t/>
            </a:r>
            <a:endParaRPr b="0" i="0" sz="2900" u="none" cap="none" strike="noStrike">
              <a:solidFill>
                <a:srgbClr val="191919"/>
              </a:solidFill>
              <a:latin typeface="Poppins"/>
              <a:ea typeface="Poppins"/>
              <a:cs typeface="Poppins"/>
              <a:sym typeface="Poppins"/>
            </a:endParaRPr>
          </a:p>
          <a:p>
            <a:pPr indent="-412750" lvl="0" marL="9144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A worrying </a:t>
            </a:r>
            <a:r>
              <a:rPr b="1" i="0" lang="en-US" sz="2900" u="none" cap="none" strike="noStrike">
                <a:solidFill>
                  <a:srgbClr val="191919"/>
                </a:solidFill>
                <a:latin typeface="Poppins"/>
                <a:ea typeface="Poppins"/>
                <a:cs typeface="Poppins"/>
                <a:sym typeface="Poppins"/>
              </a:rPr>
              <a:t>14 out of 36 NUSs</a:t>
            </a:r>
            <a:r>
              <a:rPr b="0" i="0" lang="en-US" sz="2900" u="none" cap="none" strike="noStrike">
                <a:solidFill>
                  <a:srgbClr val="191919"/>
                </a:solidFill>
                <a:latin typeface="Poppins"/>
                <a:ea typeface="Poppins"/>
                <a:cs typeface="Poppins"/>
                <a:sym typeface="Poppins"/>
              </a:rPr>
              <a:t> report that there have been incidents where students have been subject to threats or consequences due to their student activism in recent years. As responsible for these incidents NUSs reported equally often that public authorities, higher education institutions’s leadership and academic and administrative staff were the aggressors</a:t>
            </a:r>
            <a:endParaRPr b="0" i="0" sz="29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chemeClr val="dk1"/>
              </a:buClr>
              <a:buSzPts val="1100"/>
              <a:buFont typeface="Arial"/>
              <a:buNone/>
            </a:pPr>
            <a:r>
              <a:t/>
            </a:r>
            <a:endParaRPr b="0" i="0" sz="28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rgbClr val="000000"/>
              </a:buClr>
              <a:buSzPts val="2800"/>
              <a:buFont typeface="Arial"/>
              <a:buNone/>
            </a:pPr>
            <a:r>
              <a:t/>
            </a:r>
            <a:endParaRPr b="0" i="0" sz="2800" u="none" cap="none" strike="noStrike">
              <a:solidFill>
                <a:srgbClr val="191919"/>
              </a:solidFill>
              <a:latin typeface="Poppins"/>
              <a:ea typeface="Poppins"/>
              <a:cs typeface="Poppins"/>
              <a:sym typeface="Poppins"/>
            </a:endParaRPr>
          </a:p>
        </p:txBody>
      </p:sp>
      <p:sp>
        <p:nvSpPr>
          <p:cNvPr id="197" name="Google Shape;197;g3d8c6fc1156_0_412"/>
          <p:cNvSpPr txBox="1"/>
          <p:nvPr/>
        </p:nvSpPr>
        <p:spPr>
          <a:xfrm>
            <a:off x="767525" y="516750"/>
            <a:ext cx="13259400" cy="877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700"/>
              <a:buFont typeface="Arial"/>
              <a:buNone/>
            </a:pPr>
            <a:r>
              <a:rPr b="1" i="0" lang="en-US" sz="5700" u="none" cap="none" strike="noStrike">
                <a:solidFill>
                  <a:srgbClr val="F6A131"/>
                </a:solidFill>
                <a:latin typeface="Poppins"/>
                <a:ea typeface="Poppins"/>
                <a:cs typeface="Poppins"/>
                <a:sym typeface="Poppins"/>
              </a:rPr>
              <a:t>BWSE 2024</a:t>
            </a:r>
            <a:endParaRPr b="1" i="0" sz="5700" u="none" cap="none" strike="noStrike">
              <a:solidFill>
                <a:srgbClr val="F6A131"/>
              </a:solidFill>
              <a:latin typeface="Poppins"/>
              <a:ea typeface="Poppins"/>
              <a:cs typeface="Poppins"/>
              <a:sym typeface="Poppins"/>
            </a:endParaRPr>
          </a:p>
        </p:txBody>
      </p:sp>
      <p:sp>
        <p:nvSpPr>
          <p:cNvPr id="198" name="Google Shape;198;g3d8c6fc1156_0_412"/>
          <p:cNvSpPr/>
          <p:nvPr/>
        </p:nvSpPr>
        <p:spPr>
          <a:xfrm>
            <a:off x="140625" y="1469138"/>
            <a:ext cx="6740401" cy="332050"/>
          </a:xfrm>
          <a:custGeom>
            <a:rect b="b" l="l" r="r" t="t"/>
            <a:pathLst>
              <a:path extrusionOk="0" h="332050" w="4805990">
                <a:moveTo>
                  <a:pt x="0" y="0"/>
                </a:moveTo>
                <a:lnTo>
                  <a:pt x="4805990" y="0"/>
                </a:lnTo>
                <a:lnTo>
                  <a:pt x="4805990" y="332050"/>
                </a:lnTo>
                <a:lnTo>
                  <a:pt x="0" y="33205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d8c6fc1156_0_419"/>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3">
              <a:alphaModFix/>
            </a:blip>
            <a:stretch>
              <a:fillRect b="0" l="0" r="0" t="0"/>
            </a:stretch>
          </a:blipFill>
          <a:ln>
            <a:noFill/>
          </a:ln>
        </p:spPr>
      </p:sp>
      <p:sp>
        <p:nvSpPr>
          <p:cNvPr id="204" name="Google Shape;204;g3d8c6fc1156_0_419"/>
          <p:cNvSpPr txBox="1"/>
          <p:nvPr/>
        </p:nvSpPr>
        <p:spPr>
          <a:xfrm>
            <a:off x="7760375" y="1159650"/>
            <a:ext cx="9602100" cy="67947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Clr>
                <a:srgbClr val="000000"/>
              </a:buClr>
              <a:buSzPts val="2900"/>
              <a:buFont typeface="Arial"/>
              <a:buNone/>
            </a:pPr>
            <a:r>
              <a:t/>
            </a:r>
            <a:endParaRPr b="0" i="0" sz="2900" u="none" cap="none" strike="noStrike">
              <a:solidFill>
                <a:srgbClr val="191919"/>
              </a:solidFill>
              <a:latin typeface="Poppins"/>
              <a:ea typeface="Poppins"/>
              <a:cs typeface="Poppins"/>
              <a:sym typeface="Poppins"/>
            </a:endParaRPr>
          </a:p>
          <a:p>
            <a:pPr indent="-412750" lvl="0" marL="9144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Lately, the European Students’ Union has seen </a:t>
            </a:r>
            <a:r>
              <a:rPr b="1" i="0" lang="en-US" sz="2900" u="none" cap="none" strike="noStrike">
                <a:solidFill>
                  <a:srgbClr val="191919"/>
                </a:solidFill>
                <a:latin typeface="Poppins"/>
                <a:ea typeface="Poppins"/>
                <a:cs typeface="Poppins"/>
                <a:sym typeface="Poppins"/>
              </a:rPr>
              <a:t>the erosion of academic freedom</a:t>
            </a:r>
            <a:r>
              <a:rPr b="0" i="0" lang="en-US" sz="2900" u="none" cap="none" strike="noStrike">
                <a:solidFill>
                  <a:srgbClr val="191919"/>
                </a:solidFill>
                <a:latin typeface="Poppins"/>
                <a:ea typeface="Poppins"/>
                <a:cs typeface="Poppins"/>
                <a:sym typeface="Poppins"/>
              </a:rPr>
              <a:t> as one of the top priorities for National Unions of Students (</a:t>
            </a:r>
            <a:r>
              <a:rPr b="0" i="0" lang="en-US" sz="2900" u="sng" cap="none" strike="noStrike">
                <a:solidFill>
                  <a:srgbClr val="191919"/>
                </a:solidFill>
                <a:latin typeface="Poppins"/>
                <a:ea typeface="Poppins"/>
                <a:cs typeface="Poppins"/>
                <a:sym typeface="Poppins"/>
              </a:rPr>
              <a:t>together with the overall erosion of democracy</a:t>
            </a:r>
            <a:r>
              <a:rPr b="0" i="0" lang="en-US" sz="2900" u="none" cap="none" strike="noStrike">
                <a:solidFill>
                  <a:srgbClr val="191919"/>
                </a:solidFill>
                <a:latin typeface="Poppins"/>
                <a:ea typeface="Poppins"/>
                <a:cs typeface="Poppins"/>
                <a:sym typeface="Poppins"/>
              </a:rPr>
              <a:t>)</a:t>
            </a:r>
            <a:endParaRPr b="0" i="0" sz="2900" u="none" cap="none" strike="noStrike">
              <a:solidFill>
                <a:srgbClr val="191919"/>
              </a:solidFill>
              <a:latin typeface="Poppins"/>
              <a:ea typeface="Poppins"/>
              <a:cs typeface="Poppins"/>
              <a:sym typeface="Poppins"/>
            </a:endParaRPr>
          </a:p>
          <a:p>
            <a:pPr indent="-412750" lvl="0" marL="9144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ESU has also analyzed the latest findings of the </a:t>
            </a:r>
            <a:r>
              <a:rPr b="1" i="0" lang="en-US" sz="2900" u="none" cap="none" strike="noStrike">
                <a:solidFill>
                  <a:srgbClr val="191919"/>
                </a:solidFill>
                <a:latin typeface="Poppins"/>
                <a:ea typeface="Poppins"/>
                <a:cs typeface="Poppins"/>
                <a:sym typeface="Poppins"/>
              </a:rPr>
              <a:t>EP Academic Freedom Monitor</a:t>
            </a:r>
            <a:r>
              <a:rPr b="0" i="0" lang="en-US" sz="2900" u="none" cap="none" strike="noStrike">
                <a:solidFill>
                  <a:srgbClr val="191919"/>
                </a:solidFill>
                <a:latin typeface="Poppins"/>
                <a:ea typeface="Poppins"/>
                <a:cs typeface="Poppins"/>
                <a:sym typeface="Poppins"/>
              </a:rPr>
              <a:t> and the data in the </a:t>
            </a:r>
            <a:r>
              <a:rPr b="1" i="0" lang="en-US" sz="2900" u="none" cap="none" strike="noStrike">
                <a:solidFill>
                  <a:srgbClr val="191919"/>
                </a:solidFill>
                <a:latin typeface="Poppins"/>
                <a:ea typeface="Poppins"/>
                <a:cs typeface="Poppins"/>
                <a:sym typeface="Poppins"/>
              </a:rPr>
              <a:t>annual Academic Freedom Index </a:t>
            </a:r>
            <a:r>
              <a:rPr b="0" i="0" lang="en-US" sz="2900" u="none" cap="none" strike="noStrike">
                <a:solidFill>
                  <a:srgbClr val="191919"/>
                </a:solidFill>
                <a:latin typeface="Poppins"/>
                <a:ea typeface="Poppins"/>
                <a:cs typeface="Poppins"/>
                <a:sym typeface="Poppins"/>
              </a:rPr>
              <a:t>(March, 2026)</a:t>
            </a:r>
            <a:endParaRPr b="0" i="0" sz="29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chemeClr val="dk1"/>
              </a:buClr>
              <a:buSzPts val="1100"/>
              <a:buFont typeface="Arial"/>
              <a:buNone/>
            </a:pPr>
            <a:r>
              <a:t/>
            </a:r>
            <a:endParaRPr b="0" i="0" sz="28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rgbClr val="000000"/>
              </a:buClr>
              <a:buSzPts val="2800"/>
              <a:buFont typeface="Arial"/>
              <a:buNone/>
            </a:pPr>
            <a:r>
              <a:t/>
            </a:r>
            <a:endParaRPr b="0" i="0" sz="2800" u="none" cap="none" strike="noStrike">
              <a:solidFill>
                <a:srgbClr val="191919"/>
              </a:solidFill>
              <a:latin typeface="Poppins"/>
              <a:ea typeface="Poppins"/>
              <a:cs typeface="Poppins"/>
              <a:sym typeface="Poppins"/>
            </a:endParaRPr>
          </a:p>
        </p:txBody>
      </p:sp>
      <p:sp>
        <p:nvSpPr>
          <p:cNvPr id="205" name="Google Shape;205;g3d8c6fc1156_0_419"/>
          <p:cNvSpPr txBox="1"/>
          <p:nvPr/>
        </p:nvSpPr>
        <p:spPr>
          <a:xfrm>
            <a:off x="1138025" y="3635700"/>
            <a:ext cx="6113400" cy="18426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700"/>
              <a:buFont typeface="Arial"/>
              <a:buNone/>
            </a:pPr>
            <a:r>
              <a:rPr b="1" i="0" lang="en-US" sz="5700" u="none" cap="none" strike="noStrike">
                <a:solidFill>
                  <a:srgbClr val="F6A131"/>
                </a:solidFill>
                <a:latin typeface="Poppins"/>
                <a:ea typeface="Poppins"/>
                <a:cs typeface="Poppins"/>
                <a:sym typeface="Poppins"/>
              </a:rPr>
              <a:t>What are we worried about?</a:t>
            </a:r>
            <a:endParaRPr b="1" i="0" sz="5700" u="none" cap="none" strike="noStrike">
              <a:solidFill>
                <a:srgbClr val="F6A131"/>
              </a:solidFill>
              <a:latin typeface="Poppins"/>
              <a:ea typeface="Poppins"/>
              <a:cs typeface="Poppins"/>
              <a:sym typeface="Poppins"/>
            </a:endParaRPr>
          </a:p>
        </p:txBody>
      </p:sp>
      <p:sp>
        <p:nvSpPr>
          <p:cNvPr id="206" name="Google Shape;206;g3d8c6fc1156_0_419"/>
          <p:cNvSpPr/>
          <p:nvPr/>
        </p:nvSpPr>
        <p:spPr>
          <a:xfrm>
            <a:off x="824525" y="5658013"/>
            <a:ext cx="6740401" cy="332050"/>
          </a:xfrm>
          <a:custGeom>
            <a:rect b="b" l="l" r="r" t="t"/>
            <a:pathLst>
              <a:path extrusionOk="0" h="332050" w="4805990">
                <a:moveTo>
                  <a:pt x="0" y="0"/>
                </a:moveTo>
                <a:lnTo>
                  <a:pt x="4805990" y="0"/>
                </a:lnTo>
                <a:lnTo>
                  <a:pt x="4805990" y="332050"/>
                </a:lnTo>
                <a:lnTo>
                  <a:pt x="0" y="33205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3d8c6fc1156_0_426"/>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3">
              <a:alphaModFix/>
            </a:blip>
            <a:stretch>
              <a:fillRect b="0" l="0" r="0" t="0"/>
            </a:stretch>
          </a:blipFill>
          <a:ln>
            <a:noFill/>
          </a:ln>
        </p:spPr>
      </p:sp>
      <p:sp>
        <p:nvSpPr>
          <p:cNvPr id="212" name="Google Shape;212;g3d8c6fc1156_0_426"/>
          <p:cNvSpPr txBox="1"/>
          <p:nvPr/>
        </p:nvSpPr>
        <p:spPr>
          <a:xfrm>
            <a:off x="436950" y="2897900"/>
            <a:ext cx="9602100" cy="62145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Clr>
                <a:srgbClr val="000000"/>
              </a:buClr>
              <a:buSzPts val="2900"/>
              <a:buFont typeface="Arial"/>
              <a:buNone/>
            </a:pPr>
            <a:r>
              <a:t/>
            </a:r>
            <a:endParaRPr b="0" i="0" sz="2900" u="none" cap="none" strike="noStrike">
              <a:solidFill>
                <a:srgbClr val="191919"/>
              </a:solidFill>
              <a:latin typeface="Poppins"/>
              <a:ea typeface="Poppins"/>
              <a:cs typeface="Poppins"/>
              <a:sym typeface="Poppins"/>
            </a:endParaRPr>
          </a:p>
          <a:p>
            <a:pPr indent="-412750" lvl="0" marL="9144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Academic freedom is not collapsing overnight, but is steadily eroding</a:t>
            </a:r>
            <a:endParaRPr b="0" i="0" sz="29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rgbClr val="000000"/>
              </a:buClr>
              <a:buSzPts val="2900"/>
              <a:buFont typeface="Arial"/>
              <a:buNone/>
            </a:pPr>
            <a:r>
              <a:t/>
            </a:r>
            <a:endParaRPr b="0" i="0" sz="2900" u="none" cap="none" strike="noStrike">
              <a:solidFill>
                <a:srgbClr val="191919"/>
              </a:solidFill>
              <a:latin typeface="Poppins"/>
              <a:ea typeface="Poppins"/>
              <a:cs typeface="Poppins"/>
              <a:sym typeface="Poppins"/>
            </a:endParaRPr>
          </a:p>
          <a:p>
            <a:pPr indent="-412750" lvl="0" marL="9144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EU members states that declined in the Academic Freedom Index:</a:t>
            </a:r>
            <a:endParaRPr b="0" i="0" sz="2900" u="none" cap="none" strike="noStrike">
              <a:solidFill>
                <a:srgbClr val="191919"/>
              </a:solidFill>
              <a:latin typeface="Poppins"/>
              <a:ea typeface="Poppins"/>
              <a:cs typeface="Poppins"/>
              <a:sym typeface="Poppins"/>
            </a:endParaRPr>
          </a:p>
          <a:p>
            <a:pPr indent="-412750" lvl="1" marL="13716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15 out of 27, over the past year</a:t>
            </a:r>
            <a:endParaRPr b="0" i="0" sz="2900" u="none" cap="none" strike="noStrike">
              <a:solidFill>
                <a:srgbClr val="191919"/>
              </a:solidFill>
              <a:latin typeface="Poppins"/>
              <a:ea typeface="Poppins"/>
              <a:cs typeface="Poppins"/>
              <a:sym typeface="Poppins"/>
            </a:endParaRPr>
          </a:p>
          <a:p>
            <a:pPr indent="-412750" lvl="1" marL="13716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24 out of 27, over the past 5 years</a:t>
            </a:r>
            <a:endParaRPr b="0" i="0" sz="2900" u="none" cap="none" strike="noStrike">
              <a:solidFill>
                <a:srgbClr val="191919"/>
              </a:solidFill>
              <a:latin typeface="Poppins"/>
              <a:ea typeface="Poppins"/>
              <a:cs typeface="Poppins"/>
              <a:sym typeface="Poppins"/>
            </a:endParaRPr>
          </a:p>
          <a:p>
            <a:pPr indent="-412750" lvl="1" marL="13716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25 out of 27, over the past decade</a:t>
            </a:r>
            <a:endParaRPr b="0" i="0" sz="29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chemeClr val="dk1"/>
              </a:buClr>
              <a:buSzPts val="1100"/>
              <a:buFont typeface="Arial"/>
              <a:buNone/>
            </a:pPr>
            <a:r>
              <a:t/>
            </a:r>
            <a:endParaRPr b="0" i="0" sz="28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rgbClr val="000000"/>
              </a:buClr>
              <a:buSzPts val="2800"/>
              <a:buFont typeface="Arial"/>
              <a:buNone/>
            </a:pPr>
            <a:r>
              <a:t/>
            </a:r>
            <a:endParaRPr b="0" i="0" sz="2800" u="none" cap="none" strike="noStrike">
              <a:solidFill>
                <a:srgbClr val="191919"/>
              </a:solidFill>
              <a:latin typeface="Poppins"/>
              <a:ea typeface="Poppins"/>
              <a:cs typeface="Poppins"/>
              <a:sym typeface="Poppins"/>
            </a:endParaRPr>
          </a:p>
        </p:txBody>
      </p:sp>
      <p:sp>
        <p:nvSpPr>
          <p:cNvPr id="213" name="Google Shape;213;g3d8c6fc1156_0_426"/>
          <p:cNvSpPr txBox="1"/>
          <p:nvPr/>
        </p:nvSpPr>
        <p:spPr>
          <a:xfrm>
            <a:off x="824525" y="273200"/>
            <a:ext cx="6113400" cy="2807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700"/>
              <a:buFont typeface="Arial"/>
              <a:buNone/>
            </a:pPr>
            <a:r>
              <a:rPr b="1" i="0" lang="en-US" sz="5700" u="none" cap="none" strike="noStrike">
                <a:solidFill>
                  <a:srgbClr val="F6A131"/>
                </a:solidFill>
                <a:latin typeface="Poppins"/>
                <a:ea typeface="Poppins"/>
                <a:cs typeface="Poppins"/>
                <a:sym typeface="Poppins"/>
              </a:rPr>
              <a:t>What did we find out?</a:t>
            </a:r>
            <a:endParaRPr b="1" i="0" sz="5700" u="none" cap="none" strike="noStrike">
              <a:solidFill>
                <a:srgbClr val="F6A131"/>
              </a:solidFill>
              <a:latin typeface="Poppins"/>
              <a:ea typeface="Poppins"/>
              <a:cs typeface="Poppins"/>
              <a:sym typeface="Poppins"/>
            </a:endParaRPr>
          </a:p>
          <a:p>
            <a:pPr indent="0" lvl="0" marL="0" marR="0" rtl="0" algn="l">
              <a:lnSpc>
                <a:spcPct val="110000"/>
              </a:lnSpc>
              <a:spcBef>
                <a:spcPts val="0"/>
              </a:spcBef>
              <a:spcAft>
                <a:spcPts val="0"/>
              </a:spcAft>
              <a:buClr>
                <a:srgbClr val="000000"/>
              </a:buClr>
              <a:buSzPts val="5700"/>
              <a:buFont typeface="Arial"/>
              <a:buNone/>
            </a:pPr>
            <a:r>
              <a:t/>
            </a:r>
            <a:endParaRPr b="1" i="0" sz="5700" u="none" cap="none" strike="noStrike">
              <a:solidFill>
                <a:srgbClr val="F6A131"/>
              </a:solidFill>
              <a:latin typeface="Poppins"/>
              <a:ea typeface="Poppins"/>
              <a:cs typeface="Poppins"/>
              <a:sym typeface="Poppins"/>
            </a:endParaRPr>
          </a:p>
        </p:txBody>
      </p:sp>
      <p:sp>
        <p:nvSpPr>
          <p:cNvPr id="214" name="Google Shape;214;g3d8c6fc1156_0_426"/>
          <p:cNvSpPr/>
          <p:nvPr/>
        </p:nvSpPr>
        <p:spPr>
          <a:xfrm>
            <a:off x="625050" y="2153013"/>
            <a:ext cx="6740401" cy="332050"/>
          </a:xfrm>
          <a:custGeom>
            <a:rect b="b" l="l" r="r" t="t"/>
            <a:pathLst>
              <a:path extrusionOk="0" h="332050" w="4805990">
                <a:moveTo>
                  <a:pt x="0" y="0"/>
                </a:moveTo>
                <a:lnTo>
                  <a:pt x="4805990" y="0"/>
                </a:lnTo>
                <a:lnTo>
                  <a:pt x="4805990" y="332050"/>
                </a:lnTo>
                <a:lnTo>
                  <a:pt x="0" y="332050"/>
                </a:lnTo>
                <a:lnTo>
                  <a:pt x="0" y="0"/>
                </a:lnTo>
                <a:close/>
              </a:path>
            </a:pathLst>
          </a:custGeom>
          <a:blipFill rotWithShape="1">
            <a:blip r:embed="rId4">
              <a:alphaModFix/>
            </a:blip>
            <a:stretch>
              <a:fillRect b="0" l="0" r="0" t="0"/>
            </a:stretch>
          </a:blipFill>
          <a:ln>
            <a:noFill/>
          </a:ln>
        </p:spPr>
      </p:sp>
      <p:pic>
        <p:nvPicPr>
          <p:cNvPr id="215" name="Google Shape;215;g3d8c6fc1156_0_426"/>
          <p:cNvPicPr preferRelativeResize="0"/>
          <p:nvPr/>
        </p:nvPicPr>
        <p:blipFill rotWithShape="1">
          <a:blip r:embed="rId5">
            <a:alphaModFix/>
          </a:blip>
          <a:srcRect b="0" l="0" r="0" t="0"/>
          <a:stretch/>
        </p:blipFill>
        <p:spPr>
          <a:xfrm>
            <a:off x="11502250" y="1380575"/>
            <a:ext cx="4151450" cy="84264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d8c6fc1156_0_434"/>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3">
              <a:alphaModFix/>
            </a:blip>
            <a:stretch>
              <a:fillRect b="0" l="0" r="0" t="0"/>
            </a:stretch>
          </a:blipFill>
          <a:ln>
            <a:noFill/>
          </a:ln>
        </p:spPr>
      </p:sp>
      <p:sp>
        <p:nvSpPr>
          <p:cNvPr id="221" name="Google Shape;221;g3d8c6fc1156_0_434"/>
          <p:cNvSpPr txBox="1"/>
          <p:nvPr/>
        </p:nvSpPr>
        <p:spPr>
          <a:xfrm>
            <a:off x="7674875" y="1626000"/>
            <a:ext cx="9602100" cy="7035000"/>
          </a:xfrm>
          <a:prstGeom prst="rect">
            <a:avLst/>
          </a:prstGeom>
          <a:noFill/>
          <a:ln>
            <a:noFill/>
          </a:ln>
        </p:spPr>
        <p:txBody>
          <a:bodyPr anchorCtr="0" anchor="t" bIns="0" lIns="0" spcFirstLastPara="1" rIns="0" wrap="square" tIns="0">
            <a:spAutoFit/>
          </a:bodyPr>
          <a:lstStyle/>
          <a:p>
            <a:pPr indent="-438150" lvl="0" marL="914400" marR="0" rtl="0" algn="l">
              <a:lnSpc>
                <a:spcPct val="130011"/>
              </a:lnSpc>
              <a:spcBef>
                <a:spcPts val="0"/>
              </a:spcBef>
              <a:spcAft>
                <a:spcPts val="0"/>
              </a:spcAft>
              <a:buClr>
                <a:srgbClr val="191919"/>
              </a:buClr>
              <a:buSzPts val="3300"/>
              <a:buFont typeface="Poppins"/>
              <a:buChar char="●"/>
            </a:pPr>
            <a:r>
              <a:rPr b="0" i="0" lang="en-US" sz="3300" u="none" cap="none" strike="noStrike">
                <a:solidFill>
                  <a:srgbClr val="191919"/>
                </a:solidFill>
                <a:latin typeface="Poppins"/>
                <a:ea typeface="Poppins"/>
                <a:cs typeface="Poppins"/>
                <a:sym typeface="Poppins"/>
              </a:rPr>
              <a:t>The commercialization and commodification of higher education</a:t>
            </a:r>
            <a:endParaRPr b="0" i="0" sz="3300" u="none" cap="none" strike="noStrike">
              <a:solidFill>
                <a:srgbClr val="191919"/>
              </a:solidFill>
              <a:latin typeface="Poppins"/>
              <a:ea typeface="Poppins"/>
              <a:cs typeface="Poppins"/>
              <a:sym typeface="Poppins"/>
            </a:endParaRPr>
          </a:p>
          <a:p>
            <a:pPr indent="-438150" lvl="0" marL="914400" marR="0" rtl="0" algn="l">
              <a:lnSpc>
                <a:spcPct val="130011"/>
              </a:lnSpc>
              <a:spcBef>
                <a:spcPts val="0"/>
              </a:spcBef>
              <a:spcAft>
                <a:spcPts val="0"/>
              </a:spcAft>
              <a:buClr>
                <a:srgbClr val="191919"/>
              </a:buClr>
              <a:buSzPts val="3300"/>
              <a:buFont typeface="Poppins"/>
              <a:buChar char="●"/>
            </a:pPr>
            <a:r>
              <a:rPr b="0" i="0" lang="en-US" sz="3300" u="none" cap="none" strike="noStrike">
                <a:solidFill>
                  <a:srgbClr val="191919"/>
                </a:solidFill>
                <a:latin typeface="Poppins"/>
                <a:ea typeface="Poppins"/>
                <a:cs typeface="Poppins"/>
                <a:sym typeface="Poppins"/>
              </a:rPr>
              <a:t>Political pressure, the growth of polarisation and the overall erosion of democracies</a:t>
            </a:r>
            <a:endParaRPr b="0" i="0" sz="3300" u="none" cap="none" strike="noStrike">
              <a:solidFill>
                <a:srgbClr val="191919"/>
              </a:solidFill>
              <a:latin typeface="Poppins"/>
              <a:ea typeface="Poppins"/>
              <a:cs typeface="Poppins"/>
              <a:sym typeface="Poppins"/>
            </a:endParaRPr>
          </a:p>
          <a:p>
            <a:pPr indent="-438150" lvl="0" marL="914400" marR="0" rtl="0" algn="l">
              <a:lnSpc>
                <a:spcPct val="130011"/>
              </a:lnSpc>
              <a:spcBef>
                <a:spcPts val="0"/>
              </a:spcBef>
              <a:spcAft>
                <a:spcPts val="0"/>
              </a:spcAft>
              <a:buClr>
                <a:srgbClr val="191919"/>
              </a:buClr>
              <a:buSzPts val="3300"/>
              <a:buFont typeface="Poppins"/>
              <a:buChar char="●"/>
            </a:pPr>
            <a:r>
              <a:rPr b="0" i="0" lang="en-US" sz="3300" u="none" cap="none" strike="noStrike">
                <a:solidFill>
                  <a:srgbClr val="191919"/>
                </a:solidFill>
                <a:latin typeface="Poppins"/>
                <a:ea typeface="Poppins"/>
                <a:cs typeface="Poppins"/>
                <a:sym typeface="Poppins"/>
              </a:rPr>
              <a:t>Anti-intellectualism and societal pressure</a:t>
            </a:r>
            <a:endParaRPr b="0" i="0" sz="3300" u="none" cap="none" strike="noStrike">
              <a:solidFill>
                <a:srgbClr val="191919"/>
              </a:solidFill>
              <a:latin typeface="Poppins"/>
              <a:ea typeface="Poppins"/>
              <a:cs typeface="Poppins"/>
              <a:sym typeface="Poppins"/>
            </a:endParaRPr>
          </a:p>
          <a:p>
            <a:pPr indent="-438150" lvl="0" marL="914400" marR="0" rtl="0" algn="l">
              <a:lnSpc>
                <a:spcPct val="130011"/>
              </a:lnSpc>
              <a:spcBef>
                <a:spcPts val="0"/>
              </a:spcBef>
              <a:spcAft>
                <a:spcPts val="0"/>
              </a:spcAft>
              <a:buClr>
                <a:srgbClr val="191919"/>
              </a:buClr>
              <a:buSzPts val="3300"/>
              <a:buFont typeface="Poppins"/>
              <a:buChar char="●"/>
            </a:pPr>
            <a:r>
              <a:rPr b="0" i="0" lang="en-US" sz="3300" u="none" cap="none" strike="noStrike">
                <a:solidFill>
                  <a:srgbClr val="191919"/>
                </a:solidFill>
                <a:latin typeface="Poppins"/>
                <a:ea typeface="Poppins"/>
                <a:cs typeface="Poppins"/>
                <a:sym typeface="Poppins"/>
              </a:rPr>
              <a:t>Security policies and foreign interference</a:t>
            </a:r>
            <a:endParaRPr b="0" i="0" sz="3300" u="none" cap="none" strike="noStrike">
              <a:solidFill>
                <a:srgbClr val="191919"/>
              </a:solidFill>
              <a:latin typeface="Poppins"/>
              <a:ea typeface="Poppins"/>
              <a:cs typeface="Poppins"/>
              <a:sym typeface="Poppins"/>
            </a:endParaRPr>
          </a:p>
          <a:p>
            <a:pPr indent="-438150" lvl="0" marL="914400" marR="0" rtl="0" algn="l">
              <a:lnSpc>
                <a:spcPct val="130011"/>
              </a:lnSpc>
              <a:spcBef>
                <a:spcPts val="0"/>
              </a:spcBef>
              <a:spcAft>
                <a:spcPts val="0"/>
              </a:spcAft>
              <a:buClr>
                <a:srgbClr val="191919"/>
              </a:buClr>
              <a:buSzPts val="3300"/>
              <a:buFont typeface="Poppins"/>
              <a:buChar char="●"/>
            </a:pPr>
            <a:r>
              <a:rPr b="0" i="0" lang="en-US" sz="3300" u="none" cap="none" strike="noStrike">
                <a:solidFill>
                  <a:srgbClr val="191919"/>
                </a:solidFill>
                <a:latin typeface="Poppins"/>
                <a:ea typeface="Poppins"/>
                <a:cs typeface="Poppins"/>
                <a:sym typeface="Poppins"/>
              </a:rPr>
              <a:t>Fundamental values of higher education placed at risk</a:t>
            </a:r>
            <a:endParaRPr b="0" i="0" sz="32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rgbClr val="000000"/>
              </a:buClr>
              <a:buSzPts val="2800"/>
              <a:buFont typeface="Arial"/>
              <a:buNone/>
            </a:pPr>
            <a:r>
              <a:t/>
            </a:r>
            <a:endParaRPr b="0" i="0" sz="2800" u="none" cap="none" strike="noStrike">
              <a:solidFill>
                <a:srgbClr val="191919"/>
              </a:solidFill>
              <a:latin typeface="Poppins"/>
              <a:ea typeface="Poppins"/>
              <a:cs typeface="Poppins"/>
              <a:sym typeface="Poppins"/>
            </a:endParaRPr>
          </a:p>
        </p:txBody>
      </p:sp>
      <p:sp>
        <p:nvSpPr>
          <p:cNvPr id="222" name="Google Shape;222;g3d8c6fc1156_0_434"/>
          <p:cNvSpPr txBox="1"/>
          <p:nvPr/>
        </p:nvSpPr>
        <p:spPr>
          <a:xfrm>
            <a:off x="1252000" y="2292000"/>
            <a:ext cx="6113400" cy="5703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700"/>
              <a:buFont typeface="Arial"/>
              <a:buNone/>
            </a:pPr>
            <a:r>
              <a:rPr b="1" i="0" lang="en-US" sz="5700" u="none" cap="none" strike="noStrike">
                <a:solidFill>
                  <a:srgbClr val="F6A131"/>
                </a:solidFill>
                <a:latin typeface="Poppins"/>
                <a:ea typeface="Poppins"/>
                <a:cs typeface="Poppins"/>
                <a:sym typeface="Poppins"/>
              </a:rPr>
              <a:t>Main challenges, from the perspective of students</a:t>
            </a:r>
            <a:endParaRPr b="1" i="0" sz="5700" u="none" cap="none" strike="noStrike">
              <a:solidFill>
                <a:srgbClr val="F6A131"/>
              </a:solidFill>
              <a:latin typeface="Poppins"/>
              <a:ea typeface="Poppins"/>
              <a:cs typeface="Poppins"/>
              <a:sym typeface="Poppins"/>
            </a:endParaRPr>
          </a:p>
          <a:p>
            <a:pPr indent="0" lvl="0" marL="0" marR="0" rtl="0" algn="l">
              <a:lnSpc>
                <a:spcPct val="110000"/>
              </a:lnSpc>
              <a:spcBef>
                <a:spcPts val="0"/>
              </a:spcBef>
              <a:spcAft>
                <a:spcPts val="0"/>
              </a:spcAft>
              <a:buClr>
                <a:srgbClr val="000000"/>
              </a:buClr>
              <a:buSzPts val="5700"/>
              <a:buFont typeface="Arial"/>
              <a:buNone/>
            </a:pPr>
            <a:r>
              <a:t/>
            </a:r>
            <a:endParaRPr b="1" i="0" sz="5700" u="none" cap="none" strike="noStrike">
              <a:solidFill>
                <a:srgbClr val="F6A131"/>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3d8c6fc1156_0_460"/>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3">
              <a:alphaModFix/>
            </a:blip>
            <a:stretch>
              <a:fillRect b="0" l="0" r="0" t="0"/>
            </a:stretch>
          </a:blipFill>
          <a:ln>
            <a:noFill/>
          </a:ln>
        </p:spPr>
      </p:sp>
      <p:sp>
        <p:nvSpPr>
          <p:cNvPr id="228" name="Google Shape;228;g3d8c6fc1156_0_460"/>
          <p:cNvSpPr txBox="1"/>
          <p:nvPr/>
        </p:nvSpPr>
        <p:spPr>
          <a:xfrm>
            <a:off x="579425" y="1796975"/>
            <a:ext cx="16898100" cy="83556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Clr>
                <a:srgbClr val="000000"/>
              </a:buClr>
              <a:buSzPts val="3300"/>
              <a:buFont typeface="Arial"/>
              <a:buNone/>
            </a:pPr>
            <a:r>
              <a:rPr b="1" i="0" lang="en-US" sz="3300" u="sng" cap="none" strike="noStrike">
                <a:solidFill>
                  <a:schemeClr val="hlink"/>
                </a:solidFill>
                <a:latin typeface="Poppins"/>
                <a:ea typeface="Poppins"/>
                <a:cs typeface="Poppins"/>
                <a:sym typeface="Poppins"/>
                <a:hlinkClick r:id="rId4"/>
              </a:rPr>
              <a:t>September – November 2025</a:t>
            </a:r>
            <a:endParaRPr b="1" i="0" sz="3300" u="none" cap="none" strike="noStrike">
              <a:solidFill>
                <a:srgbClr val="191919"/>
              </a:solidFill>
              <a:latin typeface="Poppins"/>
              <a:ea typeface="Poppins"/>
              <a:cs typeface="Poppins"/>
              <a:sym typeface="Poppins"/>
            </a:endParaRPr>
          </a:p>
          <a:p>
            <a:pPr indent="-438150" lvl="0" marL="914400" marR="0" rtl="0" algn="l">
              <a:lnSpc>
                <a:spcPct val="130011"/>
              </a:lnSpc>
              <a:spcBef>
                <a:spcPts val="0"/>
              </a:spcBef>
              <a:spcAft>
                <a:spcPts val="0"/>
              </a:spcAft>
              <a:buClr>
                <a:srgbClr val="191919"/>
              </a:buClr>
              <a:buSzPts val="3300"/>
              <a:buFont typeface="Poppins"/>
              <a:buChar char="●"/>
            </a:pPr>
            <a:r>
              <a:rPr b="0" i="0" lang="en-US" sz="3300" u="none" cap="none" strike="noStrike">
                <a:solidFill>
                  <a:srgbClr val="191919"/>
                </a:solidFill>
                <a:latin typeface="Poppins"/>
                <a:ea typeface="Poppins"/>
                <a:cs typeface="Poppins"/>
                <a:sym typeface="Poppins"/>
              </a:rPr>
              <a:t>From September to mid November 2025, we tracked 25 distinct student protests across the European Higher Education Area, with some starting even in January 2024.</a:t>
            </a:r>
            <a:endParaRPr b="0" i="0" sz="3300" u="none" cap="none" strike="noStrike">
              <a:solidFill>
                <a:srgbClr val="191919"/>
              </a:solidFill>
              <a:latin typeface="Poppins"/>
              <a:ea typeface="Poppins"/>
              <a:cs typeface="Poppins"/>
              <a:sym typeface="Poppins"/>
            </a:endParaRPr>
          </a:p>
          <a:p>
            <a:pPr indent="-438150" lvl="0" marL="914400" marR="0" rtl="0" algn="l">
              <a:lnSpc>
                <a:spcPct val="130011"/>
              </a:lnSpc>
              <a:spcBef>
                <a:spcPts val="0"/>
              </a:spcBef>
              <a:spcAft>
                <a:spcPts val="0"/>
              </a:spcAft>
              <a:buClr>
                <a:srgbClr val="191919"/>
              </a:buClr>
              <a:buSzPts val="3300"/>
              <a:buFont typeface="Poppins"/>
              <a:buChar char="●"/>
            </a:pPr>
            <a:r>
              <a:rPr b="0" i="0" lang="en-US" sz="3300" u="none" cap="none" strike="noStrike">
                <a:solidFill>
                  <a:srgbClr val="191919"/>
                </a:solidFill>
                <a:latin typeface="Poppins"/>
                <a:ea typeface="Poppins"/>
                <a:cs typeface="Poppins"/>
                <a:sym typeface="Poppins"/>
              </a:rPr>
              <a:t>They stretch across 13 countries: </a:t>
            </a:r>
            <a:r>
              <a:rPr b="1" i="0" lang="en-US" sz="3300" u="none" cap="none" strike="noStrike">
                <a:solidFill>
                  <a:srgbClr val="191919"/>
                </a:solidFill>
                <a:latin typeface="Poppins"/>
                <a:ea typeface="Poppins"/>
                <a:cs typeface="Poppins"/>
                <a:sym typeface="Poppins"/>
              </a:rPr>
              <a:t>Armenia, Belgium, France, Germany, Greece, Ireland, Italy, the Netherlands, Romania, Serbia, Spain, Switzerland and Türkiye.</a:t>
            </a:r>
            <a:endParaRPr b="1" i="0" sz="3300" u="none" cap="none" strike="noStrike">
              <a:solidFill>
                <a:srgbClr val="191919"/>
              </a:solidFill>
              <a:latin typeface="Poppins"/>
              <a:ea typeface="Poppins"/>
              <a:cs typeface="Poppins"/>
              <a:sym typeface="Poppins"/>
            </a:endParaRPr>
          </a:p>
          <a:p>
            <a:pPr indent="0" lvl="0" marL="0" marR="0" rtl="0" algn="l">
              <a:lnSpc>
                <a:spcPct val="130011"/>
              </a:lnSpc>
              <a:spcBef>
                <a:spcPts val="0"/>
              </a:spcBef>
              <a:spcAft>
                <a:spcPts val="0"/>
              </a:spcAft>
              <a:buClr>
                <a:srgbClr val="000000"/>
              </a:buClr>
              <a:buSzPts val="3300"/>
              <a:buFont typeface="Arial"/>
              <a:buNone/>
            </a:pPr>
            <a:r>
              <a:rPr b="1" i="0" lang="en-US" sz="3300" u="sng" cap="none" strike="noStrike">
                <a:solidFill>
                  <a:schemeClr val="hlink"/>
                </a:solidFill>
                <a:latin typeface="Poppins"/>
                <a:ea typeface="Poppins"/>
                <a:cs typeface="Poppins"/>
                <a:sym typeface="Poppins"/>
                <a:hlinkClick r:id="rId5"/>
              </a:rPr>
              <a:t>November 2025 – January 2026</a:t>
            </a:r>
            <a:endParaRPr b="1" i="0" sz="3300" u="none" cap="none" strike="noStrike">
              <a:solidFill>
                <a:srgbClr val="191919"/>
              </a:solidFill>
              <a:latin typeface="Poppins"/>
              <a:ea typeface="Poppins"/>
              <a:cs typeface="Poppins"/>
              <a:sym typeface="Poppins"/>
            </a:endParaRPr>
          </a:p>
          <a:p>
            <a:pPr indent="-438150" lvl="0" marL="914400" marR="0" rtl="0" algn="l">
              <a:lnSpc>
                <a:spcPct val="130011"/>
              </a:lnSpc>
              <a:spcBef>
                <a:spcPts val="0"/>
              </a:spcBef>
              <a:spcAft>
                <a:spcPts val="0"/>
              </a:spcAft>
              <a:buClr>
                <a:srgbClr val="191919"/>
              </a:buClr>
              <a:buSzPts val="3300"/>
              <a:buFont typeface="Poppins"/>
              <a:buChar char="●"/>
            </a:pPr>
            <a:r>
              <a:rPr b="0" i="0" lang="en-US" sz="3300" u="none" cap="none" strike="noStrike">
                <a:solidFill>
                  <a:srgbClr val="191919"/>
                </a:solidFill>
                <a:latin typeface="Poppins"/>
                <a:ea typeface="Poppins"/>
                <a:cs typeface="Poppins"/>
                <a:sym typeface="Poppins"/>
              </a:rPr>
              <a:t>7 of 13 protests started during the reporting window, indicating an ongoing “new wave” rather than only continuation of older cycles</a:t>
            </a:r>
            <a:endParaRPr b="0" i="0" sz="3300" u="none" cap="none" strike="noStrike">
              <a:solidFill>
                <a:srgbClr val="191919"/>
              </a:solidFill>
              <a:latin typeface="Poppins"/>
              <a:ea typeface="Poppins"/>
              <a:cs typeface="Poppins"/>
              <a:sym typeface="Poppins"/>
            </a:endParaRPr>
          </a:p>
          <a:p>
            <a:pPr indent="-438150" lvl="0" marL="914400" marR="0" rtl="0" algn="l">
              <a:lnSpc>
                <a:spcPct val="130011"/>
              </a:lnSpc>
              <a:spcBef>
                <a:spcPts val="0"/>
              </a:spcBef>
              <a:spcAft>
                <a:spcPts val="0"/>
              </a:spcAft>
              <a:buClr>
                <a:srgbClr val="191919"/>
              </a:buClr>
              <a:buSzPts val="3300"/>
              <a:buFont typeface="Poppins"/>
              <a:buChar char="●"/>
            </a:pPr>
            <a:r>
              <a:rPr b="0" i="0" lang="en-US" sz="3300" u="none" cap="none" strike="noStrike">
                <a:solidFill>
                  <a:srgbClr val="191919"/>
                </a:solidFill>
                <a:latin typeface="Poppins"/>
                <a:ea typeface="Poppins"/>
                <a:cs typeface="Poppins"/>
                <a:sym typeface="Poppins"/>
              </a:rPr>
              <a:t>1 case began already in 2024 and continued into this period</a:t>
            </a:r>
            <a:endParaRPr b="0" i="0" sz="3300" u="none" cap="none" strike="noStrike">
              <a:solidFill>
                <a:srgbClr val="191919"/>
              </a:solidFill>
              <a:latin typeface="Poppins"/>
              <a:ea typeface="Poppins"/>
              <a:cs typeface="Poppins"/>
              <a:sym typeface="Poppins"/>
            </a:endParaRPr>
          </a:p>
          <a:p>
            <a:pPr indent="-438150" lvl="0" marL="914400" marR="0" rtl="0" algn="l">
              <a:lnSpc>
                <a:spcPct val="130011"/>
              </a:lnSpc>
              <a:spcBef>
                <a:spcPts val="0"/>
              </a:spcBef>
              <a:spcAft>
                <a:spcPts val="0"/>
              </a:spcAft>
              <a:buClr>
                <a:srgbClr val="191919"/>
              </a:buClr>
              <a:buSzPts val="3300"/>
              <a:buFont typeface="Poppins"/>
              <a:buChar char="●"/>
            </a:pPr>
            <a:r>
              <a:rPr b="0" i="0" lang="en-US" sz="3300" u="none" cap="none" strike="noStrike">
                <a:solidFill>
                  <a:srgbClr val="191919"/>
                </a:solidFill>
                <a:latin typeface="Poppins"/>
                <a:ea typeface="Poppins"/>
                <a:cs typeface="Poppins"/>
                <a:sym typeface="Poppins"/>
              </a:rPr>
              <a:t> 3 cases began in early 2026 and fall within the window</a:t>
            </a:r>
            <a:endParaRPr b="0" i="0" sz="33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rgbClr val="000000"/>
              </a:buClr>
              <a:buSzPts val="2800"/>
              <a:buFont typeface="Arial"/>
              <a:buNone/>
            </a:pPr>
            <a:r>
              <a:t/>
            </a:r>
            <a:endParaRPr b="0" i="0" sz="2800" u="none" cap="none" strike="noStrike">
              <a:solidFill>
                <a:srgbClr val="191919"/>
              </a:solidFill>
              <a:latin typeface="Poppins"/>
              <a:ea typeface="Poppins"/>
              <a:cs typeface="Poppins"/>
              <a:sym typeface="Poppins"/>
            </a:endParaRPr>
          </a:p>
        </p:txBody>
      </p:sp>
      <p:sp>
        <p:nvSpPr>
          <p:cNvPr id="229" name="Google Shape;229;g3d8c6fc1156_0_460"/>
          <p:cNvSpPr txBox="1"/>
          <p:nvPr/>
        </p:nvSpPr>
        <p:spPr>
          <a:xfrm>
            <a:off x="2562800" y="268775"/>
            <a:ext cx="12464100" cy="18426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700"/>
              <a:buFont typeface="Arial"/>
              <a:buNone/>
            </a:pPr>
            <a:r>
              <a:rPr b="1" i="0" lang="en-US" sz="5700" u="none" cap="none" strike="noStrike">
                <a:solidFill>
                  <a:srgbClr val="F6A131"/>
                </a:solidFill>
                <a:latin typeface="Poppins"/>
                <a:ea typeface="Poppins"/>
                <a:cs typeface="Poppins"/>
                <a:sym typeface="Poppins"/>
              </a:rPr>
              <a:t>Student Protests Monitoring</a:t>
            </a:r>
            <a:endParaRPr b="1" i="0" sz="5700" u="none" cap="none" strike="noStrike">
              <a:solidFill>
                <a:srgbClr val="F6A131"/>
              </a:solidFill>
              <a:latin typeface="Poppins"/>
              <a:ea typeface="Poppins"/>
              <a:cs typeface="Poppins"/>
              <a:sym typeface="Poppins"/>
            </a:endParaRPr>
          </a:p>
          <a:p>
            <a:pPr indent="0" lvl="0" marL="0" marR="0" rtl="0" algn="l">
              <a:lnSpc>
                <a:spcPct val="110000"/>
              </a:lnSpc>
              <a:spcBef>
                <a:spcPts val="0"/>
              </a:spcBef>
              <a:spcAft>
                <a:spcPts val="0"/>
              </a:spcAft>
              <a:buClr>
                <a:srgbClr val="000000"/>
              </a:buClr>
              <a:buSzPts val="5700"/>
              <a:buFont typeface="Arial"/>
              <a:buNone/>
            </a:pPr>
            <a:r>
              <a:t/>
            </a:r>
            <a:endParaRPr b="1" i="0" sz="5700" u="none" cap="none" strike="noStrike">
              <a:solidFill>
                <a:srgbClr val="F6A131"/>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3d8c6fc1156_0_466"/>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3">
              <a:alphaModFix/>
            </a:blip>
            <a:stretch>
              <a:fillRect b="0" l="0" r="0" t="0"/>
            </a:stretch>
          </a:blipFill>
          <a:ln>
            <a:noFill/>
          </a:ln>
        </p:spPr>
      </p:sp>
      <p:sp>
        <p:nvSpPr>
          <p:cNvPr id="235" name="Google Shape;235;g3d8c6fc1156_0_466"/>
          <p:cNvSpPr txBox="1"/>
          <p:nvPr/>
        </p:nvSpPr>
        <p:spPr>
          <a:xfrm>
            <a:off x="579425" y="1426525"/>
            <a:ext cx="16898100" cy="9136200"/>
          </a:xfrm>
          <a:prstGeom prst="rect">
            <a:avLst/>
          </a:prstGeom>
          <a:noFill/>
          <a:ln>
            <a:noFill/>
          </a:ln>
        </p:spPr>
        <p:txBody>
          <a:bodyPr anchorCtr="0" anchor="t" bIns="0" lIns="0" spcFirstLastPara="1" rIns="0" wrap="square" tIns="0">
            <a:spAutoFit/>
          </a:bodyPr>
          <a:lstStyle/>
          <a:p>
            <a:pPr indent="-412750" lvl="0" marL="914400" marR="0" rtl="0" algn="l">
              <a:lnSpc>
                <a:spcPct val="130011"/>
              </a:lnSpc>
              <a:spcBef>
                <a:spcPts val="0"/>
              </a:spcBef>
              <a:spcAft>
                <a:spcPts val="0"/>
              </a:spcAft>
              <a:buClr>
                <a:srgbClr val="191919"/>
              </a:buClr>
              <a:buSzPts val="2900"/>
              <a:buFont typeface="Poppins"/>
              <a:buChar char="●"/>
            </a:pPr>
            <a:r>
              <a:rPr b="1" i="0" lang="en-US" sz="2900" u="none" cap="none" strike="noStrike">
                <a:solidFill>
                  <a:srgbClr val="191919"/>
                </a:solidFill>
                <a:latin typeface="Poppins"/>
                <a:ea typeface="Poppins"/>
                <a:cs typeface="Poppins"/>
                <a:sym typeface="Poppins"/>
              </a:rPr>
              <a:t>Democracy and governance</a:t>
            </a:r>
            <a:endParaRPr b="1" i="0" sz="2900" u="none" cap="none" strike="noStrike">
              <a:solidFill>
                <a:srgbClr val="191919"/>
              </a:solidFill>
              <a:latin typeface="Poppins"/>
              <a:ea typeface="Poppins"/>
              <a:cs typeface="Poppins"/>
              <a:sym typeface="Poppins"/>
            </a:endParaRPr>
          </a:p>
          <a:p>
            <a:pPr indent="-412750" lvl="1" marL="13716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6 cases explicitly reference Political Governance/Democracy</a:t>
            </a:r>
            <a:endParaRPr b="0" i="0" sz="2900" u="none" cap="none" strike="noStrike">
              <a:solidFill>
                <a:srgbClr val="191919"/>
              </a:solidFill>
              <a:latin typeface="Poppins"/>
              <a:ea typeface="Poppins"/>
              <a:cs typeface="Poppins"/>
              <a:sym typeface="Poppins"/>
            </a:endParaRPr>
          </a:p>
          <a:p>
            <a:pPr indent="-412750" lvl="1" marL="13716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 Most often paired with Government Transparency, as seen in 6 cases</a:t>
            </a:r>
            <a:endParaRPr b="0" i="0" sz="2900" u="none" cap="none" strike="noStrike">
              <a:solidFill>
                <a:srgbClr val="191919"/>
              </a:solidFill>
              <a:latin typeface="Poppins"/>
              <a:ea typeface="Poppins"/>
              <a:cs typeface="Poppins"/>
              <a:sym typeface="Poppins"/>
            </a:endParaRPr>
          </a:p>
          <a:p>
            <a:pPr indent="-412750" lvl="1" marL="13716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4 add Corruption &amp; Nepotism as a cause</a:t>
            </a:r>
            <a:endParaRPr b="0" i="0" sz="2900" u="none" cap="none" strike="noStrike">
              <a:solidFill>
                <a:srgbClr val="191919"/>
              </a:solidFill>
              <a:latin typeface="Poppins"/>
              <a:ea typeface="Poppins"/>
              <a:cs typeface="Poppins"/>
              <a:sym typeface="Poppins"/>
            </a:endParaRPr>
          </a:p>
          <a:p>
            <a:pPr indent="-412750" lvl="1" marL="13716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Resignation of Government Officials appears in 3 actions</a:t>
            </a:r>
            <a:endParaRPr b="0" i="0" sz="2900" u="none" cap="none" strike="noStrike">
              <a:solidFill>
                <a:srgbClr val="191919"/>
              </a:solidFill>
              <a:latin typeface="Poppins"/>
              <a:ea typeface="Poppins"/>
              <a:cs typeface="Poppins"/>
              <a:sym typeface="Poppins"/>
            </a:endParaRPr>
          </a:p>
          <a:p>
            <a:pPr indent="-412750" lvl="1" marL="13716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End of Authoritarian Practices is also noted in 2 actions</a:t>
            </a:r>
            <a:endParaRPr b="0" i="0" sz="2900" u="none" cap="none" strike="noStrike">
              <a:solidFill>
                <a:srgbClr val="191919"/>
              </a:solidFill>
              <a:latin typeface="Poppins"/>
              <a:ea typeface="Poppins"/>
              <a:cs typeface="Poppins"/>
              <a:sym typeface="Poppins"/>
            </a:endParaRPr>
          </a:p>
          <a:p>
            <a:pPr indent="-412750" lvl="0" marL="914400" marR="0" rtl="0" algn="l">
              <a:lnSpc>
                <a:spcPct val="130011"/>
              </a:lnSpc>
              <a:spcBef>
                <a:spcPts val="0"/>
              </a:spcBef>
              <a:spcAft>
                <a:spcPts val="0"/>
              </a:spcAft>
              <a:buClr>
                <a:srgbClr val="191919"/>
              </a:buClr>
              <a:buSzPts val="2900"/>
              <a:buFont typeface="Poppins"/>
              <a:buChar char="●"/>
            </a:pPr>
            <a:r>
              <a:rPr b="1" i="0" lang="en-US" sz="2900" u="none" cap="none" strike="noStrike">
                <a:solidFill>
                  <a:srgbClr val="191919"/>
                </a:solidFill>
                <a:latin typeface="Poppins"/>
                <a:ea typeface="Poppins"/>
                <a:cs typeface="Poppins"/>
                <a:sym typeface="Poppins"/>
              </a:rPr>
              <a:t>Higher Education Institutions</a:t>
            </a:r>
            <a:endParaRPr b="1" i="0" sz="2900" u="none" cap="none" strike="noStrike">
              <a:solidFill>
                <a:srgbClr val="191919"/>
              </a:solidFill>
              <a:latin typeface="Poppins"/>
              <a:ea typeface="Poppins"/>
              <a:cs typeface="Poppins"/>
              <a:sym typeface="Poppins"/>
            </a:endParaRPr>
          </a:p>
          <a:p>
            <a:pPr indent="-412750" lvl="1" marL="13716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 2 cases request Higher Education Funding Increase</a:t>
            </a:r>
            <a:endParaRPr b="0" i="0" sz="2900" u="none" cap="none" strike="noStrike">
              <a:solidFill>
                <a:srgbClr val="191919"/>
              </a:solidFill>
              <a:latin typeface="Poppins"/>
              <a:ea typeface="Poppins"/>
              <a:cs typeface="Poppins"/>
              <a:sym typeface="Poppins"/>
            </a:endParaRPr>
          </a:p>
          <a:p>
            <a:pPr indent="-412750" lvl="1" marL="13716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A call for more Transparency in Universities also appears throughout Material conditions and access</a:t>
            </a:r>
            <a:endParaRPr b="0" i="0" sz="2900" u="none" cap="none" strike="noStrike">
              <a:solidFill>
                <a:srgbClr val="191919"/>
              </a:solidFill>
              <a:latin typeface="Poppins"/>
              <a:ea typeface="Poppins"/>
              <a:cs typeface="Poppins"/>
              <a:sym typeface="Poppins"/>
            </a:endParaRPr>
          </a:p>
          <a:p>
            <a:pPr indent="-412750" lvl="1" marL="13716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 3 protests involve Economic &amp; Living Conditions</a:t>
            </a:r>
            <a:endParaRPr b="0" i="0" sz="2900" u="none" cap="none" strike="noStrike">
              <a:solidFill>
                <a:srgbClr val="191919"/>
              </a:solidFill>
              <a:latin typeface="Poppins"/>
              <a:ea typeface="Poppins"/>
              <a:cs typeface="Poppins"/>
              <a:sym typeface="Poppins"/>
            </a:endParaRPr>
          </a:p>
          <a:p>
            <a:pPr indent="-412750" lvl="1" marL="13716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5 mention Access &amp; Safety in Education</a:t>
            </a:r>
            <a:endParaRPr b="0" i="0" sz="2900" u="none" cap="none" strike="noStrike">
              <a:solidFill>
                <a:srgbClr val="191919"/>
              </a:solidFill>
              <a:latin typeface="Poppins"/>
              <a:ea typeface="Poppins"/>
              <a:cs typeface="Poppins"/>
              <a:sym typeface="Poppins"/>
            </a:endParaRPr>
          </a:p>
          <a:p>
            <a:pPr indent="-412750" lvl="1" marL="13716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3 reference Security &amp; Policing</a:t>
            </a:r>
            <a:endParaRPr b="0" i="0" sz="2900" u="none" cap="none" strike="noStrike">
              <a:solidFill>
                <a:srgbClr val="191919"/>
              </a:solidFill>
              <a:latin typeface="Poppins"/>
              <a:ea typeface="Poppins"/>
              <a:cs typeface="Poppins"/>
              <a:sym typeface="Poppins"/>
            </a:endParaRPr>
          </a:p>
          <a:p>
            <a:pPr indent="-412750" lvl="1" marL="13716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6 protests include Human Rights &amp; International Solidarity</a:t>
            </a:r>
            <a:endParaRPr b="0" i="0" sz="2900" u="none" cap="none" strike="noStrike">
              <a:solidFill>
                <a:srgbClr val="191919"/>
              </a:solidFill>
              <a:latin typeface="Poppins"/>
              <a:ea typeface="Poppins"/>
              <a:cs typeface="Poppins"/>
              <a:sym typeface="Poppins"/>
            </a:endParaRPr>
          </a:p>
          <a:p>
            <a:pPr indent="-412750" lvl="1" marL="13716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3 cases involved Divestment from Conflict States</a:t>
            </a:r>
            <a:endParaRPr b="0" i="0" sz="29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rgbClr val="000000"/>
              </a:buClr>
              <a:buSzPts val="2800"/>
              <a:buFont typeface="Arial"/>
              <a:buNone/>
            </a:pPr>
            <a:r>
              <a:t/>
            </a:r>
            <a:endParaRPr b="0" i="0" sz="2800" u="none" cap="none" strike="noStrike">
              <a:solidFill>
                <a:srgbClr val="191919"/>
              </a:solidFill>
              <a:latin typeface="Poppins"/>
              <a:ea typeface="Poppins"/>
              <a:cs typeface="Poppins"/>
              <a:sym typeface="Poppins"/>
            </a:endParaRPr>
          </a:p>
        </p:txBody>
      </p:sp>
      <p:sp>
        <p:nvSpPr>
          <p:cNvPr id="236" name="Google Shape;236;g3d8c6fc1156_0_466"/>
          <p:cNvSpPr txBox="1"/>
          <p:nvPr/>
        </p:nvSpPr>
        <p:spPr>
          <a:xfrm>
            <a:off x="2562800" y="268775"/>
            <a:ext cx="12464100" cy="2807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700"/>
              <a:buFont typeface="Arial"/>
              <a:buNone/>
            </a:pPr>
            <a:r>
              <a:rPr b="1" i="0" lang="en-US" sz="5700" u="none" cap="none" strike="noStrike">
                <a:solidFill>
                  <a:srgbClr val="F6A131"/>
                </a:solidFill>
                <a:latin typeface="Poppins"/>
                <a:ea typeface="Poppins"/>
                <a:cs typeface="Poppins"/>
                <a:sym typeface="Poppins"/>
              </a:rPr>
              <a:t>What drove students to act</a:t>
            </a:r>
            <a:endParaRPr b="1" i="0" sz="5700" u="none" cap="none" strike="noStrike">
              <a:solidFill>
                <a:srgbClr val="F6A131"/>
              </a:solidFill>
              <a:latin typeface="Poppins"/>
              <a:ea typeface="Poppins"/>
              <a:cs typeface="Poppins"/>
              <a:sym typeface="Poppins"/>
            </a:endParaRPr>
          </a:p>
          <a:p>
            <a:pPr indent="0" lvl="0" marL="0" marR="0" rtl="0" algn="l">
              <a:lnSpc>
                <a:spcPct val="110000"/>
              </a:lnSpc>
              <a:spcBef>
                <a:spcPts val="0"/>
              </a:spcBef>
              <a:spcAft>
                <a:spcPts val="0"/>
              </a:spcAft>
              <a:buClr>
                <a:srgbClr val="000000"/>
              </a:buClr>
              <a:buSzPts val="5700"/>
              <a:buFont typeface="Arial"/>
              <a:buNone/>
            </a:pPr>
            <a:r>
              <a:t/>
            </a:r>
            <a:endParaRPr b="1" i="0" sz="5700" u="none" cap="none" strike="noStrike">
              <a:solidFill>
                <a:srgbClr val="F6A131"/>
              </a:solidFill>
              <a:latin typeface="Poppins"/>
              <a:ea typeface="Poppins"/>
              <a:cs typeface="Poppins"/>
              <a:sym typeface="Poppins"/>
            </a:endParaRPr>
          </a:p>
          <a:p>
            <a:pPr indent="0" lvl="0" marL="0" marR="0" rtl="0" algn="l">
              <a:lnSpc>
                <a:spcPct val="110000"/>
              </a:lnSpc>
              <a:spcBef>
                <a:spcPts val="0"/>
              </a:spcBef>
              <a:spcAft>
                <a:spcPts val="0"/>
              </a:spcAft>
              <a:buClr>
                <a:srgbClr val="000000"/>
              </a:buClr>
              <a:buSzPts val="5700"/>
              <a:buFont typeface="Arial"/>
              <a:buNone/>
            </a:pPr>
            <a:r>
              <a:t/>
            </a:r>
            <a:endParaRPr b="1" i="0" sz="5700" u="none" cap="none" strike="noStrike">
              <a:solidFill>
                <a:srgbClr val="F6A131"/>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g39aa8cd13b1_0_105"/>
          <p:cNvPicPr preferRelativeResize="0"/>
          <p:nvPr/>
        </p:nvPicPr>
        <p:blipFill>
          <a:blip r:embed="rId3">
            <a:alphaModFix/>
          </a:blip>
          <a:stretch>
            <a:fillRect/>
          </a:stretch>
        </p:blipFill>
        <p:spPr>
          <a:xfrm>
            <a:off x="152400" y="1181100"/>
            <a:ext cx="6334125" cy="6705600"/>
          </a:xfrm>
          <a:prstGeom prst="rect">
            <a:avLst/>
          </a:prstGeom>
          <a:noFill/>
          <a:ln>
            <a:noFill/>
          </a:ln>
        </p:spPr>
      </p:pic>
      <p:pic>
        <p:nvPicPr>
          <p:cNvPr id="242" name="Google Shape;242;g39aa8cd13b1_0_105"/>
          <p:cNvPicPr preferRelativeResize="0"/>
          <p:nvPr/>
        </p:nvPicPr>
        <p:blipFill>
          <a:blip r:embed="rId4">
            <a:alphaModFix/>
          </a:blip>
          <a:stretch>
            <a:fillRect/>
          </a:stretch>
        </p:blipFill>
        <p:spPr>
          <a:xfrm>
            <a:off x="6257925" y="914400"/>
            <a:ext cx="6286500" cy="5029200"/>
          </a:xfrm>
          <a:prstGeom prst="rect">
            <a:avLst/>
          </a:prstGeom>
          <a:noFill/>
          <a:ln>
            <a:noFill/>
          </a:ln>
        </p:spPr>
      </p:pic>
      <p:pic>
        <p:nvPicPr>
          <p:cNvPr id="243" name="Google Shape;243;g39aa8cd13b1_0_105"/>
          <p:cNvPicPr preferRelativeResize="0"/>
          <p:nvPr/>
        </p:nvPicPr>
        <p:blipFill>
          <a:blip r:embed="rId5">
            <a:alphaModFix/>
          </a:blip>
          <a:stretch>
            <a:fillRect/>
          </a:stretch>
        </p:blipFill>
        <p:spPr>
          <a:xfrm>
            <a:off x="12305650" y="3014675"/>
            <a:ext cx="5677551" cy="5264125"/>
          </a:xfrm>
          <a:prstGeom prst="rect">
            <a:avLst/>
          </a:prstGeom>
          <a:noFill/>
          <a:ln>
            <a:noFill/>
          </a:ln>
        </p:spPr>
      </p:pic>
      <p:sp>
        <p:nvSpPr>
          <p:cNvPr id="244" name="Google Shape;244;g39aa8cd13b1_0_105"/>
          <p:cNvSpPr txBox="1"/>
          <p:nvPr/>
        </p:nvSpPr>
        <p:spPr>
          <a:xfrm>
            <a:off x="13382525" y="8088300"/>
            <a:ext cx="4643400" cy="11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a:solidFill>
                  <a:schemeClr val="dk1"/>
                </a:solidFill>
                <a:latin typeface="Calibri"/>
                <a:ea typeface="Calibri"/>
                <a:cs typeface="Calibri"/>
                <a:sym typeface="Calibri"/>
              </a:rPr>
              <a:t>individual exceptions</a:t>
            </a:r>
            <a:endParaRPr b="1" sz="3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841"/>
        </a:solidFill>
      </p:bgPr>
    </p:bg>
    <p:spTree>
      <p:nvGrpSpPr>
        <p:cNvPr id="100" name="Shape 100"/>
        <p:cNvGrpSpPr/>
        <p:nvPr/>
      </p:nvGrpSpPr>
      <p:grpSpPr>
        <a:xfrm>
          <a:off x="0" y="0"/>
          <a:ext cx="0" cy="0"/>
          <a:chOff x="0" y="0"/>
          <a:chExt cx="0" cy="0"/>
        </a:xfrm>
      </p:grpSpPr>
      <p:sp>
        <p:nvSpPr>
          <p:cNvPr id="101" name="Google Shape;101;p4"/>
          <p:cNvSpPr/>
          <p:nvPr/>
        </p:nvSpPr>
        <p:spPr>
          <a:xfrm>
            <a:off x="1028700" y="1028700"/>
            <a:ext cx="4141491" cy="1190679"/>
          </a:xfrm>
          <a:custGeom>
            <a:rect b="b" l="l" r="r" t="t"/>
            <a:pathLst>
              <a:path extrusionOk="0" h="1190679" w="4141491">
                <a:moveTo>
                  <a:pt x="0" y="0"/>
                </a:moveTo>
                <a:lnTo>
                  <a:pt x="4141491" y="0"/>
                </a:lnTo>
                <a:lnTo>
                  <a:pt x="4141491" y="1190679"/>
                </a:lnTo>
                <a:lnTo>
                  <a:pt x="0" y="1190679"/>
                </a:lnTo>
                <a:lnTo>
                  <a:pt x="0" y="0"/>
                </a:lnTo>
                <a:close/>
              </a:path>
            </a:pathLst>
          </a:custGeom>
          <a:blipFill rotWithShape="1">
            <a:blip r:embed="rId3">
              <a:alphaModFix/>
            </a:blip>
            <a:stretch>
              <a:fillRect b="0" l="0" r="0" t="0"/>
            </a:stretch>
          </a:blipFill>
          <a:ln>
            <a:noFill/>
          </a:ln>
        </p:spPr>
      </p:sp>
      <p:sp>
        <p:nvSpPr>
          <p:cNvPr id="102" name="Google Shape;102;p4"/>
          <p:cNvSpPr txBox="1"/>
          <p:nvPr/>
        </p:nvSpPr>
        <p:spPr>
          <a:xfrm>
            <a:off x="1028700" y="4924425"/>
            <a:ext cx="10902300" cy="1867500"/>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Clr>
                <a:srgbClr val="000000"/>
              </a:buClr>
              <a:buSzPts val="12133"/>
              <a:buFont typeface="Arial"/>
              <a:buNone/>
            </a:pPr>
            <a:r>
              <a:rPr b="1" i="0" lang="en-US" sz="12133" u="none" cap="none" strike="noStrike">
                <a:solidFill>
                  <a:srgbClr val="FFFFFF"/>
                </a:solidFill>
                <a:latin typeface="Poppins"/>
                <a:ea typeface="Poppins"/>
                <a:cs typeface="Poppins"/>
                <a:sym typeface="Poppins"/>
              </a:rPr>
              <a:t>What is ESU?</a:t>
            </a:r>
            <a:endParaRPr b="1" i="0" sz="1400" u="none" cap="none" strike="noStrike">
              <a:solidFill>
                <a:srgbClr val="000000"/>
              </a:solidFill>
              <a:latin typeface="Poppins"/>
              <a:ea typeface="Poppins"/>
              <a:cs typeface="Poppins"/>
              <a:sym typeface="Poppins"/>
            </a:endParaRPr>
          </a:p>
        </p:txBody>
      </p:sp>
    </p:spTree>
  </p:cSld>
  <p:clrMapOvr>
    <a:masterClrMapping/>
  </p:clrMapOvr>
  <p:transition>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39aa8cd13b1_0_111"/>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3">
              <a:alphaModFix/>
            </a:blip>
            <a:stretch>
              <a:fillRect b="0" l="0" r="0" t="0"/>
            </a:stretch>
          </a:blipFill>
          <a:ln>
            <a:noFill/>
          </a:ln>
        </p:spPr>
      </p:sp>
      <p:sp>
        <p:nvSpPr>
          <p:cNvPr id="250" name="Google Shape;250;g39aa8cd13b1_0_111"/>
          <p:cNvSpPr txBox="1"/>
          <p:nvPr/>
        </p:nvSpPr>
        <p:spPr>
          <a:xfrm>
            <a:off x="2911950" y="2650025"/>
            <a:ext cx="12464100" cy="7633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700"/>
              <a:buFont typeface="Arial"/>
              <a:buNone/>
            </a:pPr>
            <a:r>
              <a:rPr b="1" lang="en-US" sz="5700">
                <a:solidFill>
                  <a:srgbClr val="F6A131"/>
                </a:solidFill>
                <a:latin typeface="Poppins"/>
                <a:ea typeface="Poppins"/>
                <a:cs typeface="Poppins"/>
                <a:sym typeface="Poppins"/>
              </a:rPr>
              <a:t>Can the freedoms to research and freedom to teach even exist without freedom to learn?</a:t>
            </a:r>
            <a:endParaRPr b="1" sz="5700">
              <a:solidFill>
                <a:srgbClr val="F6A131"/>
              </a:solidFill>
              <a:latin typeface="Poppins"/>
              <a:ea typeface="Poppins"/>
              <a:cs typeface="Poppins"/>
              <a:sym typeface="Poppins"/>
            </a:endParaRPr>
          </a:p>
          <a:p>
            <a:pPr indent="0" lvl="0" marL="0" marR="0" rtl="0" algn="l">
              <a:lnSpc>
                <a:spcPct val="110000"/>
              </a:lnSpc>
              <a:spcBef>
                <a:spcPts val="0"/>
              </a:spcBef>
              <a:spcAft>
                <a:spcPts val="0"/>
              </a:spcAft>
              <a:buClr>
                <a:srgbClr val="000000"/>
              </a:buClr>
              <a:buSzPts val="5700"/>
              <a:buFont typeface="Arial"/>
              <a:buNone/>
            </a:pPr>
            <a:r>
              <a:t/>
            </a:r>
            <a:endParaRPr b="1" sz="5700">
              <a:solidFill>
                <a:srgbClr val="F6A131"/>
              </a:solidFill>
              <a:latin typeface="Poppins"/>
              <a:ea typeface="Poppins"/>
              <a:cs typeface="Poppins"/>
              <a:sym typeface="Poppins"/>
            </a:endParaRPr>
          </a:p>
          <a:p>
            <a:pPr indent="0" lvl="0" marL="0" marR="0" rtl="0" algn="l">
              <a:lnSpc>
                <a:spcPct val="110000"/>
              </a:lnSpc>
              <a:spcBef>
                <a:spcPts val="0"/>
              </a:spcBef>
              <a:spcAft>
                <a:spcPts val="0"/>
              </a:spcAft>
              <a:buClr>
                <a:srgbClr val="000000"/>
              </a:buClr>
              <a:buSzPts val="5700"/>
              <a:buFont typeface="Arial"/>
              <a:buNone/>
            </a:pPr>
            <a:r>
              <a:rPr b="1" lang="en-US" sz="5700">
                <a:solidFill>
                  <a:srgbClr val="F6A131"/>
                </a:solidFill>
                <a:latin typeface="Poppins"/>
                <a:ea typeface="Poppins"/>
                <a:cs typeface="Poppins"/>
                <a:sym typeface="Poppins"/>
              </a:rPr>
              <a:t>Who will teach and who will do the research?</a:t>
            </a:r>
            <a:endParaRPr b="1" sz="5700">
              <a:solidFill>
                <a:srgbClr val="F6A131"/>
              </a:solidFill>
              <a:latin typeface="Poppins"/>
              <a:ea typeface="Poppins"/>
              <a:cs typeface="Poppins"/>
              <a:sym typeface="Poppins"/>
            </a:endParaRPr>
          </a:p>
          <a:p>
            <a:pPr indent="0" lvl="0" marL="0" marR="0" rtl="0" algn="l">
              <a:lnSpc>
                <a:spcPct val="110000"/>
              </a:lnSpc>
              <a:spcBef>
                <a:spcPts val="0"/>
              </a:spcBef>
              <a:spcAft>
                <a:spcPts val="0"/>
              </a:spcAft>
              <a:buClr>
                <a:srgbClr val="000000"/>
              </a:buClr>
              <a:buSzPts val="5700"/>
              <a:buFont typeface="Arial"/>
              <a:buNone/>
            </a:pPr>
            <a:r>
              <a:t/>
            </a:r>
            <a:endParaRPr b="1" i="0" sz="5700" u="none" cap="none" strike="noStrike">
              <a:solidFill>
                <a:srgbClr val="F6A131"/>
              </a:solidFill>
              <a:latin typeface="Poppins"/>
              <a:ea typeface="Poppins"/>
              <a:cs typeface="Poppins"/>
              <a:sym typeface="Poppins"/>
            </a:endParaRPr>
          </a:p>
          <a:p>
            <a:pPr indent="0" lvl="0" marL="0" marR="0" rtl="0" algn="l">
              <a:lnSpc>
                <a:spcPct val="110000"/>
              </a:lnSpc>
              <a:spcBef>
                <a:spcPts val="0"/>
              </a:spcBef>
              <a:spcAft>
                <a:spcPts val="0"/>
              </a:spcAft>
              <a:buClr>
                <a:srgbClr val="000000"/>
              </a:buClr>
              <a:buSzPts val="5700"/>
              <a:buFont typeface="Arial"/>
              <a:buNone/>
            </a:pPr>
            <a:r>
              <a:t/>
            </a:r>
            <a:endParaRPr b="1" i="0" sz="5700" u="none" cap="none" strike="noStrike">
              <a:solidFill>
                <a:srgbClr val="F6A131"/>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f113693c1b_0_109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73181" l="0" r="0" t="-5009"/>
            </a:stretch>
          </a:blipFill>
          <a:ln>
            <a:noFill/>
          </a:ln>
        </p:spPr>
      </p:sp>
      <p:grpSp>
        <p:nvGrpSpPr>
          <p:cNvPr id="256" name="Google Shape;256;g2f113693c1b_0_1098"/>
          <p:cNvGrpSpPr/>
          <p:nvPr/>
        </p:nvGrpSpPr>
        <p:grpSpPr>
          <a:xfrm>
            <a:off x="9068909" y="4720616"/>
            <a:ext cx="6058494" cy="1010419"/>
            <a:chOff x="0" y="0"/>
            <a:chExt cx="8077992" cy="1347225"/>
          </a:xfrm>
        </p:grpSpPr>
        <p:sp>
          <p:nvSpPr>
            <p:cNvPr id="257" name="Google Shape;257;g2f113693c1b_0_1098"/>
            <p:cNvSpPr/>
            <p:nvPr/>
          </p:nvSpPr>
          <p:spPr>
            <a:xfrm>
              <a:off x="1058757" y="131217"/>
              <a:ext cx="7019235" cy="1084791"/>
            </a:xfrm>
            <a:custGeom>
              <a:rect b="b" l="l" r="r" t="t"/>
              <a:pathLst>
                <a:path extrusionOk="0" h="1084791" w="7019235">
                  <a:moveTo>
                    <a:pt x="0" y="0"/>
                  </a:moveTo>
                  <a:lnTo>
                    <a:pt x="7019234" y="0"/>
                  </a:lnTo>
                  <a:lnTo>
                    <a:pt x="7019234" y="1084791"/>
                  </a:lnTo>
                  <a:lnTo>
                    <a:pt x="0" y="1084791"/>
                  </a:lnTo>
                  <a:lnTo>
                    <a:pt x="0" y="0"/>
                  </a:lnTo>
                  <a:close/>
                </a:path>
              </a:pathLst>
            </a:custGeom>
            <a:blipFill rotWithShape="1">
              <a:blip r:embed="rId4">
                <a:alphaModFix/>
              </a:blip>
              <a:stretch>
                <a:fillRect b="0" l="0" r="0" t="0"/>
              </a:stretch>
            </a:blipFill>
            <a:ln>
              <a:noFill/>
            </a:ln>
          </p:spPr>
        </p:sp>
        <p:sp>
          <p:nvSpPr>
            <p:cNvPr id="258" name="Google Shape;258;g2f113693c1b_0_1098"/>
            <p:cNvSpPr/>
            <p:nvPr/>
          </p:nvSpPr>
          <p:spPr>
            <a:xfrm>
              <a:off x="0" y="0"/>
              <a:ext cx="1347225" cy="1347225"/>
            </a:xfrm>
            <a:custGeom>
              <a:rect b="b" l="l" r="r" t="t"/>
              <a:pathLst>
                <a:path extrusionOk="0" h="1347225" w="1347225">
                  <a:moveTo>
                    <a:pt x="0" y="0"/>
                  </a:moveTo>
                  <a:lnTo>
                    <a:pt x="1347225" y="0"/>
                  </a:lnTo>
                  <a:lnTo>
                    <a:pt x="1347225" y="1347225"/>
                  </a:lnTo>
                  <a:lnTo>
                    <a:pt x="0" y="1347225"/>
                  </a:lnTo>
                  <a:lnTo>
                    <a:pt x="0" y="0"/>
                  </a:lnTo>
                  <a:close/>
                </a:path>
              </a:pathLst>
            </a:custGeom>
            <a:blipFill rotWithShape="1">
              <a:blip r:embed="rId5">
                <a:alphaModFix/>
              </a:blip>
              <a:stretch>
                <a:fillRect b="0" l="0" r="0" t="0"/>
              </a:stretch>
            </a:blipFill>
            <a:ln cap="sq" cmpd="sng" w="38100">
              <a:solidFill>
                <a:srgbClr val="FFFFFF"/>
              </a:solidFill>
              <a:prstDash val="solid"/>
              <a:miter lim="8000"/>
              <a:headEnd len="sm" w="sm" type="none"/>
              <a:tailEnd len="sm" w="sm" type="none"/>
            </a:ln>
          </p:spPr>
        </p:sp>
        <p:sp>
          <p:nvSpPr>
            <p:cNvPr id="259" name="Google Shape;259;g2f113693c1b_0_1098"/>
            <p:cNvSpPr txBox="1"/>
            <p:nvPr/>
          </p:nvSpPr>
          <p:spPr>
            <a:xfrm>
              <a:off x="1653955" y="389196"/>
              <a:ext cx="6167100" cy="55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700"/>
                <a:buFont typeface="Arial"/>
                <a:buNone/>
              </a:pPr>
              <a:r>
                <a:rPr b="0" i="0" lang="en-US" sz="2700" u="none" cap="none" strike="noStrike">
                  <a:solidFill>
                    <a:srgbClr val="000000"/>
                  </a:solidFill>
                  <a:latin typeface="Poppins"/>
                  <a:ea typeface="Poppins"/>
                  <a:cs typeface="Poppins"/>
                  <a:sym typeface="Poppins"/>
                </a:rPr>
                <a:t>@EuropeanStudentsUnion</a:t>
              </a:r>
              <a:endParaRPr b="0" i="0" sz="2700" u="none" cap="none" strike="noStrike">
                <a:solidFill>
                  <a:srgbClr val="000000"/>
                </a:solidFill>
                <a:latin typeface="Poppins"/>
                <a:ea typeface="Poppins"/>
                <a:cs typeface="Poppins"/>
                <a:sym typeface="Poppins"/>
              </a:endParaRPr>
            </a:p>
          </p:txBody>
        </p:sp>
      </p:grpSp>
      <p:grpSp>
        <p:nvGrpSpPr>
          <p:cNvPr id="260" name="Google Shape;260;g2f113693c1b_0_1098"/>
          <p:cNvGrpSpPr/>
          <p:nvPr/>
        </p:nvGrpSpPr>
        <p:grpSpPr>
          <a:xfrm>
            <a:off x="9068909" y="5858169"/>
            <a:ext cx="6058494" cy="1164481"/>
            <a:chOff x="0" y="0"/>
            <a:chExt cx="8077992" cy="1552641"/>
          </a:xfrm>
        </p:grpSpPr>
        <p:sp>
          <p:nvSpPr>
            <p:cNvPr id="261" name="Google Shape;261;g2f113693c1b_0_1098"/>
            <p:cNvSpPr/>
            <p:nvPr/>
          </p:nvSpPr>
          <p:spPr>
            <a:xfrm>
              <a:off x="1058757" y="233925"/>
              <a:ext cx="7019235" cy="1084791"/>
            </a:xfrm>
            <a:custGeom>
              <a:rect b="b" l="l" r="r" t="t"/>
              <a:pathLst>
                <a:path extrusionOk="0" h="1084791" w="7019235">
                  <a:moveTo>
                    <a:pt x="0" y="0"/>
                  </a:moveTo>
                  <a:lnTo>
                    <a:pt x="7019234" y="0"/>
                  </a:lnTo>
                  <a:lnTo>
                    <a:pt x="7019234" y="1084791"/>
                  </a:lnTo>
                  <a:lnTo>
                    <a:pt x="0" y="1084791"/>
                  </a:lnTo>
                  <a:lnTo>
                    <a:pt x="0" y="0"/>
                  </a:lnTo>
                  <a:close/>
                </a:path>
              </a:pathLst>
            </a:custGeom>
            <a:blipFill rotWithShape="1">
              <a:blip r:embed="rId4">
                <a:alphaModFix/>
              </a:blip>
              <a:stretch>
                <a:fillRect b="0" l="0" r="0" t="0"/>
              </a:stretch>
            </a:blipFill>
            <a:ln>
              <a:noFill/>
            </a:ln>
          </p:spPr>
        </p:sp>
        <p:sp>
          <p:nvSpPr>
            <p:cNvPr id="262" name="Google Shape;262;g2f113693c1b_0_1098"/>
            <p:cNvSpPr/>
            <p:nvPr/>
          </p:nvSpPr>
          <p:spPr>
            <a:xfrm>
              <a:off x="0" y="0"/>
              <a:ext cx="1552641" cy="1552641"/>
            </a:xfrm>
            <a:custGeom>
              <a:rect b="b" l="l" r="r" t="t"/>
              <a:pathLst>
                <a:path extrusionOk="0" h="1552641" w="1552641">
                  <a:moveTo>
                    <a:pt x="0" y="0"/>
                  </a:moveTo>
                  <a:lnTo>
                    <a:pt x="1552641" y="0"/>
                  </a:lnTo>
                  <a:lnTo>
                    <a:pt x="1552641" y="1552641"/>
                  </a:lnTo>
                  <a:lnTo>
                    <a:pt x="0" y="1552641"/>
                  </a:lnTo>
                  <a:lnTo>
                    <a:pt x="0" y="0"/>
                  </a:lnTo>
                  <a:close/>
                </a:path>
              </a:pathLst>
            </a:custGeom>
            <a:blipFill rotWithShape="1">
              <a:blip r:embed="rId6">
                <a:alphaModFix/>
              </a:blip>
              <a:stretch>
                <a:fillRect b="0" l="0" r="0" t="0"/>
              </a:stretch>
            </a:blipFill>
            <a:ln>
              <a:noFill/>
            </a:ln>
          </p:spPr>
        </p:sp>
        <p:sp>
          <p:nvSpPr>
            <p:cNvPr id="263" name="Google Shape;263;g2f113693c1b_0_1098"/>
            <p:cNvSpPr txBox="1"/>
            <p:nvPr/>
          </p:nvSpPr>
          <p:spPr>
            <a:xfrm>
              <a:off x="1805954" y="499275"/>
              <a:ext cx="5030400" cy="55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700"/>
                <a:buFont typeface="Arial"/>
                <a:buNone/>
              </a:pPr>
              <a:r>
                <a:rPr b="0" i="0" lang="en-US" sz="2700" u="none" cap="none" strike="noStrike">
                  <a:solidFill>
                    <a:srgbClr val="000000"/>
                  </a:solidFill>
                  <a:latin typeface="Poppins"/>
                  <a:ea typeface="Poppins"/>
                  <a:cs typeface="Poppins"/>
                  <a:sym typeface="Poppins"/>
                </a:rPr>
                <a:t>www.esu-online.org</a:t>
              </a:r>
              <a:endParaRPr b="0" i="0" sz="2700" u="none" cap="none" strike="noStrike">
                <a:solidFill>
                  <a:srgbClr val="000000"/>
                </a:solidFill>
                <a:latin typeface="Poppins"/>
                <a:ea typeface="Poppins"/>
                <a:cs typeface="Poppins"/>
                <a:sym typeface="Poppins"/>
              </a:endParaRPr>
            </a:p>
          </p:txBody>
        </p:sp>
      </p:grpSp>
      <p:sp>
        <p:nvSpPr>
          <p:cNvPr id="264" name="Google Shape;264;g2f113693c1b_0_1098"/>
          <p:cNvSpPr/>
          <p:nvPr/>
        </p:nvSpPr>
        <p:spPr>
          <a:xfrm>
            <a:off x="9850152" y="7298893"/>
            <a:ext cx="5264426" cy="813593"/>
          </a:xfrm>
          <a:custGeom>
            <a:rect b="b" l="l" r="r" t="t"/>
            <a:pathLst>
              <a:path extrusionOk="0" h="1084791" w="7019235">
                <a:moveTo>
                  <a:pt x="0" y="0"/>
                </a:moveTo>
                <a:lnTo>
                  <a:pt x="7019234" y="0"/>
                </a:lnTo>
                <a:lnTo>
                  <a:pt x="7019234" y="1084791"/>
                </a:lnTo>
                <a:lnTo>
                  <a:pt x="0" y="1084791"/>
                </a:lnTo>
                <a:lnTo>
                  <a:pt x="0" y="0"/>
                </a:lnTo>
                <a:close/>
              </a:path>
            </a:pathLst>
          </a:custGeom>
          <a:blipFill rotWithShape="1">
            <a:blip r:embed="rId4">
              <a:alphaModFix/>
            </a:blip>
            <a:stretch>
              <a:fillRect b="0" l="0" r="0" t="0"/>
            </a:stretch>
          </a:blipFill>
          <a:ln>
            <a:noFill/>
          </a:ln>
        </p:spPr>
      </p:sp>
      <p:sp>
        <p:nvSpPr>
          <p:cNvPr id="265" name="Google Shape;265;g2f113693c1b_0_1098"/>
          <p:cNvSpPr txBox="1"/>
          <p:nvPr/>
        </p:nvSpPr>
        <p:spPr>
          <a:xfrm>
            <a:off x="10408200" y="7467925"/>
            <a:ext cx="4573575" cy="41557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Clr>
                <a:srgbClr val="000000"/>
              </a:buClr>
              <a:buSzPts val="2700"/>
              <a:buFont typeface="Arial"/>
              <a:buNone/>
            </a:pPr>
            <a:r>
              <a:rPr b="0" i="0" lang="en-US" sz="2700" u="none" cap="none" strike="noStrike">
                <a:solidFill>
                  <a:srgbClr val="000000"/>
                </a:solidFill>
                <a:latin typeface="Poppins"/>
                <a:ea typeface="Poppins"/>
                <a:cs typeface="Poppins"/>
                <a:sym typeface="Poppins"/>
              </a:rPr>
              <a:t>@esuonline.bsky.social</a:t>
            </a:r>
            <a:endParaRPr b="0" i="0" sz="2700" u="none" cap="none" strike="noStrike">
              <a:solidFill>
                <a:srgbClr val="000000"/>
              </a:solidFill>
              <a:latin typeface="Poppins"/>
              <a:ea typeface="Poppins"/>
              <a:cs typeface="Poppins"/>
              <a:sym typeface="Poppins"/>
            </a:endParaRPr>
          </a:p>
        </p:txBody>
      </p:sp>
      <p:grpSp>
        <p:nvGrpSpPr>
          <p:cNvPr id="266" name="Google Shape;266;g2f113693c1b_0_1098"/>
          <p:cNvGrpSpPr/>
          <p:nvPr/>
        </p:nvGrpSpPr>
        <p:grpSpPr>
          <a:xfrm>
            <a:off x="9043251" y="3429003"/>
            <a:ext cx="6084140" cy="1164481"/>
            <a:chOff x="0" y="0"/>
            <a:chExt cx="8112186" cy="1552641"/>
          </a:xfrm>
        </p:grpSpPr>
        <p:sp>
          <p:nvSpPr>
            <p:cNvPr id="267" name="Google Shape;267;g2f113693c1b_0_1098"/>
            <p:cNvSpPr/>
            <p:nvPr/>
          </p:nvSpPr>
          <p:spPr>
            <a:xfrm>
              <a:off x="1092951" y="233925"/>
              <a:ext cx="7019235" cy="1084791"/>
            </a:xfrm>
            <a:custGeom>
              <a:rect b="b" l="l" r="r" t="t"/>
              <a:pathLst>
                <a:path extrusionOk="0" h="1084791" w="7019235">
                  <a:moveTo>
                    <a:pt x="0" y="0"/>
                  </a:moveTo>
                  <a:lnTo>
                    <a:pt x="7019235" y="0"/>
                  </a:lnTo>
                  <a:lnTo>
                    <a:pt x="7019235" y="1084791"/>
                  </a:lnTo>
                  <a:lnTo>
                    <a:pt x="0" y="1084791"/>
                  </a:lnTo>
                  <a:lnTo>
                    <a:pt x="0" y="0"/>
                  </a:lnTo>
                  <a:close/>
                </a:path>
              </a:pathLst>
            </a:custGeom>
            <a:blipFill rotWithShape="1">
              <a:blip r:embed="rId4">
                <a:alphaModFix/>
              </a:blip>
              <a:stretch>
                <a:fillRect b="0" l="0" r="0" t="0"/>
              </a:stretch>
            </a:blipFill>
            <a:ln>
              <a:noFill/>
            </a:ln>
          </p:spPr>
        </p:sp>
        <p:sp>
          <p:nvSpPr>
            <p:cNvPr id="268" name="Google Shape;268;g2f113693c1b_0_1098"/>
            <p:cNvSpPr/>
            <p:nvPr/>
          </p:nvSpPr>
          <p:spPr>
            <a:xfrm>
              <a:off x="0" y="0"/>
              <a:ext cx="1552641" cy="1552641"/>
            </a:xfrm>
            <a:custGeom>
              <a:rect b="b" l="l" r="r" t="t"/>
              <a:pathLst>
                <a:path extrusionOk="0" h="1552641" w="1552641">
                  <a:moveTo>
                    <a:pt x="0" y="0"/>
                  </a:moveTo>
                  <a:lnTo>
                    <a:pt x="1552641" y="0"/>
                  </a:lnTo>
                  <a:lnTo>
                    <a:pt x="1552641" y="1552641"/>
                  </a:lnTo>
                  <a:lnTo>
                    <a:pt x="0" y="1552641"/>
                  </a:lnTo>
                  <a:lnTo>
                    <a:pt x="0" y="0"/>
                  </a:lnTo>
                  <a:close/>
                </a:path>
              </a:pathLst>
            </a:custGeom>
            <a:blipFill rotWithShape="1">
              <a:blip r:embed="rId7">
                <a:alphaModFix/>
              </a:blip>
              <a:stretch>
                <a:fillRect b="0" l="0" r="0" t="0"/>
              </a:stretch>
            </a:blipFill>
            <a:ln>
              <a:noFill/>
            </a:ln>
          </p:spPr>
        </p:sp>
        <p:sp>
          <p:nvSpPr>
            <p:cNvPr id="269" name="Google Shape;269;g2f113693c1b_0_1098"/>
            <p:cNvSpPr txBox="1"/>
            <p:nvPr/>
          </p:nvSpPr>
          <p:spPr>
            <a:xfrm>
              <a:off x="1455215" y="466663"/>
              <a:ext cx="3435900" cy="55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700"/>
                <a:buFont typeface="Arial"/>
                <a:buNone/>
              </a:pPr>
              <a:r>
                <a:rPr b="0" i="0" lang="en-US" sz="2700" u="none" cap="none" strike="noStrike">
                  <a:solidFill>
                    <a:srgbClr val="000000"/>
                  </a:solidFill>
                  <a:latin typeface="Poppins"/>
                  <a:ea typeface="Poppins"/>
                  <a:cs typeface="Poppins"/>
                  <a:sym typeface="Poppins"/>
                </a:rPr>
                <a:t>@esu.online</a:t>
              </a:r>
              <a:endParaRPr b="0" i="0" sz="2700" u="none" cap="none" strike="noStrike">
                <a:solidFill>
                  <a:srgbClr val="000000"/>
                </a:solidFill>
                <a:latin typeface="Poppins"/>
                <a:ea typeface="Poppins"/>
                <a:cs typeface="Poppins"/>
                <a:sym typeface="Poppins"/>
              </a:endParaRPr>
            </a:p>
          </p:txBody>
        </p:sp>
      </p:grpSp>
      <p:grpSp>
        <p:nvGrpSpPr>
          <p:cNvPr id="270" name="Google Shape;270;g2f113693c1b_0_1098"/>
          <p:cNvGrpSpPr/>
          <p:nvPr/>
        </p:nvGrpSpPr>
        <p:grpSpPr>
          <a:xfrm>
            <a:off x="9094595" y="2357835"/>
            <a:ext cx="6007109" cy="1010419"/>
            <a:chOff x="0" y="0"/>
            <a:chExt cx="8009478" cy="1347225"/>
          </a:xfrm>
        </p:grpSpPr>
        <p:sp>
          <p:nvSpPr>
            <p:cNvPr id="271" name="Google Shape;271;g2f113693c1b_0_1098"/>
            <p:cNvSpPr/>
            <p:nvPr/>
          </p:nvSpPr>
          <p:spPr>
            <a:xfrm>
              <a:off x="990243" y="131217"/>
              <a:ext cx="7019235" cy="1084791"/>
            </a:xfrm>
            <a:custGeom>
              <a:rect b="b" l="l" r="r" t="t"/>
              <a:pathLst>
                <a:path extrusionOk="0" h="1084791" w="7019235">
                  <a:moveTo>
                    <a:pt x="0" y="0"/>
                  </a:moveTo>
                  <a:lnTo>
                    <a:pt x="7019235" y="0"/>
                  </a:lnTo>
                  <a:lnTo>
                    <a:pt x="7019235" y="1084791"/>
                  </a:lnTo>
                  <a:lnTo>
                    <a:pt x="0" y="1084791"/>
                  </a:lnTo>
                  <a:lnTo>
                    <a:pt x="0" y="0"/>
                  </a:lnTo>
                  <a:close/>
                </a:path>
              </a:pathLst>
            </a:custGeom>
            <a:blipFill rotWithShape="1">
              <a:blip r:embed="rId4">
                <a:alphaModFix/>
              </a:blip>
              <a:stretch>
                <a:fillRect b="0" l="0" r="0" t="0"/>
              </a:stretch>
            </a:blipFill>
            <a:ln>
              <a:noFill/>
            </a:ln>
          </p:spPr>
        </p:sp>
        <p:sp>
          <p:nvSpPr>
            <p:cNvPr id="272" name="Google Shape;272;g2f113693c1b_0_1098"/>
            <p:cNvSpPr/>
            <p:nvPr/>
          </p:nvSpPr>
          <p:spPr>
            <a:xfrm>
              <a:off x="0" y="0"/>
              <a:ext cx="1347225" cy="1347225"/>
            </a:xfrm>
            <a:custGeom>
              <a:rect b="b" l="l" r="r" t="t"/>
              <a:pathLst>
                <a:path extrusionOk="0" h="1347225" w="1347225">
                  <a:moveTo>
                    <a:pt x="0" y="0"/>
                  </a:moveTo>
                  <a:lnTo>
                    <a:pt x="1347225" y="0"/>
                  </a:lnTo>
                  <a:lnTo>
                    <a:pt x="1347225" y="1347225"/>
                  </a:lnTo>
                  <a:lnTo>
                    <a:pt x="0" y="1347225"/>
                  </a:lnTo>
                  <a:lnTo>
                    <a:pt x="0" y="0"/>
                  </a:lnTo>
                  <a:close/>
                </a:path>
              </a:pathLst>
            </a:custGeom>
            <a:blipFill rotWithShape="1">
              <a:blip r:embed="rId8">
                <a:alphaModFix/>
              </a:blip>
              <a:stretch>
                <a:fillRect b="0" l="0" r="0" t="0"/>
              </a:stretch>
            </a:blipFill>
            <a:ln cap="sq" cmpd="sng" w="38100">
              <a:solidFill>
                <a:srgbClr val="FFFFFF"/>
              </a:solidFill>
              <a:prstDash val="solid"/>
              <a:miter lim="8000"/>
              <a:headEnd len="sm" w="sm" type="none"/>
              <a:tailEnd len="sm" w="sm" type="none"/>
            </a:ln>
          </p:spPr>
        </p:sp>
        <p:sp>
          <p:nvSpPr>
            <p:cNvPr id="273" name="Google Shape;273;g2f113693c1b_0_1098"/>
            <p:cNvSpPr txBox="1"/>
            <p:nvPr/>
          </p:nvSpPr>
          <p:spPr>
            <a:xfrm>
              <a:off x="1361223" y="303853"/>
              <a:ext cx="5286900" cy="55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700"/>
                <a:buFont typeface="Arial"/>
                <a:buNone/>
              </a:pPr>
              <a:r>
                <a:rPr b="0" i="0" lang="en-US" sz="2700" u="none" cap="none" strike="noStrike">
                  <a:solidFill>
                    <a:srgbClr val="000000"/>
                  </a:solidFill>
                  <a:latin typeface="Poppins"/>
                  <a:ea typeface="Poppins"/>
                  <a:cs typeface="Poppins"/>
                  <a:sym typeface="Poppins"/>
                </a:rPr>
                <a:t>@Europeanstudents</a:t>
              </a:r>
              <a:endParaRPr b="0" i="0" sz="2700" u="none" cap="none" strike="noStrike">
                <a:solidFill>
                  <a:srgbClr val="000000"/>
                </a:solidFill>
                <a:latin typeface="Poppins"/>
                <a:ea typeface="Poppins"/>
                <a:cs typeface="Poppins"/>
                <a:sym typeface="Poppins"/>
              </a:endParaRPr>
            </a:p>
          </p:txBody>
        </p:sp>
      </p:grpSp>
      <p:grpSp>
        <p:nvGrpSpPr>
          <p:cNvPr id="274" name="Google Shape;274;g2f113693c1b_0_1098"/>
          <p:cNvGrpSpPr/>
          <p:nvPr/>
        </p:nvGrpSpPr>
        <p:grpSpPr>
          <a:xfrm>
            <a:off x="-185009" y="-24449"/>
            <a:ext cx="5190709" cy="10392157"/>
            <a:chOff x="63500" y="268986"/>
            <a:chExt cx="7612126" cy="15240001"/>
          </a:xfrm>
        </p:grpSpPr>
        <p:sp>
          <p:nvSpPr>
            <p:cNvPr id="275" name="Google Shape;275;g2f113693c1b_0_1098"/>
            <p:cNvSpPr/>
            <p:nvPr/>
          </p:nvSpPr>
          <p:spPr>
            <a:xfrm>
              <a:off x="74422" y="268986"/>
              <a:ext cx="7600950" cy="15240001"/>
            </a:xfrm>
            <a:custGeom>
              <a:rect b="b" l="l" r="r" t="t"/>
              <a:pathLst>
                <a:path extrusionOk="0" h="15240001" w="7600950">
                  <a:moveTo>
                    <a:pt x="0" y="0"/>
                  </a:moveTo>
                  <a:lnTo>
                    <a:pt x="0" y="15240001"/>
                  </a:lnTo>
                  <a:lnTo>
                    <a:pt x="7600950" y="15240001"/>
                  </a:lnTo>
                  <a:lnTo>
                    <a:pt x="7600950" y="0"/>
                  </a:lnTo>
                  <a:close/>
                </a:path>
              </a:pathLst>
            </a:custGeom>
            <a:solidFill>
              <a:srgbClr val="EDE9E9"/>
            </a:solidFill>
            <a:ln>
              <a:noFill/>
            </a:ln>
          </p:spPr>
        </p:sp>
        <p:sp>
          <p:nvSpPr>
            <p:cNvPr id="276" name="Google Shape;276;g2f113693c1b_0_1098"/>
            <p:cNvSpPr/>
            <p:nvPr/>
          </p:nvSpPr>
          <p:spPr>
            <a:xfrm>
              <a:off x="63500" y="11601450"/>
              <a:ext cx="7612126" cy="3661919"/>
            </a:xfrm>
            <a:custGeom>
              <a:rect b="b" l="l" r="r" t="t"/>
              <a:pathLst>
                <a:path extrusionOk="0" h="3661919" w="7612126">
                  <a:moveTo>
                    <a:pt x="78232" y="0"/>
                  </a:moveTo>
                  <a:cubicBezTo>
                    <a:pt x="73406" y="0"/>
                    <a:pt x="68580" y="254"/>
                    <a:pt x="60325" y="762"/>
                  </a:cubicBezTo>
                  <a:lnTo>
                    <a:pt x="0" y="3810"/>
                  </a:lnTo>
                  <a:lnTo>
                    <a:pt x="0" y="568325"/>
                  </a:lnTo>
                  <a:lnTo>
                    <a:pt x="78232" y="565531"/>
                  </a:lnTo>
                  <a:cubicBezTo>
                    <a:pt x="185674" y="565531"/>
                    <a:pt x="536067" y="599313"/>
                    <a:pt x="536067" y="1034669"/>
                  </a:cubicBezTo>
                  <a:lnTo>
                    <a:pt x="536067" y="1728090"/>
                  </a:lnTo>
                  <a:lnTo>
                    <a:pt x="537718" y="2643887"/>
                  </a:lnTo>
                  <a:cubicBezTo>
                    <a:pt x="537718" y="2895093"/>
                    <a:pt x="612394" y="3101214"/>
                    <a:pt x="733298" y="3260472"/>
                  </a:cubicBezTo>
                  <a:cubicBezTo>
                    <a:pt x="932688" y="3525013"/>
                    <a:pt x="1259078" y="3661411"/>
                    <a:pt x="1583309" y="3661919"/>
                  </a:cubicBezTo>
                  <a:lnTo>
                    <a:pt x="1587500" y="3661919"/>
                  </a:lnTo>
                  <a:cubicBezTo>
                    <a:pt x="2099437" y="3661031"/>
                    <a:pt x="2616581" y="3319019"/>
                    <a:pt x="2626995" y="2666239"/>
                  </a:cubicBezTo>
                  <a:lnTo>
                    <a:pt x="2628138" y="2294128"/>
                  </a:lnTo>
                  <a:lnTo>
                    <a:pt x="2628138" y="2294128"/>
                  </a:lnTo>
                  <a:lnTo>
                    <a:pt x="2628138" y="1072515"/>
                  </a:lnTo>
                  <a:cubicBezTo>
                    <a:pt x="2628138" y="637286"/>
                    <a:pt x="2975610" y="603377"/>
                    <a:pt x="3082163" y="603377"/>
                  </a:cubicBezTo>
                  <a:cubicBezTo>
                    <a:pt x="3179445" y="603377"/>
                    <a:pt x="3476117" y="631190"/>
                    <a:pt x="3531108" y="959993"/>
                  </a:cubicBezTo>
                  <a:cubicBezTo>
                    <a:pt x="3536696" y="993649"/>
                    <a:pt x="3539617" y="1030478"/>
                    <a:pt x="3539617" y="1070737"/>
                  </a:cubicBezTo>
                  <a:lnTo>
                    <a:pt x="3539871" y="1176020"/>
                  </a:lnTo>
                  <a:lnTo>
                    <a:pt x="3539871" y="1664461"/>
                  </a:lnTo>
                  <a:lnTo>
                    <a:pt x="3539617" y="1664461"/>
                  </a:lnTo>
                  <a:lnTo>
                    <a:pt x="3543935" y="2666237"/>
                  </a:lnTo>
                  <a:cubicBezTo>
                    <a:pt x="3554476" y="3319906"/>
                    <a:pt x="4074795" y="3661918"/>
                    <a:pt x="4589399" y="3661918"/>
                  </a:cubicBezTo>
                  <a:cubicBezTo>
                    <a:pt x="5107305" y="3661918"/>
                    <a:pt x="5631561" y="3313049"/>
                    <a:pt x="5631561" y="2646172"/>
                  </a:cubicBezTo>
                  <a:lnTo>
                    <a:pt x="5631561" y="2644648"/>
                  </a:lnTo>
                  <a:cubicBezTo>
                    <a:pt x="5631561" y="2644394"/>
                    <a:pt x="5631561" y="2644139"/>
                    <a:pt x="5631561" y="2643885"/>
                  </a:cubicBezTo>
                  <a:lnTo>
                    <a:pt x="5631561" y="1051306"/>
                  </a:lnTo>
                  <a:lnTo>
                    <a:pt x="5631307" y="1051306"/>
                  </a:lnTo>
                  <a:cubicBezTo>
                    <a:pt x="5641848" y="635127"/>
                    <a:pt x="5979542" y="601600"/>
                    <a:pt x="6084316" y="601600"/>
                  </a:cubicBezTo>
                  <a:cubicBezTo>
                    <a:pt x="6191758" y="601600"/>
                    <a:pt x="6542151" y="635381"/>
                    <a:pt x="6542151" y="1070738"/>
                  </a:cubicBezTo>
                  <a:lnTo>
                    <a:pt x="6540627" y="1600836"/>
                  </a:lnTo>
                  <a:lnTo>
                    <a:pt x="6540627" y="1799972"/>
                  </a:lnTo>
                  <a:lnTo>
                    <a:pt x="6540373" y="1799972"/>
                  </a:lnTo>
                  <a:lnTo>
                    <a:pt x="6540373" y="2641729"/>
                  </a:lnTo>
                  <a:cubicBezTo>
                    <a:pt x="6540373" y="2704340"/>
                    <a:pt x="6544945" y="2764030"/>
                    <a:pt x="6553835" y="2821053"/>
                  </a:cubicBezTo>
                  <a:cubicBezTo>
                    <a:pt x="6638163" y="3372360"/>
                    <a:pt x="7115048" y="3659507"/>
                    <a:pt x="7586599" y="3659507"/>
                  </a:cubicBezTo>
                  <a:cubicBezTo>
                    <a:pt x="7595108" y="3659507"/>
                    <a:pt x="7603617" y="3659380"/>
                    <a:pt x="7612126" y="3659253"/>
                  </a:cubicBezTo>
                  <a:lnTo>
                    <a:pt x="7612126" y="3659253"/>
                  </a:lnTo>
                  <a:lnTo>
                    <a:pt x="7612126" y="3091309"/>
                  </a:lnTo>
                  <a:lnTo>
                    <a:pt x="7612126" y="3091309"/>
                  </a:lnTo>
                  <a:cubicBezTo>
                    <a:pt x="7602474" y="3091817"/>
                    <a:pt x="7593838" y="3091945"/>
                    <a:pt x="7586345" y="3091945"/>
                  </a:cubicBezTo>
                  <a:cubicBezTo>
                    <a:pt x="7487538" y="3091945"/>
                    <a:pt x="7182738" y="3063242"/>
                    <a:pt x="7134987" y="2719200"/>
                  </a:cubicBezTo>
                  <a:cubicBezTo>
                    <a:pt x="7131050" y="2690116"/>
                    <a:pt x="7128891" y="2658748"/>
                    <a:pt x="7128891" y="2624965"/>
                  </a:cubicBezTo>
                  <a:lnTo>
                    <a:pt x="7129273" y="2291336"/>
                  </a:lnTo>
                  <a:lnTo>
                    <a:pt x="7130162" y="1799974"/>
                  </a:lnTo>
                  <a:lnTo>
                    <a:pt x="7129654" y="1799974"/>
                  </a:lnTo>
                  <a:lnTo>
                    <a:pt x="7130416" y="1051817"/>
                  </a:lnTo>
                  <a:cubicBezTo>
                    <a:pt x="7130416" y="385067"/>
                    <a:pt x="6604255" y="36071"/>
                    <a:pt x="6084444" y="36071"/>
                  </a:cubicBezTo>
                  <a:cubicBezTo>
                    <a:pt x="5566538" y="36071"/>
                    <a:pt x="5042282" y="384940"/>
                    <a:pt x="5042282" y="1051817"/>
                  </a:cubicBezTo>
                  <a:lnTo>
                    <a:pt x="5042282" y="2335279"/>
                  </a:lnTo>
                  <a:lnTo>
                    <a:pt x="5043552" y="2622680"/>
                  </a:lnTo>
                  <a:lnTo>
                    <a:pt x="5043552" y="2625601"/>
                  </a:lnTo>
                  <a:cubicBezTo>
                    <a:pt x="5043171" y="3060195"/>
                    <a:pt x="4695953" y="3093977"/>
                    <a:pt x="4589527" y="3093977"/>
                  </a:cubicBezTo>
                  <a:cubicBezTo>
                    <a:pt x="4482085" y="3093977"/>
                    <a:pt x="4131692" y="3060195"/>
                    <a:pt x="4131692" y="2624840"/>
                  </a:cubicBezTo>
                  <a:lnTo>
                    <a:pt x="4131692" y="2620902"/>
                  </a:lnTo>
                  <a:lnTo>
                    <a:pt x="4131692" y="1687579"/>
                  </a:lnTo>
                  <a:lnTo>
                    <a:pt x="4131946" y="1687579"/>
                  </a:lnTo>
                  <a:lnTo>
                    <a:pt x="4128136" y="1053468"/>
                  </a:lnTo>
                  <a:cubicBezTo>
                    <a:pt x="4128136" y="990603"/>
                    <a:pt x="4123437" y="930532"/>
                    <a:pt x="4114547" y="873255"/>
                  </a:cubicBezTo>
                  <a:cubicBezTo>
                    <a:pt x="4029711" y="322711"/>
                    <a:pt x="3553207" y="35944"/>
                    <a:pt x="3082037" y="35944"/>
                  </a:cubicBezTo>
                  <a:cubicBezTo>
                    <a:pt x="2564131" y="35944"/>
                    <a:pt x="2039875" y="384813"/>
                    <a:pt x="2039875" y="1051690"/>
                  </a:cubicBezTo>
                  <a:lnTo>
                    <a:pt x="2038859" y="1831342"/>
                  </a:lnTo>
                  <a:lnTo>
                    <a:pt x="2038097" y="2286764"/>
                  </a:lnTo>
                  <a:lnTo>
                    <a:pt x="2038097" y="2286764"/>
                  </a:lnTo>
                  <a:lnTo>
                    <a:pt x="2038097" y="2288797"/>
                  </a:lnTo>
                  <a:lnTo>
                    <a:pt x="2038097" y="2294004"/>
                  </a:lnTo>
                  <a:lnTo>
                    <a:pt x="2038097" y="2294004"/>
                  </a:lnTo>
                  <a:lnTo>
                    <a:pt x="2038224" y="2317372"/>
                  </a:lnTo>
                  <a:lnTo>
                    <a:pt x="2037843" y="2624838"/>
                  </a:lnTo>
                  <a:cubicBezTo>
                    <a:pt x="2037843" y="3060067"/>
                    <a:pt x="1690371" y="3093975"/>
                    <a:pt x="1583818" y="3093975"/>
                  </a:cubicBezTo>
                  <a:cubicBezTo>
                    <a:pt x="1511809" y="3093975"/>
                    <a:pt x="1330326" y="3078736"/>
                    <a:pt x="1218693" y="2937258"/>
                  </a:cubicBezTo>
                  <a:cubicBezTo>
                    <a:pt x="1164972" y="2867916"/>
                    <a:pt x="1127761" y="2768856"/>
                    <a:pt x="1127761" y="2627250"/>
                  </a:cubicBezTo>
                  <a:lnTo>
                    <a:pt x="1127761" y="1684275"/>
                  </a:lnTo>
                  <a:lnTo>
                    <a:pt x="1125983" y="1684275"/>
                  </a:lnTo>
                  <a:lnTo>
                    <a:pt x="1125983" y="1079373"/>
                  </a:lnTo>
                  <a:lnTo>
                    <a:pt x="1124459" y="1079373"/>
                  </a:lnTo>
                  <a:lnTo>
                    <a:pt x="1124459" y="1015746"/>
                  </a:lnTo>
                  <a:cubicBezTo>
                    <a:pt x="1124459" y="348869"/>
                    <a:pt x="598298" y="0"/>
                    <a:pt x="78487" y="0"/>
                  </a:cubicBezTo>
                  <a:close/>
                </a:path>
              </a:pathLst>
            </a:custGeom>
            <a:solidFill>
              <a:srgbClr val="F6A0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7" name="Google Shape;277;g2f113693c1b_0_1098"/>
          <p:cNvSpPr/>
          <p:nvPr/>
        </p:nvSpPr>
        <p:spPr>
          <a:xfrm>
            <a:off x="1028700" y="1070584"/>
            <a:ext cx="6140091" cy="1765276"/>
          </a:xfrm>
          <a:custGeom>
            <a:rect b="b" l="l" r="r" t="t"/>
            <a:pathLst>
              <a:path extrusionOk="0" h="1765276" w="6140091">
                <a:moveTo>
                  <a:pt x="0" y="0"/>
                </a:moveTo>
                <a:lnTo>
                  <a:pt x="6140091" y="0"/>
                </a:lnTo>
                <a:lnTo>
                  <a:pt x="6140091" y="1765276"/>
                </a:lnTo>
                <a:lnTo>
                  <a:pt x="0" y="1765276"/>
                </a:lnTo>
                <a:lnTo>
                  <a:pt x="0" y="0"/>
                </a:lnTo>
                <a:close/>
              </a:path>
            </a:pathLst>
          </a:custGeom>
          <a:blipFill rotWithShape="1">
            <a:blip r:embed="rId9">
              <a:alphaModFix/>
            </a:blip>
            <a:stretch>
              <a:fillRect b="0" l="0" r="0" t="0"/>
            </a:stretch>
          </a:blipFill>
          <a:ln>
            <a:noFill/>
          </a:ln>
        </p:spPr>
      </p:sp>
      <p:sp>
        <p:nvSpPr>
          <p:cNvPr id="278" name="Google Shape;278;g2f113693c1b_0_1098"/>
          <p:cNvSpPr txBox="1"/>
          <p:nvPr/>
        </p:nvSpPr>
        <p:spPr>
          <a:xfrm>
            <a:off x="8305485" y="708327"/>
            <a:ext cx="7559700" cy="1416000"/>
          </a:xfrm>
          <a:prstGeom prst="rect">
            <a:avLst/>
          </a:prstGeom>
          <a:noFill/>
          <a:ln>
            <a:noFill/>
          </a:ln>
        </p:spPr>
        <p:txBody>
          <a:bodyPr anchorCtr="0" anchor="t" bIns="0" lIns="0" spcFirstLastPara="1" rIns="0" wrap="square" tIns="0">
            <a:spAutoFit/>
          </a:bodyPr>
          <a:lstStyle/>
          <a:p>
            <a:pPr indent="0" lvl="0" marL="0" marR="0" rtl="0" algn="ctr">
              <a:lnSpc>
                <a:spcPct val="92002"/>
              </a:lnSpc>
              <a:spcBef>
                <a:spcPts val="0"/>
              </a:spcBef>
              <a:spcAft>
                <a:spcPts val="0"/>
              </a:spcAft>
              <a:buClr>
                <a:srgbClr val="000000"/>
              </a:buClr>
              <a:buSzPts val="10000"/>
              <a:buFont typeface="Arial"/>
              <a:buNone/>
            </a:pPr>
            <a:r>
              <a:rPr b="1" i="0" lang="en-US" sz="10000" u="none" cap="none" strike="noStrike">
                <a:solidFill>
                  <a:srgbClr val="191919"/>
                </a:solidFill>
                <a:latin typeface="Poppins"/>
                <a:ea typeface="Poppins"/>
                <a:cs typeface="Poppins"/>
                <a:sym typeface="Poppins"/>
              </a:rPr>
              <a:t>Follow us !</a:t>
            </a:r>
            <a:endParaRPr b="1" i="0" sz="10000" u="none" cap="none" strike="noStrike">
              <a:solidFill>
                <a:srgbClr val="000000"/>
              </a:solidFill>
              <a:latin typeface="Poppins"/>
              <a:ea typeface="Poppins"/>
              <a:cs typeface="Poppins"/>
              <a:sym typeface="Poppins"/>
            </a:endParaRPr>
          </a:p>
        </p:txBody>
      </p:sp>
      <p:sp>
        <p:nvSpPr>
          <p:cNvPr id="279" name="Google Shape;279;g2f113693c1b_0_1098"/>
          <p:cNvSpPr/>
          <p:nvPr/>
        </p:nvSpPr>
        <p:spPr>
          <a:xfrm>
            <a:off x="9862977" y="8537843"/>
            <a:ext cx="5264426" cy="813593"/>
          </a:xfrm>
          <a:custGeom>
            <a:rect b="b" l="l" r="r" t="t"/>
            <a:pathLst>
              <a:path extrusionOk="0" h="1084791" w="7019235">
                <a:moveTo>
                  <a:pt x="0" y="0"/>
                </a:moveTo>
                <a:lnTo>
                  <a:pt x="7019234" y="0"/>
                </a:lnTo>
                <a:lnTo>
                  <a:pt x="7019234" y="1084791"/>
                </a:lnTo>
                <a:lnTo>
                  <a:pt x="0" y="1084791"/>
                </a:lnTo>
                <a:lnTo>
                  <a:pt x="0" y="0"/>
                </a:lnTo>
                <a:close/>
              </a:path>
            </a:pathLst>
          </a:custGeom>
          <a:blipFill rotWithShape="1">
            <a:blip r:embed="rId4">
              <a:alphaModFix/>
            </a:blip>
            <a:stretch>
              <a:fillRect b="0" l="0" r="0" t="0"/>
            </a:stretch>
          </a:blipFill>
          <a:ln>
            <a:noFill/>
          </a:ln>
        </p:spPr>
      </p:sp>
      <p:sp>
        <p:nvSpPr>
          <p:cNvPr id="280" name="Google Shape;280;g2f113693c1b_0_1098"/>
          <p:cNvSpPr txBox="1"/>
          <p:nvPr/>
        </p:nvSpPr>
        <p:spPr>
          <a:xfrm>
            <a:off x="10421025" y="8706875"/>
            <a:ext cx="1568700" cy="41557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700"/>
              <a:buFont typeface="Arial"/>
              <a:buNone/>
            </a:pPr>
            <a:r>
              <a:rPr b="0" i="0" lang="en-US" sz="2700" u="none" cap="none" strike="noStrike">
                <a:solidFill>
                  <a:srgbClr val="000000"/>
                </a:solidFill>
                <a:latin typeface="Poppins"/>
                <a:ea typeface="Poppins"/>
                <a:cs typeface="Poppins"/>
                <a:sym typeface="Poppins"/>
              </a:rPr>
              <a:t>@ESUtwt</a:t>
            </a:r>
            <a:endParaRPr b="0" i="0" sz="2700" u="none" cap="none" strike="noStrike">
              <a:solidFill>
                <a:srgbClr val="000000"/>
              </a:solidFill>
              <a:latin typeface="Poppins"/>
              <a:ea typeface="Poppins"/>
              <a:cs typeface="Poppins"/>
              <a:sym typeface="Poppins"/>
            </a:endParaRPr>
          </a:p>
        </p:txBody>
      </p:sp>
      <p:pic>
        <p:nvPicPr>
          <p:cNvPr id="281" name="Google Shape;281;g2f113693c1b_0_1098" title="image (3).png"/>
          <p:cNvPicPr preferRelativeResize="0"/>
          <p:nvPr/>
        </p:nvPicPr>
        <p:blipFill rotWithShape="1">
          <a:blip r:embed="rId10">
            <a:alphaModFix/>
          </a:blip>
          <a:srcRect b="0" l="0" r="0" t="0"/>
          <a:stretch/>
        </p:blipFill>
        <p:spPr>
          <a:xfrm>
            <a:off x="9068902" y="7123452"/>
            <a:ext cx="1164474" cy="1164474"/>
          </a:xfrm>
          <a:prstGeom prst="rect">
            <a:avLst/>
          </a:prstGeom>
          <a:noFill/>
          <a:ln>
            <a:noFill/>
          </a:ln>
        </p:spPr>
      </p:pic>
      <p:sp>
        <p:nvSpPr>
          <p:cNvPr id="282" name="Google Shape;282;g2f113693c1b_0_1098"/>
          <p:cNvSpPr/>
          <p:nvPr/>
        </p:nvSpPr>
        <p:spPr>
          <a:xfrm>
            <a:off x="9094547" y="8388716"/>
            <a:ext cx="1113190" cy="1111799"/>
          </a:xfrm>
          <a:custGeom>
            <a:rect b="b" l="l" r="r" t="t"/>
            <a:pathLst>
              <a:path extrusionOk="0" h="1482398" w="1484253">
                <a:moveTo>
                  <a:pt x="0" y="0"/>
                </a:moveTo>
                <a:lnTo>
                  <a:pt x="1484253" y="0"/>
                </a:lnTo>
                <a:lnTo>
                  <a:pt x="1484253" y="1482398"/>
                </a:lnTo>
                <a:lnTo>
                  <a:pt x="0" y="1482398"/>
                </a:lnTo>
                <a:lnTo>
                  <a:pt x="0" y="0"/>
                </a:lnTo>
                <a:close/>
              </a:path>
            </a:pathLst>
          </a:custGeom>
          <a:blipFill rotWithShape="1">
            <a:blip r:embed="rId11">
              <a:alphaModFix/>
            </a:blip>
            <a:stretch>
              <a:fillRect b="0" l="0" r="0" t="0"/>
            </a:stretch>
          </a:blipFill>
          <a:ln>
            <a:noFill/>
          </a:ln>
        </p:spPr>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73187" l="0" r="0" t="-5009"/>
            </a:stretch>
          </a:blipFill>
          <a:ln>
            <a:noFill/>
          </a:ln>
        </p:spPr>
      </p:sp>
      <p:sp>
        <p:nvSpPr>
          <p:cNvPr id="108" name="Google Shape;108;p5"/>
          <p:cNvSpPr/>
          <p:nvPr/>
        </p:nvSpPr>
        <p:spPr>
          <a:xfrm>
            <a:off x="-447407" y="763221"/>
            <a:ext cx="8929400" cy="1462189"/>
          </a:xfrm>
          <a:custGeom>
            <a:rect b="b" l="l" r="r" t="t"/>
            <a:pathLst>
              <a:path extrusionOk="0" h="1462189" w="8929400">
                <a:moveTo>
                  <a:pt x="0" y="0"/>
                </a:moveTo>
                <a:lnTo>
                  <a:pt x="8929400" y="0"/>
                </a:lnTo>
                <a:lnTo>
                  <a:pt x="8929400" y="1462189"/>
                </a:lnTo>
                <a:lnTo>
                  <a:pt x="0" y="1462189"/>
                </a:lnTo>
                <a:lnTo>
                  <a:pt x="0" y="0"/>
                </a:lnTo>
                <a:close/>
              </a:path>
            </a:pathLst>
          </a:custGeom>
          <a:blipFill rotWithShape="1">
            <a:blip r:embed="rId4">
              <a:alphaModFix/>
            </a:blip>
            <a:stretch>
              <a:fillRect b="0" l="0" r="0" t="0"/>
            </a:stretch>
          </a:blipFill>
          <a:ln>
            <a:noFill/>
          </a:ln>
        </p:spPr>
      </p:sp>
      <p:sp>
        <p:nvSpPr>
          <p:cNvPr id="109" name="Google Shape;109;p5"/>
          <p:cNvSpPr/>
          <p:nvPr/>
        </p:nvSpPr>
        <p:spPr>
          <a:xfrm>
            <a:off x="10664195" y="-99329"/>
            <a:ext cx="7297173" cy="7083389"/>
          </a:xfrm>
          <a:custGeom>
            <a:rect b="b" l="l" r="r" t="t"/>
            <a:pathLst>
              <a:path extrusionOk="0" h="7083389" w="7297173">
                <a:moveTo>
                  <a:pt x="0" y="0"/>
                </a:moveTo>
                <a:lnTo>
                  <a:pt x="7297173" y="0"/>
                </a:lnTo>
                <a:lnTo>
                  <a:pt x="7297173" y="7083389"/>
                </a:lnTo>
                <a:lnTo>
                  <a:pt x="0" y="7083389"/>
                </a:lnTo>
                <a:lnTo>
                  <a:pt x="0" y="0"/>
                </a:lnTo>
                <a:close/>
              </a:path>
            </a:pathLst>
          </a:custGeom>
          <a:blipFill rotWithShape="1">
            <a:blip r:embed="rId5">
              <a:alphaModFix/>
            </a:blip>
            <a:stretch>
              <a:fillRect b="0" l="0" r="0" t="0"/>
            </a:stretch>
          </a:blipFill>
          <a:ln>
            <a:noFill/>
          </a:ln>
        </p:spPr>
      </p:sp>
      <p:grpSp>
        <p:nvGrpSpPr>
          <p:cNvPr id="110" name="Google Shape;110;p5"/>
          <p:cNvGrpSpPr/>
          <p:nvPr/>
        </p:nvGrpSpPr>
        <p:grpSpPr>
          <a:xfrm>
            <a:off x="-447400" y="7146274"/>
            <a:ext cx="19572379" cy="3702216"/>
            <a:chOff x="0" y="-241101"/>
            <a:chExt cx="26096505" cy="5393671"/>
          </a:xfrm>
        </p:grpSpPr>
        <p:grpSp>
          <p:nvGrpSpPr>
            <p:cNvPr id="111" name="Google Shape;111;p5"/>
            <p:cNvGrpSpPr/>
            <p:nvPr/>
          </p:nvGrpSpPr>
          <p:grpSpPr>
            <a:xfrm>
              <a:off x="0" y="-241101"/>
              <a:ext cx="26096505" cy="5393671"/>
              <a:chOff x="0" y="-47625"/>
              <a:chExt cx="5154865" cy="1065417"/>
            </a:xfrm>
          </p:grpSpPr>
          <p:sp>
            <p:nvSpPr>
              <p:cNvPr id="112" name="Google Shape;112;p5"/>
              <p:cNvSpPr/>
              <p:nvPr/>
            </p:nvSpPr>
            <p:spPr>
              <a:xfrm>
                <a:off x="0" y="0"/>
                <a:ext cx="5154865" cy="1017792"/>
              </a:xfrm>
              <a:custGeom>
                <a:rect b="b" l="l" r="r" t="t"/>
                <a:pathLst>
                  <a:path extrusionOk="0" h="1017792" w="5154865">
                    <a:moveTo>
                      <a:pt x="0" y="0"/>
                    </a:moveTo>
                    <a:lnTo>
                      <a:pt x="5154865" y="0"/>
                    </a:lnTo>
                    <a:lnTo>
                      <a:pt x="5154865" y="1017792"/>
                    </a:lnTo>
                    <a:lnTo>
                      <a:pt x="0" y="1017792"/>
                    </a:lnTo>
                    <a:close/>
                  </a:path>
                </a:pathLst>
              </a:custGeom>
              <a:solidFill>
                <a:srgbClr val="007841"/>
              </a:solidFill>
              <a:ln>
                <a:noFill/>
              </a:ln>
            </p:spPr>
          </p:sp>
          <p:sp>
            <p:nvSpPr>
              <p:cNvPr id="113" name="Google Shape;113;p5"/>
              <p:cNvSpPr txBox="1"/>
              <p:nvPr/>
            </p:nvSpPr>
            <p:spPr>
              <a:xfrm>
                <a:off x="0" y="-47625"/>
                <a:ext cx="5154865" cy="106541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4" name="Google Shape;114;p5"/>
            <p:cNvSpPr/>
            <p:nvPr/>
          </p:nvSpPr>
          <p:spPr>
            <a:xfrm>
              <a:off x="1257898" y="521339"/>
              <a:ext cx="12140944" cy="3201461"/>
            </a:xfrm>
            <a:custGeom>
              <a:rect b="b" l="l" r="r" t="t"/>
              <a:pathLst>
                <a:path extrusionOk="0" h="3201461" w="12140944">
                  <a:moveTo>
                    <a:pt x="0" y="0"/>
                  </a:moveTo>
                  <a:lnTo>
                    <a:pt x="12140944" y="0"/>
                  </a:lnTo>
                  <a:lnTo>
                    <a:pt x="12140944" y="3201461"/>
                  </a:lnTo>
                  <a:lnTo>
                    <a:pt x="0" y="3201461"/>
                  </a:lnTo>
                  <a:lnTo>
                    <a:pt x="0" y="0"/>
                  </a:lnTo>
                  <a:close/>
                </a:path>
              </a:pathLst>
            </a:custGeom>
            <a:blipFill rotWithShape="1">
              <a:blip r:embed="rId6">
                <a:alphaModFix/>
              </a:blip>
              <a:stretch>
                <a:fillRect b="-106821" l="0" r="0" t="-10888"/>
              </a:stretch>
            </a:blipFill>
            <a:ln>
              <a:noFill/>
            </a:ln>
          </p:spPr>
        </p:sp>
        <p:sp>
          <p:nvSpPr>
            <p:cNvPr id="115" name="Google Shape;115;p5"/>
            <p:cNvSpPr/>
            <p:nvPr/>
          </p:nvSpPr>
          <p:spPr>
            <a:xfrm>
              <a:off x="12657783" y="521339"/>
              <a:ext cx="12140944" cy="3350846"/>
            </a:xfrm>
            <a:custGeom>
              <a:rect b="b" l="l" r="r" t="t"/>
              <a:pathLst>
                <a:path extrusionOk="0" h="3350846" w="12140944">
                  <a:moveTo>
                    <a:pt x="0" y="0"/>
                  </a:moveTo>
                  <a:lnTo>
                    <a:pt x="12140944" y="0"/>
                  </a:lnTo>
                  <a:lnTo>
                    <a:pt x="12140944" y="3350845"/>
                  </a:lnTo>
                  <a:lnTo>
                    <a:pt x="0" y="3350845"/>
                  </a:lnTo>
                  <a:lnTo>
                    <a:pt x="0" y="0"/>
                  </a:lnTo>
                  <a:close/>
                </a:path>
              </a:pathLst>
            </a:custGeom>
            <a:blipFill rotWithShape="1">
              <a:blip r:embed="rId6">
                <a:alphaModFix/>
              </a:blip>
              <a:stretch>
                <a:fillRect b="-3364" l="0" r="0" t="-104649"/>
              </a:stretch>
            </a:blipFill>
            <a:ln>
              <a:noFill/>
            </a:ln>
          </p:spPr>
        </p:sp>
      </p:grpSp>
      <p:sp>
        <p:nvSpPr>
          <p:cNvPr id="116" name="Google Shape;116;p5"/>
          <p:cNvSpPr txBox="1"/>
          <p:nvPr/>
        </p:nvSpPr>
        <p:spPr>
          <a:xfrm>
            <a:off x="1540175" y="2651700"/>
            <a:ext cx="10303200" cy="4385400"/>
          </a:xfrm>
          <a:prstGeom prst="rect">
            <a:avLst/>
          </a:prstGeom>
          <a:noFill/>
          <a:ln>
            <a:noFill/>
          </a:ln>
        </p:spPr>
        <p:txBody>
          <a:bodyPr anchorCtr="0" anchor="t" bIns="0" lIns="0" spcFirstLastPara="1" rIns="0" wrap="square" tIns="0">
            <a:spAutoFit/>
          </a:bodyPr>
          <a:lstStyle/>
          <a:p>
            <a:pPr indent="-269870" lvl="1" marL="539749" marR="0" rtl="0" algn="l">
              <a:lnSpc>
                <a:spcPct val="130011"/>
              </a:lnSpc>
              <a:spcBef>
                <a:spcPts val="0"/>
              </a:spcBef>
              <a:spcAft>
                <a:spcPts val="0"/>
              </a:spcAft>
              <a:buClr>
                <a:srgbClr val="E83F55"/>
              </a:buClr>
              <a:buSzPts val="2499"/>
              <a:buFont typeface="Poppins"/>
              <a:buChar char="•"/>
            </a:pPr>
            <a:r>
              <a:rPr b="0" i="0" lang="en-US" sz="2499" u="none" cap="none" strike="noStrike">
                <a:solidFill>
                  <a:srgbClr val="E83F55"/>
                </a:solidFill>
                <a:latin typeface="Poppins"/>
                <a:ea typeface="Poppins"/>
                <a:cs typeface="Poppins"/>
                <a:sym typeface="Poppins"/>
              </a:rPr>
              <a:t>43</a:t>
            </a:r>
            <a:r>
              <a:rPr b="0" i="0" lang="en-US" sz="2499" u="none" cap="none" strike="noStrike">
                <a:solidFill>
                  <a:srgbClr val="191919"/>
                </a:solidFill>
                <a:latin typeface="Poppins"/>
                <a:ea typeface="Poppins"/>
                <a:cs typeface="Poppins"/>
                <a:sym typeface="Poppins"/>
              </a:rPr>
              <a:t> National Unions of Students (NUS) from</a:t>
            </a:r>
            <a:r>
              <a:rPr b="0" i="0" lang="en-US" sz="2499" u="none" cap="none" strike="noStrike">
                <a:solidFill>
                  <a:srgbClr val="3C62AC"/>
                </a:solidFill>
                <a:latin typeface="Poppins"/>
                <a:ea typeface="Poppins"/>
                <a:cs typeface="Poppins"/>
                <a:sym typeface="Poppins"/>
              </a:rPr>
              <a:t> 40</a:t>
            </a:r>
            <a:r>
              <a:rPr b="0" i="0" lang="en-US" sz="2499" u="none" cap="none" strike="noStrike">
                <a:solidFill>
                  <a:srgbClr val="191919"/>
                </a:solidFill>
                <a:latin typeface="Poppins"/>
                <a:ea typeface="Poppins"/>
                <a:cs typeface="Poppins"/>
                <a:sym typeface="Poppins"/>
              </a:rPr>
              <a:t> countries</a:t>
            </a:r>
            <a:endParaRPr b="0" i="0" sz="1400" u="none" cap="none" strike="noStrike">
              <a:solidFill>
                <a:srgbClr val="000000"/>
              </a:solidFill>
              <a:latin typeface="Poppins"/>
              <a:ea typeface="Poppins"/>
              <a:cs typeface="Poppins"/>
              <a:sym typeface="Poppins"/>
            </a:endParaRPr>
          </a:p>
          <a:p>
            <a:pPr indent="0" lvl="0" marL="0" marR="0" rtl="0" algn="l">
              <a:lnSpc>
                <a:spcPct val="130011"/>
              </a:lnSpc>
              <a:spcBef>
                <a:spcPts val="0"/>
              </a:spcBef>
              <a:spcAft>
                <a:spcPts val="0"/>
              </a:spcAft>
              <a:buClr>
                <a:srgbClr val="000000"/>
              </a:buClr>
              <a:buSzPts val="2499"/>
              <a:buFont typeface="Arial"/>
              <a:buNone/>
            </a:pPr>
            <a:r>
              <a:t/>
            </a:r>
            <a:endParaRPr b="0" i="0" sz="2499" u="none" cap="none" strike="noStrike">
              <a:solidFill>
                <a:srgbClr val="191919"/>
              </a:solidFill>
              <a:latin typeface="Poppins"/>
              <a:ea typeface="Poppins"/>
              <a:cs typeface="Poppins"/>
              <a:sym typeface="Poppins"/>
            </a:endParaRPr>
          </a:p>
          <a:p>
            <a:pPr indent="-269870" lvl="1" marL="539749" marR="0" rtl="0" algn="l">
              <a:lnSpc>
                <a:spcPct val="130011"/>
              </a:lnSpc>
              <a:spcBef>
                <a:spcPts val="0"/>
              </a:spcBef>
              <a:spcAft>
                <a:spcPts val="0"/>
              </a:spcAft>
              <a:buClr>
                <a:srgbClr val="007841"/>
              </a:buClr>
              <a:buSzPts val="2499"/>
              <a:buFont typeface="Poppins"/>
              <a:buChar char="•"/>
            </a:pPr>
            <a:r>
              <a:rPr b="0" i="0" lang="en-US" sz="2499" u="none" cap="none" strike="noStrike">
                <a:solidFill>
                  <a:srgbClr val="007841"/>
                </a:solidFill>
                <a:latin typeface="Poppins"/>
                <a:ea typeface="Poppins"/>
                <a:cs typeface="Poppins"/>
                <a:sym typeface="Poppins"/>
              </a:rPr>
              <a:t>20</a:t>
            </a:r>
            <a:r>
              <a:rPr b="0" i="0" lang="en-US" sz="2499" u="none" cap="none" strike="noStrike">
                <a:solidFill>
                  <a:srgbClr val="191919"/>
                </a:solidFill>
                <a:latin typeface="Poppins"/>
                <a:ea typeface="Poppins"/>
                <a:cs typeface="Poppins"/>
                <a:sym typeface="Poppins"/>
              </a:rPr>
              <a:t> million students across Europe</a:t>
            </a:r>
            <a:endParaRPr b="0" i="0" sz="1400" u="none" cap="none" strike="noStrike">
              <a:solidFill>
                <a:srgbClr val="000000"/>
              </a:solidFill>
              <a:latin typeface="Poppins"/>
              <a:ea typeface="Poppins"/>
              <a:cs typeface="Poppins"/>
              <a:sym typeface="Poppins"/>
            </a:endParaRPr>
          </a:p>
          <a:p>
            <a:pPr indent="0" lvl="0" marL="0" marR="0" rtl="0" algn="l">
              <a:lnSpc>
                <a:spcPct val="130011"/>
              </a:lnSpc>
              <a:spcBef>
                <a:spcPts val="0"/>
              </a:spcBef>
              <a:spcAft>
                <a:spcPts val="0"/>
              </a:spcAft>
              <a:buClr>
                <a:srgbClr val="000000"/>
              </a:buClr>
              <a:buSzPts val="2499"/>
              <a:buFont typeface="Arial"/>
              <a:buNone/>
            </a:pPr>
            <a:r>
              <a:t/>
            </a:r>
            <a:endParaRPr b="0" i="0" sz="2499" u="none" cap="none" strike="noStrike">
              <a:solidFill>
                <a:srgbClr val="191919"/>
              </a:solidFill>
              <a:latin typeface="Poppins"/>
              <a:ea typeface="Poppins"/>
              <a:cs typeface="Poppins"/>
              <a:sym typeface="Poppins"/>
            </a:endParaRPr>
          </a:p>
          <a:p>
            <a:pPr indent="-269870" lvl="1" marL="539749" marR="0" rtl="0" algn="l">
              <a:lnSpc>
                <a:spcPct val="130011"/>
              </a:lnSpc>
              <a:spcBef>
                <a:spcPts val="0"/>
              </a:spcBef>
              <a:spcAft>
                <a:spcPts val="0"/>
              </a:spcAft>
              <a:buClr>
                <a:srgbClr val="191919"/>
              </a:buClr>
              <a:buSzPts val="2499"/>
              <a:buFont typeface="Poppins"/>
              <a:buChar char="•"/>
            </a:pPr>
            <a:r>
              <a:rPr b="0" i="0" lang="en-US" sz="2499" u="none" cap="none" strike="noStrike">
                <a:solidFill>
                  <a:srgbClr val="191919"/>
                </a:solidFill>
                <a:latin typeface="Poppins"/>
                <a:ea typeface="Poppins"/>
                <a:cs typeface="Poppins"/>
                <a:sym typeface="Poppins"/>
              </a:rPr>
              <a:t>Representing &amp; promoting educational, social, economic and cultural interests</a:t>
            </a:r>
            <a:endParaRPr b="0" i="0" sz="1400" u="none" cap="none" strike="noStrike">
              <a:solidFill>
                <a:srgbClr val="000000"/>
              </a:solidFill>
              <a:latin typeface="Poppins"/>
              <a:ea typeface="Poppins"/>
              <a:cs typeface="Poppins"/>
              <a:sym typeface="Poppins"/>
            </a:endParaRPr>
          </a:p>
          <a:p>
            <a:pPr indent="0" lvl="0" marL="0" marR="0" rtl="0" algn="l">
              <a:lnSpc>
                <a:spcPct val="130011"/>
              </a:lnSpc>
              <a:spcBef>
                <a:spcPts val="0"/>
              </a:spcBef>
              <a:spcAft>
                <a:spcPts val="0"/>
              </a:spcAft>
              <a:buClr>
                <a:srgbClr val="000000"/>
              </a:buClr>
              <a:buSzPts val="2499"/>
              <a:buFont typeface="Arial"/>
              <a:buNone/>
            </a:pPr>
            <a:r>
              <a:t/>
            </a:r>
            <a:endParaRPr b="0" i="0" sz="2499" u="none" cap="none" strike="noStrike">
              <a:solidFill>
                <a:srgbClr val="191919"/>
              </a:solidFill>
              <a:latin typeface="Poppins"/>
              <a:ea typeface="Poppins"/>
              <a:cs typeface="Poppins"/>
              <a:sym typeface="Poppins"/>
            </a:endParaRPr>
          </a:p>
          <a:p>
            <a:pPr indent="-269870" lvl="1" marL="539749" marR="0" rtl="0" algn="l">
              <a:lnSpc>
                <a:spcPct val="130011"/>
              </a:lnSpc>
              <a:spcBef>
                <a:spcPts val="0"/>
              </a:spcBef>
              <a:spcAft>
                <a:spcPts val="0"/>
              </a:spcAft>
              <a:buClr>
                <a:srgbClr val="191919"/>
              </a:buClr>
              <a:buSzPts val="2499"/>
              <a:buFont typeface="Poppins"/>
              <a:buChar char="•"/>
            </a:pPr>
            <a:r>
              <a:rPr b="0" i="0" lang="en-US" sz="2499" u="none" cap="none" strike="noStrike">
                <a:solidFill>
                  <a:srgbClr val="191919"/>
                </a:solidFill>
                <a:latin typeface="Poppins"/>
                <a:ea typeface="Poppins"/>
                <a:cs typeface="Poppins"/>
                <a:sym typeface="Poppins"/>
              </a:rPr>
              <a:t>Towards the European Union, the Bologna Follow-Up Group, the Council of Europe and UNESCO</a:t>
            </a:r>
            <a:endParaRPr b="0" i="0" sz="1400" u="none" cap="none" strike="noStrike">
              <a:solidFill>
                <a:srgbClr val="000000"/>
              </a:solidFill>
              <a:latin typeface="Poppins"/>
              <a:ea typeface="Poppins"/>
              <a:cs typeface="Poppins"/>
              <a:sym typeface="Poppins"/>
            </a:endParaRPr>
          </a:p>
        </p:txBody>
      </p:sp>
      <p:sp>
        <p:nvSpPr>
          <p:cNvPr id="117" name="Google Shape;117;p5"/>
          <p:cNvSpPr/>
          <p:nvPr/>
        </p:nvSpPr>
        <p:spPr>
          <a:xfrm rot="-3621697">
            <a:off x="-592896" y="4330870"/>
            <a:ext cx="4136648" cy="1624574"/>
          </a:xfrm>
          <a:custGeom>
            <a:rect b="b" l="l" r="r" t="t"/>
            <a:pathLst>
              <a:path extrusionOk="0" h="1623013" w="4132672">
                <a:moveTo>
                  <a:pt x="0" y="0"/>
                </a:moveTo>
                <a:lnTo>
                  <a:pt x="4132672" y="0"/>
                </a:lnTo>
                <a:lnTo>
                  <a:pt x="4132672" y="1623014"/>
                </a:lnTo>
                <a:lnTo>
                  <a:pt x="0" y="1623014"/>
                </a:lnTo>
                <a:lnTo>
                  <a:pt x="0" y="0"/>
                </a:lnTo>
                <a:close/>
              </a:path>
            </a:pathLst>
          </a:custGeom>
          <a:blipFill rotWithShape="1">
            <a:blip r:embed="rId7">
              <a:alphaModFix/>
            </a:blip>
            <a:stretch>
              <a:fillRect b="0" l="0" r="0" t="0"/>
            </a:stretch>
          </a:blipFill>
          <a:ln>
            <a:noFill/>
          </a:ln>
        </p:spPr>
      </p:sp>
      <p:sp>
        <p:nvSpPr>
          <p:cNvPr id="118" name="Google Shape;118;p5"/>
          <p:cNvSpPr/>
          <p:nvPr/>
        </p:nvSpPr>
        <p:spPr>
          <a:xfrm>
            <a:off x="8555675" y="7803825"/>
            <a:ext cx="394500" cy="394500"/>
          </a:xfrm>
          <a:prstGeom prst="rect">
            <a:avLst/>
          </a:prstGeom>
          <a:solidFill>
            <a:srgbClr val="007941"/>
          </a:solidFill>
          <a:ln cap="flat" cmpd="sng" w="9525">
            <a:solidFill>
              <a:srgbClr val="00794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19" name="Google Shape;119;p5"/>
          <p:cNvPicPr preferRelativeResize="0"/>
          <p:nvPr/>
        </p:nvPicPr>
        <p:blipFill rotWithShape="1">
          <a:blip r:embed="rId8">
            <a:alphaModFix/>
          </a:blip>
          <a:srcRect b="0" l="0" r="0" t="0"/>
          <a:stretch/>
        </p:blipFill>
        <p:spPr>
          <a:xfrm>
            <a:off x="348825" y="8623500"/>
            <a:ext cx="1329374" cy="747776"/>
          </a:xfrm>
          <a:prstGeom prst="rect">
            <a:avLst/>
          </a:prstGeom>
          <a:noFill/>
          <a:ln>
            <a:noFill/>
          </a:ln>
        </p:spPr>
      </p:pic>
      <p:pic>
        <p:nvPicPr>
          <p:cNvPr id="120" name="Google Shape;120;p5"/>
          <p:cNvPicPr preferRelativeResize="0"/>
          <p:nvPr/>
        </p:nvPicPr>
        <p:blipFill rotWithShape="1">
          <a:blip r:embed="rId9">
            <a:alphaModFix/>
          </a:blip>
          <a:srcRect b="25511" l="0" r="0" t="0"/>
          <a:stretch/>
        </p:blipFill>
        <p:spPr>
          <a:xfrm>
            <a:off x="675475" y="8691325"/>
            <a:ext cx="1599900" cy="612125"/>
          </a:xfrm>
          <a:prstGeom prst="rect">
            <a:avLst/>
          </a:prstGeom>
          <a:noFill/>
          <a:ln>
            <a:noFill/>
          </a:ln>
        </p:spPr>
      </p:pic>
      <p:pic>
        <p:nvPicPr>
          <p:cNvPr id="121" name="Google Shape;121;p5"/>
          <p:cNvPicPr preferRelativeResize="0"/>
          <p:nvPr/>
        </p:nvPicPr>
        <p:blipFill rotWithShape="1">
          <a:blip r:embed="rId10">
            <a:alphaModFix/>
          </a:blip>
          <a:srcRect b="0" l="0" r="0" t="0"/>
          <a:stretch/>
        </p:blipFill>
        <p:spPr>
          <a:xfrm>
            <a:off x="15806550" y="9371275"/>
            <a:ext cx="1329375" cy="847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d8c6fc1156_0_472"/>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3">
              <a:alphaModFix/>
            </a:blip>
            <a:stretch>
              <a:fillRect b="0" l="0" r="0" t="0"/>
            </a:stretch>
          </a:blipFill>
          <a:ln>
            <a:noFill/>
          </a:ln>
        </p:spPr>
      </p:sp>
      <p:sp>
        <p:nvSpPr>
          <p:cNvPr id="127" name="Google Shape;127;g3d8c6fc1156_0_472"/>
          <p:cNvSpPr txBox="1"/>
          <p:nvPr/>
        </p:nvSpPr>
        <p:spPr>
          <a:xfrm>
            <a:off x="355500" y="2076300"/>
            <a:ext cx="17577000" cy="78753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Clr>
                <a:srgbClr val="000000"/>
              </a:buClr>
              <a:buSzPts val="2500"/>
              <a:buFont typeface="Arial"/>
              <a:buNone/>
            </a:pPr>
            <a:r>
              <a:t/>
            </a:r>
            <a:endParaRPr b="0" i="0" sz="2500" u="none" cap="none" strike="noStrike">
              <a:solidFill>
                <a:srgbClr val="191919"/>
              </a:solidFill>
              <a:latin typeface="Poppins"/>
              <a:ea typeface="Poppins"/>
              <a:cs typeface="Poppins"/>
              <a:sym typeface="Poppins"/>
            </a:endParaRPr>
          </a:p>
          <a:p>
            <a:pPr indent="-412750" lvl="0" marL="457200" marR="0" rtl="0" algn="l">
              <a:lnSpc>
                <a:spcPct val="130011"/>
              </a:lnSpc>
              <a:spcBef>
                <a:spcPts val="0"/>
              </a:spcBef>
              <a:spcAft>
                <a:spcPts val="0"/>
              </a:spcAft>
              <a:buClr>
                <a:srgbClr val="191919"/>
              </a:buClr>
              <a:buSzPts val="2900"/>
              <a:buFont typeface="Poppins"/>
              <a:buChar char="●"/>
            </a:pPr>
            <a:r>
              <a:rPr b="1" lang="en-US" sz="2900" u="sng">
                <a:solidFill>
                  <a:srgbClr val="191919"/>
                </a:solidFill>
                <a:latin typeface="Poppins"/>
                <a:ea typeface="Poppins"/>
                <a:cs typeface="Poppins"/>
                <a:sym typeface="Poppins"/>
              </a:rPr>
              <a:t>Learning  and </a:t>
            </a:r>
            <a:r>
              <a:rPr b="1" lang="en-US" sz="2900" u="sng">
                <a:solidFill>
                  <a:srgbClr val="191919"/>
                </a:solidFill>
                <a:latin typeface="Poppins"/>
                <a:ea typeface="Poppins"/>
                <a:cs typeface="Poppins"/>
                <a:sym typeface="Poppins"/>
              </a:rPr>
              <a:t>Teaching (First Mission)</a:t>
            </a:r>
            <a:r>
              <a:rPr lang="en-US" sz="2900">
                <a:solidFill>
                  <a:srgbClr val="191919"/>
                </a:solidFill>
                <a:latin typeface="Poppins"/>
                <a:ea typeface="Poppins"/>
                <a:cs typeface="Poppins"/>
                <a:sym typeface="Poppins"/>
              </a:rPr>
              <a:t>: Providing high-quality education, developing curricula, and fostering student-centred learning to equip students with the skills, knowledge, and competencies needed for their professional lives and for active citizenship.</a:t>
            </a:r>
            <a:endParaRPr sz="2900">
              <a:solidFill>
                <a:srgbClr val="191919"/>
              </a:solidFill>
              <a:latin typeface="Poppins"/>
              <a:ea typeface="Poppins"/>
              <a:cs typeface="Poppins"/>
              <a:sym typeface="Poppins"/>
            </a:endParaRPr>
          </a:p>
          <a:p>
            <a:pPr indent="0" lvl="0" marL="457200" marR="0" rtl="0" algn="l">
              <a:lnSpc>
                <a:spcPct val="130011"/>
              </a:lnSpc>
              <a:spcBef>
                <a:spcPts val="0"/>
              </a:spcBef>
              <a:spcAft>
                <a:spcPts val="0"/>
              </a:spcAft>
              <a:buNone/>
            </a:pPr>
            <a:r>
              <a:t/>
            </a:r>
            <a:endParaRPr sz="2900">
              <a:solidFill>
                <a:srgbClr val="191919"/>
              </a:solidFill>
              <a:latin typeface="Poppins"/>
              <a:ea typeface="Poppins"/>
              <a:cs typeface="Poppins"/>
              <a:sym typeface="Poppins"/>
            </a:endParaRPr>
          </a:p>
          <a:p>
            <a:pPr indent="-412750" lvl="0" marL="457200" marR="0" rtl="0" algn="l">
              <a:lnSpc>
                <a:spcPct val="130011"/>
              </a:lnSpc>
              <a:spcBef>
                <a:spcPts val="0"/>
              </a:spcBef>
              <a:spcAft>
                <a:spcPts val="0"/>
              </a:spcAft>
              <a:buClr>
                <a:srgbClr val="191919"/>
              </a:buClr>
              <a:buSzPts val="2900"/>
              <a:buFont typeface="Poppins"/>
              <a:buChar char="●"/>
            </a:pPr>
            <a:r>
              <a:rPr b="1" lang="en-US" sz="2900" u="sng">
                <a:solidFill>
                  <a:srgbClr val="191919"/>
                </a:solidFill>
                <a:latin typeface="Poppins"/>
                <a:ea typeface="Poppins"/>
                <a:cs typeface="Poppins"/>
                <a:sym typeface="Poppins"/>
              </a:rPr>
              <a:t>Research and Innovation (Second Mission):</a:t>
            </a:r>
            <a:r>
              <a:rPr lang="en-US" sz="2900">
                <a:solidFill>
                  <a:srgbClr val="191919"/>
                </a:solidFill>
                <a:latin typeface="Poppins"/>
                <a:ea typeface="Poppins"/>
                <a:cs typeface="Poppins"/>
                <a:sym typeface="Poppins"/>
              </a:rPr>
              <a:t> Conducting rigorous scientific research and development that fosters innovation, creativity, and the advancement of knowledge, serving as the foundation for teaching.</a:t>
            </a:r>
            <a:endParaRPr sz="2900">
              <a:solidFill>
                <a:srgbClr val="191919"/>
              </a:solidFill>
              <a:latin typeface="Poppins"/>
              <a:ea typeface="Poppins"/>
              <a:cs typeface="Poppins"/>
              <a:sym typeface="Poppins"/>
            </a:endParaRPr>
          </a:p>
          <a:p>
            <a:pPr indent="0" lvl="0" marL="457200" marR="0" rtl="0" algn="l">
              <a:lnSpc>
                <a:spcPct val="130011"/>
              </a:lnSpc>
              <a:spcBef>
                <a:spcPts val="0"/>
              </a:spcBef>
              <a:spcAft>
                <a:spcPts val="0"/>
              </a:spcAft>
              <a:buNone/>
            </a:pPr>
            <a:r>
              <a:t/>
            </a:r>
            <a:endParaRPr sz="2900">
              <a:solidFill>
                <a:srgbClr val="191919"/>
              </a:solidFill>
              <a:latin typeface="Poppins"/>
              <a:ea typeface="Poppins"/>
              <a:cs typeface="Poppins"/>
              <a:sym typeface="Poppins"/>
            </a:endParaRPr>
          </a:p>
          <a:p>
            <a:pPr indent="-412750" lvl="0" marL="457200" marR="0" rtl="0" algn="l">
              <a:lnSpc>
                <a:spcPct val="130011"/>
              </a:lnSpc>
              <a:spcBef>
                <a:spcPts val="0"/>
              </a:spcBef>
              <a:spcAft>
                <a:spcPts val="0"/>
              </a:spcAft>
              <a:buClr>
                <a:srgbClr val="191919"/>
              </a:buClr>
              <a:buSzPts val="2900"/>
              <a:buFont typeface="Poppins"/>
              <a:buChar char="●"/>
            </a:pPr>
            <a:r>
              <a:rPr b="1" lang="en-US" sz="2900" u="sng">
                <a:solidFill>
                  <a:srgbClr val="191919"/>
                </a:solidFill>
                <a:latin typeface="Poppins"/>
                <a:ea typeface="Poppins"/>
                <a:cs typeface="Poppins"/>
                <a:sym typeface="Poppins"/>
              </a:rPr>
              <a:t>Service to Society / Community Engagement (Third Mission)</a:t>
            </a:r>
            <a:r>
              <a:rPr lang="en-US" sz="2900">
                <a:solidFill>
                  <a:srgbClr val="191919"/>
                </a:solidFill>
                <a:latin typeface="Poppins"/>
                <a:ea typeface="Poppins"/>
                <a:cs typeface="Poppins"/>
                <a:sym typeface="Poppins"/>
              </a:rPr>
              <a:t>: Transferring knowledge, technology, and innovation to non-academic environments to address social, economic, and cultural challenges, often referred to as outreach or university extension.</a:t>
            </a:r>
            <a:endParaRPr b="0" i="0" sz="2900" u="none" cap="none" strike="noStrike">
              <a:solidFill>
                <a:srgbClr val="191919"/>
              </a:solidFill>
              <a:latin typeface="Poppins"/>
              <a:ea typeface="Poppins"/>
              <a:cs typeface="Poppins"/>
              <a:sym typeface="Poppins"/>
            </a:endParaRPr>
          </a:p>
          <a:p>
            <a:pPr indent="0" lvl="0" marL="0" marR="0" rtl="0" algn="l">
              <a:lnSpc>
                <a:spcPct val="130011"/>
              </a:lnSpc>
              <a:spcBef>
                <a:spcPts val="0"/>
              </a:spcBef>
              <a:spcAft>
                <a:spcPts val="0"/>
              </a:spcAft>
              <a:buClr>
                <a:schemeClr val="dk1"/>
              </a:buClr>
              <a:buSzPts val="1100"/>
              <a:buFont typeface="Arial"/>
              <a:buNone/>
            </a:pPr>
            <a:r>
              <a:t/>
            </a:r>
            <a:endParaRPr b="0" i="0" sz="28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rgbClr val="000000"/>
              </a:buClr>
              <a:buSzPts val="2800"/>
              <a:buFont typeface="Arial"/>
              <a:buNone/>
            </a:pPr>
            <a:r>
              <a:t/>
            </a:r>
            <a:endParaRPr b="0" i="0" sz="2800" u="none" cap="none" strike="noStrike">
              <a:solidFill>
                <a:srgbClr val="191919"/>
              </a:solidFill>
              <a:latin typeface="Poppins"/>
              <a:ea typeface="Poppins"/>
              <a:cs typeface="Poppins"/>
              <a:sym typeface="Poppins"/>
            </a:endParaRPr>
          </a:p>
        </p:txBody>
      </p:sp>
      <p:sp>
        <p:nvSpPr>
          <p:cNvPr id="128" name="Google Shape;128;g3d8c6fc1156_0_472"/>
          <p:cNvSpPr txBox="1"/>
          <p:nvPr/>
        </p:nvSpPr>
        <p:spPr>
          <a:xfrm>
            <a:off x="767525" y="516750"/>
            <a:ext cx="13259400" cy="877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700"/>
              <a:buFont typeface="Arial"/>
              <a:buNone/>
            </a:pPr>
            <a:r>
              <a:rPr b="1" lang="en-US" sz="5700">
                <a:solidFill>
                  <a:srgbClr val="F6A131"/>
                </a:solidFill>
                <a:latin typeface="Poppins"/>
                <a:ea typeface="Poppins"/>
                <a:cs typeface="Poppins"/>
                <a:sym typeface="Poppins"/>
              </a:rPr>
              <a:t>EHEA Framework - mission of HE</a:t>
            </a:r>
            <a:endParaRPr b="1" i="0" sz="5700" u="none" cap="none" strike="noStrike">
              <a:solidFill>
                <a:srgbClr val="F6A131"/>
              </a:solidFill>
              <a:latin typeface="Poppins"/>
              <a:ea typeface="Poppins"/>
              <a:cs typeface="Poppins"/>
              <a:sym typeface="Poppins"/>
            </a:endParaRPr>
          </a:p>
        </p:txBody>
      </p:sp>
      <p:sp>
        <p:nvSpPr>
          <p:cNvPr id="129" name="Google Shape;129;g3d8c6fc1156_0_472"/>
          <p:cNvSpPr/>
          <p:nvPr/>
        </p:nvSpPr>
        <p:spPr>
          <a:xfrm>
            <a:off x="6951550" y="1394250"/>
            <a:ext cx="6740401" cy="332050"/>
          </a:xfrm>
          <a:custGeom>
            <a:rect b="b" l="l" r="r" t="t"/>
            <a:pathLst>
              <a:path extrusionOk="0" h="332050" w="4805990">
                <a:moveTo>
                  <a:pt x="0" y="0"/>
                </a:moveTo>
                <a:lnTo>
                  <a:pt x="4805990" y="0"/>
                </a:lnTo>
                <a:lnTo>
                  <a:pt x="4805990" y="332050"/>
                </a:lnTo>
                <a:lnTo>
                  <a:pt x="0" y="33205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9aa8cd13b1_0_0"/>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3">
              <a:alphaModFix/>
            </a:blip>
            <a:stretch>
              <a:fillRect b="0" l="0" r="0" t="0"/>
            </a:stretch>
          </a:blipFill>
          <a:ln>
            <a:noFill/>
          </a:ln>
        </p:spPr>
      </p:sp>
      <p:sp>
        <p:nvSpPr>
          <p:cNvPr id="135" name="Google Shape;135;g39aa8cd13b1_0_0"/>
          <p:cNvSpPr txBox="1"/>
          <p:nvPr/>
        </p:nvSpPr>
        <p:spPr>
          <a:xfrm>
            <a:off x="355500" y="1726300"/>
            <a:ext cx="17577000" cy="87759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Clr>
                <a:srgbClr val="000000"/>
              </a:buClr>
              <a:buSzPts val="2500"/>
              <a:buFont typeface="Arial"/>
              <a:buNone/>
            </a:pPr>
            <a:r>
              <a:t/>
            </a:r>
            <a:endParaRPr b="0" i="0" sz="2500" u="none" cap="none" strike="noStrike">
              <a:solidFill>
                <a:srgbClr val="191919"/>
              </a:solidFill>
              <a:latin typeface="Poppins"/>
              <a:ea typeface="Poppins"/>
              <a:cs typeface="Poppins"/>
              <a:sym typeface="Poppins"/>
            </a:endParaRPr>
          </a:p>
          <a:p>
            <a:pPr indent="0" lvl="0" marL="0" marR="0" rtl="0" algn="l">
              <a:lnSpc>
                <a:spcPct val="130011"/>
              </a:lnSpc>
              <a:spcBef>
                <a:spcPts val="0"/>
              </a:spcBef>
              <a:spcAft>
                <a:spcPts val="0"/>
              </a:spcAft>
              <a:buNone/>
            </a:pPr>
            <a:r>
              <a:rPr b="1" lang="en-US" sz="2800">
                <a:solidFill>
                  <a:srgbClr val="191919"/>
                </a:solidFill>
                <a:latin typeface="Poppins"/>
                <a:ea typeface="Poppins"/>
                <a:cs typeface="Poppins"/>
                <a:sym typeface="Poppins"/>
              </a:rPr>
              <a:t>Tirana Ministerial Conference (2024)</a:t>
            </a:r>
            <a:r>
              <a:rPr lang="en-US" sz="2800">
                <a:solidFill>
                  <a:srgbClr val="191919"/>
                </a:solidFill>
                <a:latin typeface="Poppins"/>
                <a:ea typeface="Poppins"/>
                <a:cs typeface="Poppins"/>
                <a:sym typeface="Poppins"/>
              </a:rPr>
              <a:t>, the ministers adopted a </a:t>
            </a:r>
            <a:r>
              <a:rPr b="1" lang="en-US" sz="2800">
                <a:solidFill>
                  <a:srgbClr val="191919"/>
                </a:solidFill>
                <a:latin typeface="Poppins"/>
                <a:ea typeface="Poppins"/>
                <a:cs typeface="Poppins"/>
                <a:sym typeface="Poppins"/>
              </a:rPr>
              <a:t>Statement defining the fundamental values,</a:t>
            </a:r>
            <a:r>
              <a:rPr lang="en-US" sz="2800">
                <a:solidFill>
                  <a:srgbClr val="191919"/>
                </a:solidFill>
                <a:latin typeface="Poppins"/>
                <a:ea typeface="Poppins"/>
                <a:cs typeface="Poppins"/>
                <a:sym typeface="Poppins"/>
              </a:rPr>
              <a:t> reflecting years of work by the BFUG and consultations with stakeholders, and </a:t>
            </a:r>
            <a:r>
              <a:rPr b="1" lang="en-US" sz="2800">
                <a:solidFill>
                  <a:srgbClr val="191919"/>
                </a:solidFill>
                <a:latin typeface="Poppins"/>
                <a:ea typeface="Poppins"/>
                <a:cs typeface="Poppins"/>
                <a:sym typeface="Poppins"/>
              </a:rPr>
              <a:t>providing a common and conceptual understanding of the fundamental values.</a:t>
            </a:r>
            <a:r>
              <a:rPr lang="en-US" sz="2800">
                <a:solidFill>
                  <a:srgbClr val="191919"/>
                </a:solidFill>
                <a:latin typeface="Poppins"/>
                <a:ea typeface="Poppins"/>
                <a:cs typeface="Poppins"/>
                <a:sym typeface="Poppins"/>
              </a:rPr>
              <a:t> The Tirana Communiqué not only defines the values, but also the </a:t>
            </a:r>
            <a:r>
              <a:rPr lang="en-US" sz="2800" u="sng">
                <a:solidFill>
                  <a:srgbClr val="191919"/>
                </a:solidFill>
                <a:latin typeface="Poppins"/>
                <a:ea typeface="Poppins"/>
                <a:cs typeface="Poppins"/>
                <a:sym typeface="Poppins"/>
              </a:rPr>
              <a:t>expectations regarding </a:t>
            </a:r>
            <a:r>
              <a:rPr lang="en-US" sz="2800">
                <a:solidFill>
                  <a:srgbClr val="191919"/>
                </a:solidFill>
                <a:latin typeface="Poppins"/>
                <a:ea typeface="Poppins"/>
                <a:cs typeface="Poppins"/>
                <a:sym typeface="Poppins"/>
              </a:rPr>
              <a:t>the </a:t>
            </a:r>
            <a:r>
              <a:rPr b="1" lang="en-US" sz="2800">
                <a:solidFill>
                  <a:srgbClr val="191919"/>
                </a:solidFill>
                <a:latin typeface="Poppins"/>
                <a:ea typeface="Poppins"/>
                <a:cs typeface="Poppins"/>
                <a:sym typeface="Poppins"/>
              </a:rPr>
              <a:t>implementation, monitoring</a:t>
            </a:r>
            <a:r>
              <a:rPr lang="en-US" sz="2800">
                <a:solidFill>
                  <a:srgbClr val="191919"/>
                </a:solidFill>
                <a:latin typeface="Poppins"/>
                <a:ea typeface="Poppins"/>
                <a:cs typeface="Poppins"/>
                <a:sym typeface="Poppins"/>
              </a:rPr>
              <a:t> and </a:t>
            </a:r>
            <a:r>
              <a:rPr b="1" lang="en-US" sz="2800">
                <a:solidFill>
                  <a:srgbClr val="191919"/>
                </a:solidFill>
                <a:latin typeface="Poppins"/>
                <a:ea typeface="Poppins"/>
                <a:cs typeface="Poppins"/>
                <a:sym typeface="Poppins"/>
              </a:rPr>
              <a:t>mutual reinforcement</a:t>
            </a:r>
            <a:r>
              <a:rPr lang="en-US" sz="2800">
                <a:solidFill>
                  <a:srgbClr val="191919"/>
                </a:solidFill>
                <a:latin typeface="Poppins"/>
                <a:ea typeface="Poppins"/>
                <a:cs typeface="Poppins"/>
                <a:sym typeface="Poppins"/>
              </a:rPr>
              <a:t> of these values in national systems and institutions.</a:t>
            </a:r>
            <a:endParaRPr sz="2800">
              <a:solidFill>
                <a:srgbClr val="191919"/>
              </a:solidFill>
              <a:latin typeface="Poppins"/>
              <a:ea typeface="Poppins"/>
              <a:cs typeface="Poppins"/>
              <a:sym typeface="Poppins"/>
            </a:endParaRPr>
          </a:p>
          <a:p>
            <a:pPr indent="0" lvl="0" marL="0" marR="0" rtl="0" algn="l">
              <a:lnSpc>
                <a:spcPct val="130011"/>
              </a:lnSpc>
              <a:spcBef>
                <a:spcPts val="0"/>
              </a:spcBef>
              <a:spcAft>
                <a:spcPts val="0"/>
              </a:spcAft>
              <a:buNone/>
            </a:pPr>
            <a:r>
              <a:rPr lang="en-US" sz="2800">
                <a:solidFill>
                  <a:srgbClr val="191919"/>
                </a:solidFill>
                <a:latin typeface="Poppins"/>
                <a:ea typeface="Poppins"/>
                <a:cs typeface="Poppins"/>
                <a:sym typeface="Poppins"/>
              </a:rPr>
              <a:t>The document adopted at the Tirana underlines that the core values of the EHEA form a </a:t>
            </a:r>
            <a:r>
              <a:rPr b="1" lang="en-US" sz="2800">
                <a:solidFill>
                  <a:srgbClr val="191919"/>
                </a:solidFill>
                <a:latin typeface="Poppins"/>
                <a:ea typeface="Poppins"/>
                <a:cs typeface="Poppins"/>
                <a:sym typeface="Poppins"/>
              </a:rPr>
              <a:t>coherent and interconnected whole</a:t>
            </a:r>
            <a:r>
              <a:rPr lang="en-US" sz="2800">
                <a:solidFill>
                  <a:srgbClr val="191919"/>
                </a:solidFill>
                <a:latin typeface="Poppins"/>
                <a:ea typeface="Poppins"/>
                <a:cs typeface="Poppins"/>
                <a:sym typeface="Poppins"/>
              </a:rPr>
              <a:t>, which cannot be understood or implemented in a piecemeal manner. </a:t>
            </a:r>
            <a:r>
              <a:rPr b="1" lang="en-US" sz="2800">
                <a:solidFill>
                  <a:srgbClr val="191919"/>
                </a:solidFill>
                <a:latin typeface="Poppins"/>
                <a:ea typeface="Poppins"/>
                <a:cs typeface="Poppins"/>
                <a:sym typeface="Poppins"/>
              </a:rPr>
              <a:t>Respect for one of these values is closely linked to the achievement of the others, and the weakening of one of the dimensions affects the balance of the entire value framework.</a:t>
            </a:r>
            <a:r>
              <a:rPr lang="en-US" sz="2800">
                <a:solidFill>
                  <a:srgbClr val="191919"/>
                </a:solidFill>
                <a:latin typeface="Poppins"/>
                <a:ea typeface="Poppins"/>
                <a:cs typeface="Poppins"/>
                <a:sym typeface="Poppins"/>
              </a:rPr>
              <a:t> In this context, the responsibility for promoting and protecting core values lies with all stakeholders, including public authorities, higher education institutions, students, academic and administrative staff and civil society.</a:t>
            </a:r>
            <a:endParaRPr sz="2800">
              <a:solidFill>
                <a:srgbClr val="191919"/>
              </a:solidFill>
              <a:latin typeface="Poppins"/>
              <a:ea typeface="Poppins"/>
              <a:cs typeface="Poppins"/>
              <a:sym typeface="Poppins"/>
            </a:endParaRPr>
          </a:p>
          <a:p>
            <a:pPr indent="0" lvl="0" marL="0" marR="0" rtl="0" algn="l">
              <a:lnSpc>
                <a:spcPct val="130011"/>
              </a:lnSpc>
              <a:spcBef>
                <a:spcPts val="0"/>
              </a:spcBef>
              <a:spcAft>
                <a:spcPts val="0"/>
              </a:spcAft>
              <a:buClr>
                <a:schemeClr val="dk1"/>
              </a:buClr>
              <a:buSzPts val="1100"/>
              <a:buFont typeface="Arial"/>
              <a:buNone/>
            </a:pPr>
            <a:r>
              <a:t/>
            </a:r>
            <a:endParaRPr i="0" sz="2800" u="sng"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rgbClr val="000000"/>
              </a:buClr>
              <a:buSzPts val="2800"/>
              <a:buFont typeface="Arial"/>
              <a:buNone/>
            </a:pPr>
            <a:r>
              <a:t/>
            </a:r>
            <a:endParaRPr b="0" i="0" sz="2800" u="none" cap="none" strike="noStrike">
              <a:solidFill>
                <a:srgbClr val="191919"/>
              </a:solidFill>
              <a:latin typeface="Poppins"/>
              <a:ea typeface="Poppins"/>
              <a:cs typeface="Poppins"/>
              <a:sym typeface="Poppins"/>
            </a:endParaRPr>
          </a:p>
        </p:txBody>
      </p:sp>
      <p:sp>
        <p:nvSpPr>
          <p:cNvPr id="136" name="Google Shape;136;g39aa8cd13b1_0_0"/>
          <p:cNvSpPr txBox="1"/>
          <p:nvPr/>
        </p:nvSpPr>
        <p:spPr>
          <a:xfrm>
            <a:off x="767525" y="516750"/>
            <a:ext cx="13259400" cy="877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700"/>
              <a:buFont typeface="Arial"/>
              <a:buNone/>
            </a:pPr>
            <a:r>
              <a:rPr b="1" lang="en-US" sz="5700">
                <a:solidFill>
                  <a:srgbClr val="F6A131"/>
                </a:solidFill>
                <a:latin typeface="Poppins"/>
                <a:ea typeface="Poppins"/>
                <a:cs typeface="Poppins"/>
                <a:sym typeface="Poppins"/>
              </a:rPr>
              <a:t>Fundamental values in EHEA</a:t>
            </a:r>
            <a:endParaRPr b="1" i="0" sz="5700" u="none" cap="none" strike="noStrike">
              <a:solidFill>
                <a:srgbClr val="F6A131"/>
              </a:solidFill>
              <a:latin typeface="Poppins"/>
              <a:ea typeface="Poppins"/>
              <a:cs typeface="Poppins"/>
              <a:sym typeface="Poppins"/>
            </a:endParaRPr>
          </a:p>
        </p:txBody>
      </p:sp>
      <p:sp>
        <p:nvSpPr>
          <p:cNvPr id="137" name="Google Shape;137;g39aa8cd13b1_0_0"/>
          <p:cNvSpPr/>
          <p:nvPr/>
        </p:nvSpPr>
        <p:spPr>
          <a:xfrm>
            <a:off x="355500" y="1394250"/>
            <a:ext cx="6740401" cy="332050"/>
          </a:xfrm>
          <a:custGeom>
            <a:rect b="b" l="l" r="r" t="t"/>
            <a:pathLst>
              <a:path extrusionOk="0" h="332050" w="4805990">
                <a:moveTo>
                  <a:pt x="0" y="0"/>
                </a:moveTo>
                <a:lnTo>
                  <a:pt x="4805990" y="0"/>
                </a:lnTo>
                <a:lnTo>
                  <a:pt x="4805990" y="332050"/>
                </a:lnTo>
                <a:lnTo>
                  <a:pt x="0" y="33205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g39aa8cd13b1_0_7" title="ChatGPT Image 8. svi 2026. 07_18_23.png"/>
          <p:cNvPicPr preferRelativeResize="0"/>
          <p:nvPr/>
        </p:nvPicPr>
        <p:blipFill>
          <a:blip r:embed="rId3">
            <a:alphaModFix/>
          </a:blip>
          <a:stretch>
            <a:fillRect/>
          </a:stretch>
        </p:blipFill>
        <p:spPr>
          <a:xfrm>
            <a:off x="1428763" y="119050"/>
            <a:ext cx="15430472" cy="10286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9aa8cd13b1_0_15"/>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3">
              <a:alphaModFix/>
            </a:blip>
            <a:stretch>
              <a:fillRect b="0" l="0" r="0" t="0"/>
            </a:stretch>
          </a:blipFill>
          <a:ln>
            <a:noFill/>
          </a:ln>
        </p:spPr>
      </p:sp>
      <p:sp>
        <p:nvSpPr>
          <p:cNvPr id="148" name="Google Shape;148;g39aa8cd13b1_0_15"/>
          <p:cNvSpPr txBox="1"/>
          <p:nvPr/>
        </p:nvSpPr>
        <p:spPr>
          <a:xfrm>
            <a:off x="355500" y="1246750"/>
            <a:ext cx="17577000" cy="96165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Clr>
                <a:srgbClr val="000000"/>
              </a:buClr>
              <a:buSzPts val="2500"/>
              <a:buFont typeface="Arial"/>
              <a:buNone/>
            </a:pPr>
            <a:r>
              <a:t/>
            </a:r>
            <a:endParaRPr b="0" i="0" sz="2500" u="none" cap="none" strike="noStrike">
              <a:solidFill>
                <a:srgbClr val="191919"/>
              </a:solidFill>
              <a:latin typeface="Poppins"/>
              <a:ea typeface="Poppins"/>
              <a:cs typeface="Poppins"/>
              <a:sym typeface="Poppins"/>
            </a:endParaRPr>
          </a:p>
          <a:p>
            <a:pPr indent="-412750" lvl="0" marL="457200" rtl="0" algn="l">
              <a:lnSpc>
                <a:spcPct val="130011"/>
              </a:lnSpc>
              <a:spcBef>
                <a:spcPts val="0"/>
              </a:spcBef>
              <a:spcAft>
                <a:spcPts val="0"/>
              </a:spcAft>
              <a:buClr>
                <a:srgbClr val="191919"/>
              </a:buClr>
              <a:buSzPts val="2900"/>
              <a:buFont typeface="Poppins"/>
              <a:buChar char="●"/>
            </a:pPr>
            <a:r>
              <a:rPr lang="en-US" sz="2900">
                <a:solidFill>
                  <a:srgbClr val="191919"/>
                </a:solidFill>
                <a:latin typeface="Poppins"/>
                <a:ea typeface="Poppins"/>
                <a:cs typeface="Poppins"/>
                <a:sym typeface="Poppins"/>
              </a:rPr>
              <a:t>Academic freedom is a universal value rooted in the pursuit of knowledge and truth.</a:t>
            </a:r>
            <a:endParaRPr sz="2900">
              <a:solidFill>
                <a:srgbClr val="191919"/>
              </a:solidFill>
              <a:latin typeface="Poppins"/>
              <a:ea typeface="Poppins"/>
              <a:cs typeface="Poppins"/>
              <a:sym typeface="Poppins"/>
            </a:endParaRPr>
          </a:p>
          <a:p>
            <a:pPr indent="-412750" lvl="0" marL="457200" rtl="0" algn="l">
              <a:lnSpc>
                <a:spcPct val="130011"/>
              </a:lnSpc>
              <a:spcBef>
                <a:spcPts val="0"/>
              </a:spcBef>
              <a:spcAft>
                <a:spcPts val="0"/>
              </a:spcAft>
              <a:buClr>
                <a:srgbClr val="191919"/>
              </a:buClr>
              <a:buSzPts val="2900"/>
              <a:buFont typeface="Poppins"/>
              <a:buChar char="●"/>
            </a:pPr>
            <a:r>
              <a:rPr lang="en-US" sz="2900">
                <a:solidFill>
                  <a:srgbClr val="191919"/>
                </a:solidFill>
                <a:latin typeface="Poppins"/>
                <a:ea typeface="Poppins"/>
                <a:cs typeface="Poppins"/>
                <a:sym typeface="Poppins"/>
              </a:rPr>
              <a:t>Academic freedom designates the freedom of the academic community - including </a:t>
            </a:r>
            <a:r>
              <a:rPr lang="en-US" sz="2900" u="sng">
                <a:solidFill>
                  <a:srgbClr val="191919"/>
                </a:solidFill>
                <a:latin typeface="Poppins"/>
                <a:ea typeface="Poppins"/>
                <a:cs typeface="Poppins"/>
                <a:sym typeface="Poppins"/>
              </a:rPr>
              <a:t>academic staff</a:t>
            </a:r>
            <a:r>
              <a:rPr lang="en-US" sz="2900">
                <a:solidFill>
                  <a:srgbClr val="191919"/>
                </a:solidFill>
                <a:latin typeface="Poppins"/>
                <a:ea typeface="Poppins"/>
                <a:cs typeface="Poppins"/>
                <a:sym typeface="Poppins"/>
              </a:rPr>
              <a:t> and </a:t>
            </a:r>
            <a:r>
              <a:rPr b="1" lang="en-US" sz="2900" u="sng">
                <a:solidFill>
                  <a:srgbClr val="191919"/>
                </a:solidFill>
                <a:latin typeface="Poppins"/>
                <a:ea typeface="Poppins"/>
                <a:cs typeface="Poppins"/>
                <a:sym typeface="Poppins"/>
              </a:rPr>
              <a:t>students</a:t>
            </a:r>
            <a:r>
              <a:rPr lang="en-US" sz="2900">
                <a:solidFill>
                  <a:srgbClr val="191919"/>
                </a:solidFill>
                <a:latin typeface="Poppins"/>
                <a:ea typeface="Poppins"/>
                <a:cs typeface="Poppins"/>
                <a:sym typeface="Poppins"/>
              </a:rPr>
              <a:t> - in respect of </a:t>
            </a:r>
            <a:r>
              <a:rPr b="1" lang="en-US" sz="2900">
                <a:solidFill>
                  <a:srgbClr val="191919"/>
                </a:solidFill>
                <a:latin typeface="Poppins"/>
                <a:ea typeface="Poppins"/>
                <a:cs typeface="Poppins"/>
                <a:sym typeface="Poppins"/>
              </a:rPr>
              <a:t>research, teaching and learning </a:t>
            </a:r>
            <a:r>
              <a:rPr lang="en-US" sz="2900">
                <a:solidFill>
                  <a:srgbClr val="191919"/>
                </a:solidFill>
                <a:latin typeface="Poppins"/>
                <a:ea typeface="Poppins"/>
                <a:cs typeface="Poppins"/>
                <a:sym typeface="Poppins"/>
              </a:rPr>
              <a:t>and, more broadly, the </a:t>
            </a:r>
            <a:r>
              <a:rPr lang="en-US" sz="2900" u="sng">
                <a:solidFill>
                  <a:srgbClr val="191919"/>
                </a:solidFill>
                <a:latin typeface="Poppins"/>
                <a:ea typeface="Poppins"/>
                <a:cs typeface="Poppins"/>
                <a:sym typeface="Poppins"/>
              </a:rPr>
              <a:t>dissemination</a:t>
            </a:r>
            <a:r>
              <a:rPr lang="en-US" sz="2900">
                <a:solidFill>
                  <a:srgbClr val="191919"/>
                </a:solidFill>
                <a:latin typeface="Poppins"/>
                <a:ea typeface="Poppins"/>
                <a:cs typeface="Poppins"/>
                <a:sym typeface="Poppins"/>
              </a:rPr>
              <a:t> of research and teaching outcomes both within and outside the higher education sector. </a:t>
            </a:r>
            <a:endParaRPr sz="2900">
              <a:solidFill>
                <a:srgbClr val="191919"/>
              </a:solidFill>
              <a:latin typeface="Poppins"/>
              <a:ea typeface="Poppins"/>
              <a:cs typeface="Poppins"/>
              <a:sym typeface="Poppins"/>
            </a:endParaRPr>
          </a:p>
          <a:p>
            <a:pPr indent="-412750" lvl="0" marL="457200" rtl="0" algn="l">
              <a:lnSpc>
                <a:spcPct val="130011"/>
              </a:lnSpc>
              <a:spcBef>
                <a:spcPts val="0"/>
              </a:spcBef>
              <a:spcAft>
                <a:spcPts val="0"/>
              </a:spcAft>
              <a:buClr>
                <a:srgbClr val="191919"/>
              </a:buClr>
              <a:buSzPts val="2900"/>
              <a:buFont typeface="Poppins"/>
              <a:buChar char="●"/>
            </a:pPr>
            <a:r>
              <a:rPr lang="en-US" sz="2900">
                <a:solidFill>
                  <a:srgbClr val="191919"/>
                </a:solidFill>
                <a:latin typeface="Poppins"/>
                <a:ea typeface="Poppins"/>
                <a:cs typeface="Poppins"/>
                <a:sym typeface="Poppins"/>
              </a:rPr>
              <a:t>In essence the concept ensures that the academic community may engage in research, teaching, learning and communication in society without fear of reprisal</a:t>
            </a:r>
            <a:endParaRPr sz="2900">
              <a:solidFill>
                <a:srgbClr val="191919"/>
              </a:solidFill>
              <a:latin typeface="Poppins"/>
              <a:ea typeface="Poppins"/>
              <a:cs typeface="Poppins"/>
              <a:sym typeface="Poppins"/>
            </a:endParaRPr>
          </a:p>
          <a:p>
            <a:pPr indent="-412750" lvl="0" marL="457200" rtl="0" algn="l">
              <a:lnSpc>
                <a:spcPct val="130011"/>
              </a:lnSpc>
              <a:spcBef>
                <a:spcPts val="0"/>
              </a:spcBef>
              <a:spcAft>
                <a:spcPts val="0"/>
              </a:spcAft>
              <a:buClr>
                <a:srgbClr val="191919"/>
              </a:buClr>
              <a:buSzPts val="2900"/>
              <a:buFont typeface="Poppins"/>
              <a:buChar char="●"/>
            </a:pPr>
            <a:r>
              <a:rPr lang="en-US" sz="2900">
                <a:solidFill>
                  <a:srgbClr val="191919"/>
                </a:solidFill>
                <a:latin typeface="Poppins"/>
                <a:ea typeface="Poppins"/>
                <a:cs typeface="Poppins"/>
                <a:sym typeface="Poppins"/>
              </a:rPr>
              <a:t>Academic freedom must be framed by </a:t>
            </a:r>
            <a:r>
              <a:rPr b="1" lang="en-US" sz="2900">
                <a:solidFill>
                  <a:srgbClr val="191919"/>
                </a:solidFill>
                <a:latin typeface="Poppins"/>
                <a:ea typeface="Poppins"/>
                <a:cs typeface="Poppins"/>
                <a:sym typeface="Poppins"/>
              </a:rPr>
              <a:t>rigorous scientific and professional standards, respect for the rights of others, ethical conduct and the awareness of the impact of research on humans and their environment</a:t>
            </a:r>
            <a:endParaRPr b="1" sz="2900">
              <a:solidFill>
                <a:srgbClr val="191919"/>
              </a:solidFill>
              <a:latin typeface="Poppins"/>
              <a:ea typeface="Poppins"/>
              <a:cs typeface="Poppins"/>
              <a:sym typeface="Poppins"/>
            </a:endParaRPr>
          </a:p>
          <a:p>
            <a:pPr indent="0" lvl="0" marL="1371600" rtl="0" algn="l">
              <a:lnSpc>
                <a:spcPct val="130011"/>
              </a:lnSpc>
              <a:spcBef>
                <a:spcPts val="0"/>
              </a:spcBef>
              <a:spcAft>
                <a:spcPts val="0"/>
              </a:spcAft>
              <a:buNone/>
            </a:pPr>
            <a:r>
              <a:t/>
            </a:r>
            <a:endParaRPr b="1" sz="2900">
              <a:solidFill>
                <a:srgbClr val="191919"/>
              </a:solidFill>
              <a:latin typeface="Poppins"/>
              <a:ea typeface="Poppins"/>
              <a:cs typeface="Poppins"/>
              <a:sym typeface="Poppins"/>
            </a:endParaRPr>
          </a:p>
          <a:p>
            <a:pPr indent="-412750" lvl="0" marL="457200" rtl="0" algn="l">
              <a:lnSpc>
                <a:spcPct val="130011"/>
              </a:lnSpc>
              <a:spcBef>
                <a:spcPts val="0"/>
              </a:spcBef>
              <a:spcAft>
                <a:spcPts val="0"/>
              </a:spcAft>
              <a:buClr>
                <a:srgbClr val="191919"/>
              </a:buClr>
              <a:buSzPts val="2900"/>
              <a:buFont typeface="Poppins"/>
              <a:buChar char="●"/>
            </a:pPr>
            <a:r>
              <a:rPr lang="en-US" sz="2900">
                <a:solidFill>
                  <a:srgbClr val="191919"/>
                </a:solidFill>
                <a:latin typeface="Poppins"/>
                <a:ea typeface="Poppins"/>
                <a:cs typeface="Poppins"/>
                <a:sym typeface="Poppins"/>
              </a:rPr>
              <a:t>Academic freedom can be understood to comprise the </a:t>
            </a:r>
            <a:r>
              <a:rPr b="1" lang="en-US" sz="2900" u="sng">
                <a:solidFill>
                  <a:srgbClr val="191919"/>
                </a:solidFill>
                <a:latin typeface="Poppins"/>
                <a:ea typeface="Poppins"/>
                <a:cs typeface="Poppins"/>
                <a:sym typeface="Poppins"/>
              </a:rPr>
              <a:t>freedom to learn</a:t>
            </a:r>
            <a:r>
              <a:rPr lang="en-US" sz="2900">
                <a:solidFill>
                  <a:srgbClr val="191919"/>
                </a:solidFill>
                <a:latin typeface="Poppins"/>
                <a:ea typeface="Poppins"/>
                <a:cs typeface="Poppins"/>
                <a:sym typeface="Poppins"/>
              </a:rPr>
              <a:t>, </a:t>
            </a:r>
            <a:r>
              <a:rPr b="1" lang="en-US" sz="2900" u="sng">
                <a:solidFill>
                  <a:srgbClr val="191919"/>
                </a:solidFill>
                <a:latin typeface="Poppins"/>
                <a:ea typeface="Poppins"/>
                <a:cs typeface="Poppins"/>
                <a:sym typeface="Poppins"/>
              </a:rPr>
              <a:t>to teach </a:t>
            </a:r>
            <a:r>
              <a:rPr lang="en-US" sz="2900">
                <a:solidFill>
                  <a:srgbClr val="191919"/>
                </a:solidFill>
                <a:latin typeface="Poppins"/>
                <a:ea typeface="Poppins"/>
                <a:cs typeface="Poppins"/>
                <a:sym typeface="Poppins"/>
              </a:rPr>
              <a:t>and </a:t>
            </a:r>
            <a:r>
              <a:rPr b="1" lang="en-US" sz="2900" u="sng">
                <a:solidFill>
                  <a:srgbClr val="191919"/>
                </a:solidFill>
                <a:latin typeface="Poppins"/>
                <a:ea typeface="Poppins"/>
                <a:cs typeface="Poppins"/>
                <a:sym typeface="Poppins"/>
              </a:rPr>
              <a:t>to research</a:t>
            </a:r>
            <a:r>
              <a:rPr lang="en-US" sz="2900">
                <a:solidFill>
                  <a:srgbClr val="191919"/>
                </a:solidFill>
                <a:latin typeface="Poppins"/>
                <a:ea typeface="Poppins"/>
                <a:cs typeface="Poppins"/>
                <a:sym typeface="Poppins"/>
              </a:rPr>
              <a:t>, with each of these freedoms entailing the </a:t>
            </a:r>
            <a:r>
              <a:rPr lang="en-US" sz="2900" u="sng">
                <a:solidFill>
                  <a:srgbClr val="191919"/>
                </a:solidFill>
                <a:latin typeface="Poppins"/>
                <a:ea typeface="Poppins"/>
                <a:cs typeface="Poppins"/>
                <a:sym typeface="Poppins"/>
              </a:rPr>
              <a:t>freedom to think</a:t>
            </a:r>
            <a:r>
              <a:rPr lang="en-US" sz="2900">
                <a:solidFill>
                  <a:srgbClr val="191919"/>
                </a:solidFill>
                <a:latin typeface="Poppins"/>
                <a:ea typeface="Poppins"/>
                <a:cs typeface="Poppins"/>
                <a:sym typeface="Poppins"/>
              </a:rPr>
              <a:t>, </a:t>
            </a:r>
            <a:r>
              <a:rPr lang="en-US" sz="2900" u="sng">
                <a:solidFill>
                  <a:srgbClr val="191919"/>
                </a:solidFill>
                <a:latin typeface="Poppins"/>
                <a:ea typeface="Poppins"/>
                <a:cs typeface="Poppins"/>
                <a:sym typeface="Poppins"/>
              </a:rPr>
              <a:t>to question</a:t>
            </a:r>
            <a:r>
              <a:rPr lang="en-US" sz="2900">
                <a:solidFill>
                  <a:srgbClr val="191919"/>
                </a:solidFill>
                <a:latin typeface="Poppins"/>
                <a:ea typeface="Poppins"/>
                <a:cs typeface="Poppins"/>
                <a:sym typeface="Poppins"/>
              </a:rPr>
              <a:t>, and </a:t>
            </a:r>
            <a:r>
              <a:rPr lang="en-US" sz="2900" u="sng">
                <a:solidFill>
                  <a:srgbClr val="191919"/>
                </a:solidFill>
                <a:latin typeface="Poppins"/>
                <a:ea typeface="Poppins"/>
                <a:cs typeface="Poppins"/>
                <a:sym typeface="Poppins"/>
              </a:rPr>
              <a:t>to share ideas</a:t>
            </a:r>
            <a:r>
              <a:rPr lang="en-US" sz="2900">
                <a:solidFill>
                  <a:srgbClr val="191919"/>
                </a:solidFill>
                <a:latin typeface="Poppins"/>
                <a:ea typeface="Poppins"/>
                <a:cs typeface="Poppins"/>
                <a:sym typeface="Poppins"/>
              </a:rPr>
              <a:t>, both inside and outside the higher education sector</a:t>
            </a:r>
            <a:endParaRPr sz="2900">
              <a:solidFill>
                <a:srgbClr val="191919"/>
              </a:solidFill>
              <a:latin typeface="Poppins"/>
              <a:ea typeface="Poppins"/>
              <a:cs typeface="Poppins"/>
              <a:sym typeface="Poppins"/>
            </a:endParaRPr>
          </a:p>
          <a:p>
            <a:pPr indent="0" lvl="0" marL="0" rtl="0" algn="l">
              <a:lnSpc>
                <a:spcPct val="130011"/>
              </a:lnSpc>
              <a:spcBef>
                <a:spcPts val="0"/>
              </a:spcBef>
              <a:spcAft>
                <a:spcPts val="0"/>
              </a:spcAft>
              <a:buClr>
                <a:schemeClr val="dk1"/>
              </a:buClr>
              <a:buSzPts val="1100"/>
              <a:buFont typeface="Arial"/>
              <a:buNone/>
            </a:pPr>
            <a:r>
              <a:t/>
            </a:r>
            <a:endParaRPr sz="2800">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None/>
            </a:pPr>
            <a:r>
              <a:t/>
            </a:r>
            <a:endParaRPr sz="2800">
              <a:solidFill>
                <a:srgbClr val="191919"/>
              </a:solidFill>
              <a:latin typeface="Poppins"/>
              <a:ea typeface="Poppins"/>
              <a:cs typeface="Poppins"/>
              <a:sym typeface="Poppins"/>
            </a:endParaRPr>
          </a:p>
        </p:txBody>
      </p:sp>
      <p:sp>
        <p:nvSpPr>
          <p:cNvPr id="149" name="Google Shape;149;g39aa8cd13b1_0_15"/>
          <p:cNvSpPr txBox="1"/>
          <p:nvPr/>
        </p:nvSpPr>
        <p:spPr>
          <a:xfrm>
            <a:off x="767525" y="516750"/>
            <a:ext cx="13259400" cy="877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700"/>
              <a:buFont typeface="Arial"/>
              <a:buNone/>
            </a:pPr>
            <a:r>
              <a:rPr b="1" lang="en-US" sz="5700">
                <a:solidFill>
                  <a:srgbClr val="F6A131"/>
                </a:solidFill>
                <a:latin typeface="Poppins"/>
                <a:ea typeface="Poppins"/>
                <a:cs typeface="Poppins"/>
                <a:sym typeface="Poppins"/>
              </a:rPr>
              <a:t>Academic Freedom</a:t>
            </a:r>
            <a:endParaRPr b="1" i="0" sz="5700" u="none" cap="none" strike="noStrike">
              <a:solidFill>
                <a:srgbClr val="F6A131"/>
              </a:solidFill>
              <a:latin typeface="Poppins"/>
              <a:ea typeface="Poppins"/>
              <a:cs typeface="Poppins"/>
              <a:sym typeface="Poppins"/>
            </a:endParaRPr>
          </a:p>
        </p:txBody>
      </p:sp>
      <p:sp>
        <p:nvSpPr>
          <p:cNvPr id="150" name="Google Shape;150;g39aa8cd13b1_0_15"/>
          <p:cNvSpPr/>
          <p:nvPr/>
        </p:nvSpPr>
        <p:spPr>
          <a:xfrm>
            <a:off x="887900" y="1246750"/>
            <a:ext cx="6740401" cy="332050"/>
          </a:xfrm>
          <a:custGeom>
            <a:rect b="b" l="l" r="r" t="t"/>
            <a:pathLst>
              <a:path extrusionOk="0" h="332050" w="4805990">
                <a:moveTo>
                  <a:pt x="0" y="0"/>
                </a:moveTo>
                <a:lnTo>
                  <a:pt x="4805990" y="0"/>
                </a:lnTo>
                <a:lnTo>
                  <a:pt x="4805990" y="332050"/>
                </a:lnTo>
                <a:lnTo>
                  <a:pt x="0" y="33205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3d8c6fc1156_0_166"/>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3">
              <a:alphaModFix/>
            </a:blip>
            <a:stretch>
              <a:fillRect b="0" l="0" r="0" t="0"/>
            </a:stretch>
          </a:blipFill>
          <a:ln>
            <a:noFill/>
          </a:ln>
        </p:spPr>
      </p:sp>
      <p:sp>
        <p:nvSpPr>
          <p:cNvPr id="156" name="Google Shape;156;g3d8c6fc1156_0_166"/>
          <p:cNvSpPr txBox="1"/>
          <p:nvPr/>
        </p:nvSpPr>
        <p:spPr>
          <a:xfrm>
            <a:off x="355500" y="1876075"/>
            <a:ext cx="17577000" cy="73752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Clr>
                <a:srgbClr val="000000"/>
              </a:buClr>
              <a:buSzPts val="2900"/>
              <a:buFont typeface="Arial"/>
              <a:buNone/>
            </a:pPr>
            <a:r>
              <a:t/>
            </a:r>
            <a:endParaRPr b="0" i="0" sz="2900" u="none" cap="none" strike="noStrike">
              <a:solidFill>
                <a:srgbClr val="191919"/>
              </a:solidFill>
              <a:latin typeface="Poppins"/>
              <a:ea typeface="Poppins"/>
              <a:cs typeface="Poppins"/>
              <a:sym typeface="Poppins"/>
            </a:endParaRPr>
          </a:p>
          <a:p>
            <a:pPr indent="-412750" lvl="0" marL="457200" marR="0" rtl="0" algn="l">
              <a:lnSpc>
                <a:spcPct val="130011"/>
              </a:lnSpc>
              <a:spcBef>
                <a:spcPts val="0"/>
              </a:spcBef>
              <a:spcAft>
                <a:spcPts val="0"/>
              </a:spcAft>
              <a:buClr>
                <a:srgbClr val="191919"/>
              </a:buClr>
              <a:buSzPts val="2900"/>
              <a:buFont typeface="Poppins"/>
              <a:buChar char="●"/>
            </a:pPr>
            <a:r>
              <a:rPr b="1" i="0" lang="en-US" sz="2900" u="none" cap="none" strike="noStrike">
                <a:solidFill>
                  <a:srgbClr val="191919"/>
                </a:solidFill>
                <a:latin typeface="Poppins"/>
                <a:ea typeface="Poppins"/>
                <a:cs typeface="Poppins"/>
                <a:sym typeface="Poppins"/>
              </a:rPr>
              <a:t>The freedom to research</a:t>
            </a:r>
            <a:endParaRPr b="1" i="0" sz="2900" u="none" cap="none" strike="noStrike">
              <a:solidFill>
                <a:srgbClr val="191919"/>
              </a:solidFill>
              <a:latin typeface="Poppins"/>
              <a:ea typeface="Poppins"/>
              <a:cs typeface="Poppins"/>
              <a:sym typeface="Poppins"/>
            </a:endParaRPr>
          </a:p>
          <a:p>
            <a:pPr indent="-412750" lvl="1" marL="18288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 The freedom to research includes the right, c</a:t>
            </a:r>
            <a:r>
              <a:rPr b="0" i="0" lang="en-US" sz="2900" u="sng" cap="none" strike="noStrike">
                <a:solidFill>
                  <a:srgbClr val="191919"/>
                </a:solidFill>
                <a:latin typeface="Poppins"/>
                <a:ea typeface="Poppins"/>
                <a:cs typeface="Poppins"/>
                <a:sym typeface="Poppins"/>
              </a:rPr>
              <a:t>onsistent with professional standards of the respective discipline</a:t>
            </a:r>
            <a:r>
              <a:rPr b="0" i="0" lang="en-US" sz="2900" u="none" cap="none" strike="noStrike">
                <a:solidFill>
                  <a:srgbClr val="191919"/>
                </a:solidFill>
                <a:latin typeface="Poppins"/>
                <a:ea typeface="Poppins"/>
                <a:cs typeface="Poppins"/>
                <a:sym typeface="Poppins"/>
              </a:rPr>
              <a:t>, to determine: </a:t>
            </a:r>
            <a:endParaRPr b="0" i="0" sz="2900" u="none" cap="none" strike="noStrike">
              <a:solidFill>
                <a:srgbClr val="191919"/>
              </a:solidFill>
              <a:latin typeface="Poppins"/>
              <a:ea typeface="Poppins"/>
              <a:cs typeface="Poppins"/>
              <a:sym typeface="Poppins"/>
            </a:endParaRPr>
          </a:p>
          <a:p>
            <a:pPr indent="-412750" lvl="2" marL="22860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what shall (or shall not) be researched; </a:t>
            </a:r>
            <a:endParaRPr b="0" i="0" sz="2900" u="none" cap="none" strike="noStrike">
              <a:solidFill>
                <a:srgbClr val="191919"/>
              </a:solidFill>
              <a:latin typeface="Poppins"/>
              <a:ea typeface="Poppins"/>
              <a:cs typeface="Poppins"/>
              <a:sym typeface="Poppins"/>
            </a:endParaRPr>
          </a:p>
          <a:p>
            <a:pPr indent="-412750" lvl="2" marL="22860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how it shall be researched; </a:t>
            </a:r>
            <a:endParaRPr b="0" i="0" sz="2900" u="none" cap="none" strike="noStrike">
              <a:solidFill>
                <a:srgbClr val="191919"/>
              </a:solidFill>
              <a:latin typeface="Poppins"/>
              <a:ea typeface="Poppins"/>
              <a:cs typeface="Poppins"/>
              <a:sym typeface="Poppins"/>
            </a:endParaRPr>
          </a:p>
          <a:p>
            <a:pPr indent="-412750" lvl="2" marL="2286000" marR="0" rtl="0" algn="l">
              <a:lnSpc>
                <a:spcPct val="130011"/>
              </a:lnSpc>
              <a:spcBef>
                <a:spcPts val="0"/>
              </a:spcBef>
              <a:spcAft>
                <a:spcPts val="0"/>
              </a:spcAft>
              <a:buClr>
                <a:srgbClr val="191919"/>
              </a:buClr>
              <a:buSzPts val="2900"/>
              <a:buFont typeface="Poppins"/>
              <a:buChar char="■"/>
            </a:pPr>
            <a:r>
              <a:rPr b="1" i="0" lang="en-US" sz="2900" u="none" cap="none" strike="noStrike">
                <a:solidFill>
                  <a:srgbClr val="191919"/>
                </a:solidFill>
                <a:latin typeface="Poppins"/>
                <a:ea typeface="Poppins"/>
                <a:cs typeface="Poppins"/>
                <a:sym typeface="Poppins"/>
              </a:rPr>
              <a:t>who</a:t>
            </a:r>
            <a:r>
              <a:rPr b="0" i="0" lang="en-US" sz="2900" u="none" cap="none" strike="noStrike">
                <a:solidFill>
                  <a:srgbClr val="191919"/>
                </a:solidFill>
                <a:latin typeface="Poppins"/>
                <a:ea typeface="Poppins"/>
                <a:cs typeface="Poppins"/>
                <a:sym typeface="Poppins"/>
              </a:rPr>
              <a:t> shall research, </a:t>
            </a:r>
            <a:endParaRPr b="0" i="0" sz="2900" u="none" cap="none" strike="noStrike">
              <a:solidFill>
                <a:srgbClr val="191919"/>
              </a:solidFill>
              <a:latin typeface="Poppins"/>
              <a:ea typeface="Poppins"/>
              <a:cs typeface="Poppins"/>
              <a:sym typeface="Poppins"/>
            </a:endParaRPr>
          </a:p>
          <a:p>
            <a:pPr indent="-412750" lvl="2" marL="22860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with </a:t>
            </a:r>
            <a:r>
              <a:rPr b="1" i="0" lang="en-US" sz="2900" u="none" cap="none" strike="noStrike">
                <a:solidFill>
                  <a:srgbClr val="191919"/>
                </a:solidFill>
                <a:latin typeface="Poppins"/>
                <a:ea typeface="Poppins"/>
                <a:cs typeface="Poppins"/>
                <a:sym typeface="Poppins"/>
              </a:rPr>
              <a:t>whom</a:t>
            </a:r>
            <a:endParaRPr b="1" i="0" sz="2900" u="none" cap="none" strike="noStrike">
              <a:solidFill>
                <a:srgbClr val="191919"/>
              </a:solidFill>
              <a:latin typeface="Poppins"/>
              <a:ea typeface="Poppins"/>
              <a:cs typeface="Poppins"/>
              <a:sym typeface="Poppins"/>
            </a:endParaRPr>
          </a:p>
          <a:p>
            <a:pPr indent="-412750" lvl="2" marL="22860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what purpose research shall be pursued; </a:t>
            </a:r>
            <a:endParaRPr b="0" i="0" sz="2900" u="none" cap="none" strike="noStrike">
              <a:solidFill>
                <a:srgbClr val="191919"/>
              </a:solidFill>
              <a:latin typeface="Poppins"/>
              <a:ea typeface="Poppins"/>
              <a:cs typeface="Poppins"/>
              <a:sym typeface="Poppins"/>
            </a:endParaRPr>
          </a:p>
          <a:p>
            <a:pPr indent="-412750" lvl="2" marL="22860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the methods by which, and avenues through which, research findings shall be disseminated.</a:t>
            </a:r>
            <a:endParaRPr b="0" i="0" sz="29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chemeClr val="dk1"/>
              </a:buClr>
              <a:buSzPts val="1100"/>
              <a:buFont typeface="Arial"/>
              <a:buNone/>
            </a:pPr>
            <a:r>
              <a:t/>
            </a:r>
            <a:endParaRPr b="0" i="0" sz="28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rgbClr val="000000"/>
              </a:buClr>
              <a:buSzPts val="2800"/>
              <a:buFont typeface="Arial"/>
              <a:buNone/>
            </a:pPr>
            <a:r>
              <a:t/>
            </a:r>
            <a:endParaRPr b="0" i="0" sz="2800" u="none" cap="none" strike="noStrike">
              <a:solidFill>
                <a:srgbClr val="191919"/>
              </a:solidFill>
              <a:latin typeface="Poppins"/>
              <a:ea typeface="Poppins"/>
              <a:cs typeface="Poppins"/>
              <a:sym typeface="Poppins"/>
            </a:endParaRPr>
          </a:p>
        </p:txBody>
      </p:sp>
      <p:sp>
        <p:nvSpPr>
          <p:cNvPr id="157" name="Google Shape;157;g3d8c6fc1156_0_166"/>
          <p:cNvSpPr txBox="1"/>
          <p:nvPr/>
        </p:nvSpPr>
        <p:spPr>
          <a:xfrm>
            <a:off x="767525" y="516750"/>
            <a:ext cx="13259400" cy="877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700"/>
              <a:buFont typeface="Arial"/>
              <a:buNone/>
            </a:pPr>
            <a:r>
              <a:rPr b="1" i="0" lang="en-US" sz="5700" u="none" cap="none" strike="noStrike">
                <a:solidFill>
                  <a:srgbClr val="F6A131"/>
                </a:solidFill>
                <a:latin typeface="Poppins"/>
                <a:ea typeface="Poppins"/>
                <a:cs typeface="Poppins"/>
                <a:sym typeface="Poppins"/>
              </a:rPr>
              <a:t>Academic Freedom</a:t>
            </a:r>
            <a:endParaRPr b="1" i="0" sz="5700" u="none" cap="none" strike="noStrike">
              <a:solidFill>
                <a:srgbClr val="F6A131"/>
              </a:solidFill>
              <a:latin typeface="Poppins"/>
              <a:ea typeface="Poppins"/>
              <a:cs typeface="Poppins"/>
              <a:sym typeface="Poppins"/>
            </a:endParaRPr>
          </a:p>
        </p:txBody>
      </p:sp>
      <p:sp>
        <p:nvSpPr>
          <p:cNvPr id="158" name="Google Shape;158;g3d8c6fc1156_0_166"/>
          <p:cNvSpPr/>
          <p:nvPr/>
        </p:nvSpPr>
        <p:spPr>
          <a:xfrm>
            <a:off x="959350" y="1275200"/>
            <a:ext cx="6740401" cy="332050"/>
          </a:xfrm>
          <a:custGeom>
            <a:rect b="b" l="l" r="r" t="t"/>
            <a:pathLst>
              <a:path extrusionOk="0" h="332050" w="4805990">
                <a:moveTo>
                  <a:pt x="0" y="0"/>
                </a:moveTo>
                <a:lnTo>
                  <a:pt x="4805990" y="0"/>
                </a:lnTo>
                <a:lnTo>
                  <a:pt x="4805990" y="332050"/>
                </a:lnTo>
                <a:lnTo>
                  <a:pt x="0" y="33205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3d8c6fc1156_0_84"/>
          <p:cNvSpPr/>
          <p:nvPr/>
        </p:nvSpPr>
        <p:spPr>
          <a:xfrm>
            <a:off x="14899564" y="516758"/>
            <a:ext cx="3126364" cy="511942"/>
          </a:xfrm>
          <a:custGeom>
            <a:rect b="b" l="l" r="r" t="t"/>
            <a:pathLst>
              <a:path extrusionOk="0" h="511942" w="3126364">
                <a:moveTo>
                  <a:pt x="0" y="0"/>
                </a:moveTo>
                <a:lnTo>
                  <a:pt x="3126363" y="0"/>
                </a:lnTo>
                <a:lnTo>
                  <a:pt x="3126363" y="511942"/>
                </a:lnTo>
                <a:lnTo>
                  <a:pt x="0" y="511942"/>
                </a:lnTo>
                <a:lnTo>
                  <a:pt x="0" y="0"/>
                </a:lnTo>
                <a:close/>
              </a:path>
            </a:pathLst>
          </a:custGeom>
          <a:blipFill rotWithShape="1">
            <a:blip r:embed="rId3">
              <a:alphaModFix/>
            </a:blip>
            <a:stretch>
              <a:fillRect b="0" l="0" r="0" t="0"/>
            </a:stretch>
          </a:blipFill>
          <a:ln>
            <a:noFill/>
          </a:ln>
        </p:spPr>
      </p:sp>
      <p:sp>
        <p:nvSpPr>
          <p:cNvPr id="164" name="Google Shape;164;g3d8c6fc1156_0_84"/>
          <p:cNvSpPr txBox="1"/>
          <p:nvPr/>
        </p:nvSpPr>
        <p:spPr>
          <a:xfrm>
            <a:off x="355500" y="846575"/>
            <a:ext cx="17577000" cy="108570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Clr>
                <a:srgbClr val="000000"/>
              </a:buClr>
              <a:buSzPts val="2900"/>
              <a:buFont typeface="Arial"/>
              <a:buNone/>
            </a:pPr>
            <a:r>
              <a:t/>
            </a:r>
            <a:endParaRPr b="0" i="0" sz="2900" u="none" cap="none" strike="noStrike">
              <a:solidFill>
                <a:srgbClr val="191919"/>
              </a:solidFill>
              <a:latin typeface="Poppins"/>
              <a:ea typeface="Poppins"/>
              <a:cs typeface="Poppins"/>
              <a:sym typeface="Poppins"/>
            </a:endParaRPr>
          </a:p>
          <a:p>
            <a:pPr indent="-412750" lvl="0" marL="457200" marR="0" rtl="0" algn="l">
              <a:lnSpc>
                <a:spcPct val="130011"/>
              </a:lnSpc>
              <a:spcBef>
                <a:spcPts val="0"/>
              </a:spcBef>
              <a:spcAft>
                <a:spcPts val="0"/>
              </a:spcAft>
              <a:buClr>
                <a:srgbClr val="191919"/>
              </a:buClr>
              <a:buSzPts val="2900"/>
              <a:buFont typeface="Poppins"/>
              <a:buChar char="●"/>
            </a:pPr>
            <a:r>
              <a:rPr b="1" i="0" lang="en-US" sz="2900" u="none" cap="none" strike="noStrike">
                <a:solidFill>
                  <a:srgbClr val="191919"/>
                </a:solidFill>
                <a:latin typeface="Poppins"/>
                <a:ea typeface="Poppins"/>
                <a:cs typeface="Poppins"/>
                <a:sym typeface="Poppins"/>
              </a:rPr>
              <a:t>The freedom to teach</a:t>
            </a:r>
            <a:endParaRPr b="1" i="0" sz="2900" u="none" cap="none" strike="noStrike">
              <a:solidFill>
                <a:srgbClr val="191919"/>
              </a:solidFill>
              <a:latin typeface="Poppins"/>
              <a:ea typeface="Poppins"/>
              <a:cs typeface="Poppins"/>
              <a:sym typeface="Poppins"/>
            </a:endParaRPr>
          </a:p>
          <a:p>
            <a:pPr indent="-412750" lvl="1" marL="914400" rtl="0" algn="l">
              <a:lnSpc>
                <a:spcPct val="130011"/>
              </a:lnSpc>
              <a:spcBef>
                <a:spcPts val="0"/>
              </a:spcBef>
              <a:spcAft>
                <a:spcPts val="0"/>
              </a:spcAft>
              <a:buClr>
                <a:srgbClr val="191919"/>
              </a:buClr>
              <a:buSzPts val="2900"/>
              <a:buFont typeface="Poppins"/>
              <a:buChar char="○"/>
            </a:pPr>
            <a:r>
              <a:rPr lang="en-US" sz="2900">
                <a:solidFill>
                  <a:srgbClr val="191919"/>
                </a:solidFill>
                <a:latin typeface="Poppins"/>
                <a:ea typeface="Poppins"/>
                <a:cs typeface="Poppins"/>
                <a:sym typeface="Poppins"/>
              </a:rPr>
              <a:t>WHAT?</a:t>
            </a:r>
            <a:endParaRPr sz="2900">
              <a:solidFill>
                <a:srgbClr val="191919"/>
              </a:solidFill>
              <a:latin typeface="Poppins"/>
              <a:ea typeface="Poppins"/>
              <a:cs typeface="Poppins"/>
              <a:sym typeface="Poppins"/>
            </a:endParaRPr>
          </a:p>
          <a:p>
            <a:pPr indent="-412750" lvl="4" marL="2286000" rtl="0" algn="l">
              <a:lnSpc>
                <a:spcPct val="130011"/>
              </a:lnSpc>
              <a:spcBef>
                <a:spcPts val="0"/>
              </a:spcBef>
              <a:spcAft>
                <a:spcPts val="0"/>
              </a:spcAft>
              <a:buClr>
                <a:srgbClr val="191919"/>
              </a:buClr>
              <a:buSzPts val="2900"/>
              <a:buFont typeface="Poppins"/>
              <a:buChar char="○"/>
            </a:pPr>
            <a:r>
              <a:rPr lang="en-US" sz="2900">
                <a:solidFill>
                  <a:srgbClr val="191919"/>
                </a:solidFill>
                <a:latin typeface="Poppins"/>
                <a:ea typeface="Poppins"/>
                <a:cs typeface="Poppins"/>
                <a:sym typeface="Poppins"/>
              </a:rPr>
              <a:t>Academic staff also exercise a </a:t>
            </a:r>
            <a:r>
              <a:rPr b="1" lang="en-US" sz="2900">
                <a:solidFill>
                  <a:srgbClr val="191919"/>
                </a:solidFill>
                <a:latin typeface="Poppins"/>
                <a:ea typeface="Poppins"/>
                <a:cs typeface="Poppins"/>
                <a:sym typeface="Poppins"/>
              </a:rPr>
              <a:t>strong responsibility</a:t>
            </a:r>
            <a:r>
              <a:rPr lang="en-US" sz="2900">
                <a:solidFill>
                  <a:srgbClr val="191919"/>
                </a:solidFill>
                <a:latin typeface="Poppins"/>
                <a:ea typeface="Poppins"/>
                <a:cs typeface="Poppins"/>
                <a:sym typeface="Poppins"/>
              </a:rPr>
              <a:t> in </a:t>
            </a:r>
            <a:r>
              <a:rPr b="1" lang="en-US" sz="2900">
                <a:solidFill>
                  <a:srgbClr val="191919"/>
                </a:solidFill>
                <a:latin typeface="Poppins"/>
                <a:ea typeface="Poppins"/>
                <a:cs typeface="Poppins"/>
                <a:sym typeface="Poppins"/>
              </a:rPr>
              <a:t>setting the curriculum and programme components</a:t>
            </a:r>
            <a:r>
              <a:rPr lang="en-US" sz="2900">
                <a:solidFill>
                  <a:srgbClr val="191919"/>
                </a:solidFill>
                <a:latin typeface="Poppins"/>
                <a:ea typeface="Poppins"/>
                <a:cs typeface="Poppins"/>
                <a:sym typeface="Poppins"/>
              </a:rPr>
              <a:t>, and developing the </a:t>
            </a:r>
            <a:r>
              <a:rPr b="1" lang="en-US" sz="2900">
                <a:solidFill>
                  <a:srgbClr val="191919"/>
                </a:solidFill>
                <a:latin typeface="Poppins"/>
                <a:ea typeface="Poppins"/>
                <a:cs typeface="Poppins"/>
                <a:sym typeface="Poppins"/>
              </a:rPr>
              <a:t>teaching methods</a:t>
            </a:r>
            <a:r>
              <a:rPr lang="en-US" sz="2900">
                <a:solidFill>
                  <a:srgbClr val="191919"/>
                </a:solidFill>
                <a:latin typeface="Poppins"/>
                <a:ea typeface="Poppins"/>
                <a:cs typeface="Poppins"/>
                <a:sym typeface="Poppins"/>
              </a:rPr>
              <a:t> employed.</a:t>
            </a:r>
            <a:endParaRPr sz="2900">
              <a:solidFill>
                <a:srgbClr val="191919"/>
              </a:solidFill>
              <a:latin typeface="Poppins"/>
              <a:ea typeface="Poppins"/>
              <a:cs typeface="Poppins"/>
              <a:sym typeface="Poppins"/>
            </a:endParaRPr>
          </a:p>
          <a:p>
            <a:pPr indent="-412750" lvl="4" marL="2286000" rtl="0" algn="l">
              <a:lnSpc>
                <a:spcPct val="130011"/>
              </a:lnSpc>
              <a:spcBef>
                <a:spcPts val="0"/>
              </a:spcBef>
              <a:spcAft>
                <a:spcPts val="0"/>
              </a:spcAft>
              <a:buClr>
                <a:srgbClr val="191919"/>
              </a:buClr>
              <a:buSzPts val="2900"/>
              <a:buFont typeface="Poppins"/>
              <a:buChar char="○"/>
            </a:pPr>
            <a:r>
              <a:rPr lang="en-US" sz="2900">
                <a:solidFill>
                  <a:srgbClr val="191919"/>
                </a:solidFill>
                <a:latin typeface="Poppins"/>
                <a:ea typeface="Poppins"/>
                <a:cs typeface="Poppins"/>
                <a:sym typeface="Poppins"/>
              </a:rPr>
              <a:t>It is essential to ensure that academic staff benefit from sufficiently secure employment conditions to be able to exercise academic freedom. </a:t>
            </a:r>
            <a:endParaRPr sz="2900">
              <a:solidFill>
                <a:srgbClr val="191919"/>
              </a:solidFill>
              <a:latin typeface="Poppins"/>
              <a:ea typeface="Poppins"/>
              <a:cs typeface="Poppins"/>
              <a:sym typeface="Poppins"/>
            </a:endParaRPr>
          </a:p>
          <a:p>
            <a:pPr indent="-412750" lvl="5" marL="2743200" rtl="0" algn="l">
              <a:lnSpc>
                <a:spcPct val="130011"/>
              </a:lnSpc>
              <a:spcBef>
                <a:spcPts val="0"/>
              </a:spcBef>
              <a:spcAft>
                <a:spcPts val="0"/>
              </a:spcAft>
              <a:buClr>
                <a:srgbClr val="191919"/>
              </a:buClr>
              <a:buSzPts val="2900"/>
              <a:buFont typeface="Poppins"/>
              <a:buChar char="■"/>
            </a:pPr>
            <a:r>
              <a:rPr lang="en-US" sz="2900">
                <a:solidFill>
                  <a:srgbClr val="191919"/>
                </a:solidFill>
                <a:latin typeface="Poppins"/>
                <a:ea typeface="Poppins"/>
                <a:cs typeface="Poppins"/>
                <a:sym typeface="Poppins"/>
              </a:rPr>
              <a:t>Academic staff should never suffer threats, dismissal, or other sanctions in relation to the content of their research, teaching or stated professional views. </a:t>
            </a:r>
            <a:endParaRPr sz="2900">
              <a:solidFill>
                <a:srgbClr val="191919"/>
              </a:solidFill>
              <a:latin typeface="Poppins"/>
              <a:ea typeface="Poppins"/>
              <a:cs typeface="Poppins"/>
              <a:sym typeface="Poppins"/>
            </a:endParaRPr>
          </a:p>
          <a:p>
            <a:pPr indent="-412750" lvl="1" marL="1828800" marR="0" rtl="0" algn="l">
              <a:lnSpc>
                <a:spcPct val="130011"/>
              </a:lnSpc>
              <a:spcBef>
                <a:spcPts val="0"/>
              </a:spcBef>
              <a:spcAft>
                <a:spcPts val="0"/>
              </a:spcAft>
              <a:buClr>
                <a:srgbClr val="191919"/>
              </a:buClr>
              <a:buSzPts val="2900"/>
              <a:buFont typeface="Poppins"/>
              <a:buChar char="○"/>
            </a:pPr>
            <a:r>
              <a:rPr lang="en-US" sz="2900">
                <a:solidFill>
                  <a:srgbClr val="191919"/>
                </a:solidFill>
                <a:latin typeface="Poppins"/>
                <a:ea typeface="Poppins"/>
                <a:cs typeface="Poppins"/>
                <a:sym typeface="Poppins"/>
              </a:rPr>
              <a:t>WHO?</a:t>
            </a:r>
            <a:endParaRPr sz="2900">
              <a:solidFill>
                <a:srgbClr val="191919"/>
              </a:solidFill>
              <a:latin typeface="Poppins"/>
              <a:ea typeface="Poppins"/>
              <a:cs typeface="Poppins"/>
              <a:sym typeface="Poppins"/>
            </a:endParaRPr>
          </a:p>
          <a:p>
            <a:pPr indent="-412750" lvl="4" marL="2286000" marR="0" rtl="0" algn="l">
              <a:lnSpc>
                <a:spcPct val="130011"/>
              </a:lnSpc>
              <a:spcBef>
                <a:spcPts val="0"/>
              </a:spcBef>
              <a:spcAft>
                <a:spcPts val="0"/>
              </a:spcAft>
              <a:buClr>
                <a:srgbClr val="191919"/>
              </a:buClr>
              <a:buSzPts val="2900"/>
              <a:buFont typeface="Poppins"/>
              <a:buChar char="○"/>
            </a:pPr>
            <a:r>
              <a:rPr b="0" i="0" lang="en-US" sz="2900" u="none" cap="none" strike="noStrike">
                <a:solidFill>
                  <a:srgbClr val="191919"/>
                </a:solidFill>
                <a:latin typeface="Poppins"/>
                <a:ea typeface="Poppins"/>
                <a:cs typeface="Poppins"/>
                <a:sym typeface="Poppins"/>
              </a:rPr>
              <a:t>Public authorities have the responsibility to ensure that relevant higher education programmes are offered to citizens, while autonomous higher education institutions assume a large responsibility for research underpinning programmes, and for how programmes are taught. </a:t>
            </a:r>
            <a:endParaRPr b="0" i="0" sz="2900" u="none" cap="none" strike="noStrike">
              <a:solidFill>
                <a:srgbClr val="191919"/>
              </a:solidFill>
              <a:latin typeface="Poppins"/>
              <a:ea typeface="Poppins"/>
              <a:cs typeface="Poppins"/>
              <a:sym typeface="Poppins"/>
            </a:endParaRPr>
          </a:p>
          <a:p>
            <a:pPr indent="-412750" lvl="4" marL="2286000" rtl="0" algn="l">
              <a:lnSpc>
                <a:spcPct val="130011"/>
              </a:lnSpc>
              <a:spcBef>
                <a:spcPts val="0"/>
              </a:spcBef>
              <a:spcAft>
                <a:spcPts val="0"/>
              </a:spcAft>
              <a:buClr>
                <a:srgbClr val="191919"/>
              </a:buClr>
              <a:buSzPts val="2900"/>
              <a:buFont typeface="Poppins"/>
              <a:buChar char="○"/>
            </a:pPr>
            <a:r>
              <a:rPr b="1" lang="en-US" sz="2900">
                <a:solidFill>
                  <a:srgbClr val="191919"/>
                </a:solidFill>
                <a:latin typeface="Poppins"/>
                <a:ea typeface="Poppins"/>
                <a:cs typeface="Poppins"/>
                <a:sym typeface="Poppins"/>
              </a:rPr>
              <a:t>can only be realised concretely in combination with public and social responsibility and institutional autonomy. </a:t>
            </a:r>
            <a:endParaRPr b="1" sz="2900">
              <a:solidFill>
                <a:srgbClr val="191919"/>
              </a:solidFill>
              <a:latin typeface="Poppins"/>
              <a:ea typeface="Poppins"/>
              <a:cs typeface="Poppins"/>
              <a:sym typeface="Poppins"/>
            </a:endParaRPr>
          </a:p>
          <a:p>
            <a:pPr indent="0" lvl="0" marL="0" marR="0" rtl="0" algn="l">
              <a:lnSpc>
                <a:spcPct val="130011"/>
              </a:lnSpc>
              <a:spcBef>
                <a:spcPts val="0"/>
              </a:spcBef>
              <a:spcAft>
                <a:spcPts val="0"/>
              </a:spcAft>
              <a:buNone/>
            </a:pPr>
            <a:r>
              <a:t/>
            </a:r>
            <a:endParaRPr sz="2900">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chemeClr val="dk1"/>
              </a:buClr>
              <a:buSzPts val="1100"/>
              <a:buFont typeface="Arial"/>
              <a:buNone/>
            </a:pPr>
            <a:r>
              <a:t/>
            </a:r>
            <a:endParaRPr b="0" i="0" sz="2800" u="none" cap="none" strike="noStrike">
              <a:solidFill>
                <a:srgbClr val="191919"/>
              </a:solidFill>
              <a:latin typeface="Poppins"/>
              <a:ea typeface="Poppins"/>
              <a:cs typeface="Poppins"/>
              <a:sym typeface="Poppins"/>
            </a:endParaRPr>
          </a:p>
          <a:p>
            <a:pPr indent="0" lvl="0" marL="914400" marR="0" rtl="0" algn="l">
              <a:lnSpc>
                <a:spcPct val="130011"/>
              </a:lnSpc>
              <a:spcBef>
                <a:spcPts val="0"/>
              </a:spcBef>
              <a:spcAft>
                <a:spcPts val="0"/>
              </a:spcAft>
              <a:buClr>
                <a:srgbClr val="000000"/>
              </a:buClr>
              <a:buSzPts val="2800"/>
              <a:buFont typeface="Arial"/>
              <a:buNone/>
            </a:pPr>
            <a:r>
              <a:t/>
            </a:r>
            <a:endParaRPr b="0" i="0" sz="2800" u="none" cap="none" strike="noStrike">
              <a:solidFill>
                <a:srgbClr val="191919"/>
              </a:solidFill>
              <a:latin typeface="Poppins"/>
              <a:ea typeface="Poppins"/>
              <a:cs typeface="Poppins"/>
              <a:sym typeface="Poppins"/>
            </a:endParaRPr>
          </a:p>
        </p:txBody>
      </p:sp>
      <p:sp>
        <p:nvSpPr>
          <p:cNvPr id="165" name="Google Shape;165;g3d8c6fc1156_0_84"/>
          <p:cNvSpPr txBox="1"/>
          <p:nvPr/>
        </p:nvSpPr>
        <p:spPr>
          <a:xfrm>
            <a:off x="767525" y="516750"/>
            <a:ext cx="13259400" cy="877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700"/>
              <a:buFont typeface="Arial"/>
              <a:buNone/>
            </a:pPr>
            <a:r>
              <a:rPr b="1" i="0" lang="en-US" sz="5700" u="none" cap="none" strike="noStrike">
                <a:solidFill>
                  <a:srgbClr val="F6A131"/>
                </a:solidFill>
                <a:latin typeface="Poppins"/>
                <a:ea typeface="Poppins"/>
                <a:cs typeface="Poppins"/>
                <a:sym typeface="Poppins"/>
              </a:rPr>
              <a:t>Academic Freedom</a:t>
            </a:r>
            <a:endParaRPr b="1" i="0" sz="5700" u="none" cap="none" strike="noStrike">
              <a:solidFill>
                <a:srgbClr val="F6A131"/>
              </a:solidFill>
              <a:latin typeface="Poppins"/>
              <a:ea typeface="Poppins"/>
              <a:cs typeface="Poppins"/>
              <a:sym typeface="Poppins"/>
            </a:endParaRPr>
          </a:p>
        </p:txBody>
      </p:sp>
      <p:sp>
        <p:nvSpPr>
          <p:cNvPr id="166" name="Google Shape;166;g3d8c6fc1156_0_84"/>
          <p:cNvSpPr/>
          <p:nvPr/>
        </p:nvSpPr>
        <p:spPr>
          <a:xfrm>
            <a:off x="3912100" y="1203750"/>
            <a:ext cx="6740401" cy="332050"/>
          </a:xfrm>
          <a:custGeom>
            <a:rect b="b" l="l" r="r" t="t"/>
            <a:pathLst>
              <a:path extrusionOk="0" h="332050" w="4805990">
                <a:moveTo>
                  <a:pt x="0" y="0"/>
                </a:moveTo>
                <a:lnTo>
                  <a:pt x="4805990" y="0"/>
                </a:lnTo>
                <a:lnTo>
                  <a:pt x="4805990" y="332050"/>
                </a:lnTo>
                <a:lnTo>
                  <a:pt x="0" y="332050"/>
                </a:lnTo>
                <a:lnTo>
                  <a:pt x="0" y="0"/>
                </a:lnTo>
                <a:close/>
              </a:path>
            </a:pathLst>
          </a:custGeom>
          <a:blipFill rotWithShape="1">
            <a:blip r:embed="rId4">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