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0"/>
  </p:notesMasterIdLst>
  <p:handoutMasterIdLst>
    <p:handoutMasterId r:id="rId21"/>
  </p:handoutMasterIdLst>
  <p:sldIdLst>
    <p:sldId id="1412" r:id="rId2"/>
    <p:sldId id="1824" r:id="rId3"/>
    <p:sldId id="1377" r:id="rId4"/>
    <p:sldId id="1834" r:id="rId5"/>
    <p:sldId id="1472" r:id="rId6"/>
    <p:sldId id="1833" r:id="rId7"/>
    <p:sldId id="1378" r:id="rId8"/>
    <p:sldId id="1465" r:id="rId9"/>
    <p:sldId id="1477" r:id="rId10"/>
    <p:sldId id="1479" r:id="rId11"/>
    <p:sldId id="1478" r:id="rId12"/>
    <p:sldId id="1480" r:id="rId13"/>
    <p:sldId id="1482" r:id="rId14"/>
    <p:sldId id="1481" r:id="rId15"/>
    <p:sldId id="1471" r:id="rId16"/>
    <p:sldId id="1822" r:id="rId17"/>
    <p:sldId id="1694" r:id="rId18"/>
    <p:sldId id="1731" r:id="rId19"/>
  </p:sldIdLst>
  <p:sldSz cx="9144000" cy="6858000" type="screen4x3"/>
  <p:notesSz cx="6797675" cy="9928225"/>
  <p:kinsoku lang="ja-JP" invalStChars="、。，．・：；？！゛゜ヽヾゝゞ々ー’”）〕］｝〉》」』】°‰′″℃￠％ぁぃぅぇぉっゃゅょゎァィゥェォッャュョヮヵヶ!%),.:;?]}｡｣､･ｧｨｩｪｫｬｭｮｯｰﾞﾟ" invalEndChars="‘“（〔［｛〈《「『【￥＄$([\{｢￡"/>
  <p:defaultTextStyle>
    <a:defPPr>
      <a:defRPr lang="fi-FI"/>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1912"/>
    <p:restoredTop sz="89199" autoAdjust="0"/>
  </p:normalViewPr>
  <p:slideViewPr>
    <p:cSldViewPr>
      <p:cViewPr varScale="1">
        <p:scale>
          <a:sx n="107" d="100"/>
          <a:sy n="107" d="100"/>
        </p:scale>
        <p:origin x="1896" y="176"/>
      </p:cViewPr>
      <p:guideLst>
        <p:guide orient="horz" pos="2160"/>
        <p:guide pos="2880"/>
      </p:guideLst>
    </p:cSldViewPr>
  </p:slideViewPr>
  <p:outlineViewPr>
    <p:cViewPr>
      <p:scale>
        <a:sx n="33" d="100"/>
        <a:sy n="33" d="100"/>
      </p:scale>
      <p:origin x="0" y="0"/>
    </p:cViewPr>
  </p:outlineViewPr>
  <p:notesTextViewPr>
    <p:cViewPr>
      <p:scale>
        <a:sx n="95" d="100"/>
        <a:sy n="95" d="100"/>
      </p:scale>
      <p:origin x="0" y="0"/>
    </p:cViewPr>
  </p:notesTextViewPr>
  <p:sorterViewPr>
    <p:cViewPr>
      <p:scale>
        <a:sx n="1" d="1"/>
        <a:sy n="1" d="1"/>
      </p:scale>
      <p:origin x="0" y="0"/>
    </p:cViewPr>
  </p:sorterViewPr>
  <p:notesViewPr>
    <p:cSldViewPr>
      <p:cViewPr varScale="1">
        <p:scale>
          <a:sx n="81" d="100"/>
          <a:sy n="81" d="100"/>
        </p:scale>
        <p:origin x="3944" y="200"/>
      </p:cViewPr>
      <p:guideLst>
        <p:guide orient="horz" pos="3126"/>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1474E0F-2B4C-0546-8D59-E3245908C398}"/>
              </a:ext>
            </a:extLst>
          </p:cNvPr>
          <p:cNvSpPr>
            <a:spLocks noChangeArrowheads="1"/>
          </p:cNvSpPr>
          <p:nvPr/>
        </p:nvSpPr>
        <p:spPr bwMode="auto">
          <a:xfrm>
            <a:off x="363538" y="217503"/>
            <a:ext cx="5461000" cy="212879"/>
          </a:xfrm>
          <a:prstGeom prst="rect">
            <a:avLst/>
          </a:prstGeom>
          <a:noFill/>
          <a:ln>
            <a:noFill/>
          </a:ln>
          <a:extLst>
            <a:ext uri="{909E8E84-426E-40dd-AFC4-6F175D3DCCD1}"/>
            <a:ext uri="{91240B29-F687-4f45-9708-019B960494DF}"/>
          </a:extLst>
        </p:spPr>
        <p:txBody>
          <a:bodyPr lIns="90488" tIns="44450" rIns="90488" bIns="44450">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defRPr/>
            </a:pPr>
            <a:r>
              <a:rPr lang="fi-FI" altLang="en-US" sz="800" dirty="0"/>
              <a:t>TERENCE KARRAN</a:t>
            </a:r>
            <a:r>
              <a:rPr lang="es-ES" altLang="en-US" sz="800" dirty="0">
                <a:cs typeface="Times New Roman" panose="02020603050405020304" pitchFamily="18" charset="0"/>
              </a:rPr>
              <a:t>, UNIVERSITY OF LINCOLN, </a:t>
            </a:r>
            <a:r>
              <a:rPr lang="fi-FI" altLang="en-US" sz="800" dirty="0"/>
              <a:t>2025</a:t>
            </a:r>
          </a:p>
        </p:txBody>
      </p:sp>
      <p:sp>
        <p:nvSpPr>
          <p:cNvPr id="3075" name="Rectangle 3">
            <a:extLst>
              <a:ext uri="{FF2B5EF4-FFF2-40B4-BE49-F238E27FC236}">
                <a16:creationId xmlns:a16="http://schemas.microsoft.com/office/drawing/2014/main" id="{9DBE9629-D951-F84D-8EAB-F25E3EAC532B}"/>
              </a:ext>
            </a:extLst>
          </p:cNvPr>
          <p:cNvSpPr>
            <a:spLocks noChangeArrowheads="1"/>
          </p:cNvSpPr>
          <p:nvPr/>
        </p:nvSpPr>
        <p:spPr bwMode="auto">
          <a:xfrm>
            <a:off x="6199198" y="184150"/>
            <a:ext cx="370295" cy="274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82F26489-0493-CD44-8DC3-F769309819F8}" type="slidenum">
              <a:rPr lang="fi-FI" altLang="en-US" sz="1200">
                <a:effectLst>
                  <a:outerShdw blurRad="38100" dist="38100" dir="2700000" algn="tl">
                    <a:srgbClr val="C0C0C0"/>
                  </a:outerShdw>
                </a:effectLst>
              </a:rPr>
              <a:pPr/>
              <a:t>‹#›</a:t>
            </a:fld>
            <a:endParaRPr lang="fi-FI" altLang="en-US" sz="1200">
              <a:effectLst>
                <a:outerShdw blurRad="38100" dist="38100" dir="2700000" algn="tl">
                  <a:srgbClr val="C0C0C0"/>
                </a:outerShdw>
              </a:effectLst>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D0986CF-D174-6078-230D-2575D0C71DF5}"/>
              </a:ext>
            </a:extLst>
          </p:cNvPr>
          <p:cNvSpPr>
            <a:spLocks noGrp="1" noRot="1" noChangeAspect="1" noChangeArrowheads="1" noTextEdit="1"/>
          </p:cNvSpPr>
          <p:nvPr>
            <p:ph type="sldImg" idx="2"/>
          </p:nvPr>
        </p:nvSpPr>
        <p:spPr bwMode="auto">
          <a:xfrm>
            <a:off x="2262188" y="715963"/>
            <a:ext cx="2493962" cy="187166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1" name="Rectangle 3">
            <a:extLst>
              <a:ext uri="{FF2B5EF4-FFF2-40B4-BE49-F238E27FC236}">
                <a16:creationId xmlns:a16="http://schemas.microsoft.com/office/drawing/2014/main" id="{5B404AFC-75C5-9D47-9643-17AE05D98781}"/>
              </a:ext>
            </a:extLst>
          </p:cNvPr>
          <p:cNvSpPr>
            <a:spLocks noGrp="1" noChangeArrowheads="1"/>
          </p:cNvSpPr>
          <p:nvPr>
            <p:ph type="body" sz="quarter" idx="3"/>
          </p:nvPr>
        </p:nvSpPr>
        <p:spPr bwMode="auto">
          <a:xfrm>
            <a:off x="682636" y="3092465"/>
            <a:ext cx="5432425" cy="6192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fi-FI" altLang="en-US" noProof="0" dirty="0"/>
              <a:t>Muokkaa muistiinpanojen perustyyliä napsauttamalla</a:t>
            </a:r>
          </a:p>
          <a:p>
            <a:pPr lvl="1"/>
            <a:r>
              <a:rPr lang="fi-FI" altLang="en-US" noProof="0" dirty="0"/>
              <a:t>toinen taso</a:t>
            </a:r>
          </a:p>
          <a:p>
            <a:pPr lvl="2"/>
            <a:r>
              <a:rPr lang="fi-FI" altLang="en-US" noProof="0" dirty="0"/>
              <a:t>kolmas taso</a:t>
            </a:r>
          </a:p>
          <a:p>
            <a:pPr lvl="3"/>
            <a:r>
              <a:rPr lang="fi-FI" altLang="en-US" noProof="0" dirty="0"/>
              <a:t>neljäs taso</a:t>
            </a:r>
          </a:p>
          <a:p>
            <a:pPr lvl="4"/>
            <a:r>
              <a:rPr lang="fi-FI" altLang="en-US" noProof="0" dirty="0"/>
              <a:t>viides taso</a:t>
            </a:r>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0"/>
      </a:spcBef>
      <a:spcAft>
        <a:spcPct val="0"/>
      </a:spcAft>
      <a:defRPr kern="1200">
        <a:solidFill>
          <a:schemeClr val="tx1"/>
        </a:solidFill>
        <a:latin typeface="Times New Roman" pitchFamily="18" charset="0"/>
        <a:ea typeface="MS PGothic" panose="020B0600070205080204" pitchFamily="34" charset="-128"/>
        <a:cs typeface="MS PGothic" charset="0"/>
      </a:defRPr>
    </a:lvl1pPr>
    <a:lvl2pPr marL="457200" algn="l" rtl="0" eaLnBrk="0" fontAlgn="base" hangingPunct="0">
      <a:spcBef>
        <a:spcPct val="0"/>
      </a:spcBef>
      <a:spcAft>
        <a:spcPct val="0"/>
      </a:spcAft>
      <a:defRPr kern="1200">
        <a:solidFill>
          <a:schemeClr val="tx1"/>
        </a:solidFill>
        <a:latin typeface="Times New Roman" pitchFamily="18" charset="0"/>
        <a:ea typeface="MS PGothic" panose="020B0600070205080204" pitchFamily="34" charset="-128"/>
        <a:cs typeface="MS PGothic" charset="0"/>
      </a:defRPr>
    </a:lvl2pPr>
    <a:lvl3pPr marL="914400" algn="l" rtl="0" eaLnBrk="0" fontAlgn="base" hangingPunct="0">
      <a:spcBef>
        <a:spcPct val="0"/>
      </a:spcBef>
      <a:spcAft>
        <a:spcPct val="0"/>
      </a:spcAft>
      <a:defRPr kern="1200">
        <a:solidFill>
          <a:schemeClr val="tx1"/>
        </a:solidFill>
        <a:latin typeface="Times New Roman" pitchFamily="18" charset="0"/>
        <a:ea typeface="MS PGothic" panose="020B0600070205080204" pitchFamily="34" charset="-128"/>
        <a:cs typeface="MS PGothic" charset="0"/>
      </a:defRPr>
    </a:lvl3pPr>
    <a:lvl4pPr marL="1371600" algn="l" rtl="0" eaLnBrk="0" fontAlgn="base" hangingPunct="0">
      <a:spcBef>
        <a:spcPct val="0"/>
      </a:spcBef>
      <a:spcAft>
        <a:spcPct val="0"/>
      </a:spcAft>
      <a:defRPr kern="1200">
        <a:solidFill>
          <a:schemeClr val="tx1"/>
        </a:solidFill>
        <a:latin typeface="Times New Roman" pitchFamily="18" charset="0"/>
        <a:ea typeface="MS PGothic" panose="020B0600070205080204" pitchFamily="34" charset="-128"/>
        <a:cs typeface="MS PGothic" charset="0"/>
      </a:defRPr>
    </a:lvl4pPr>
    <a:lvl5pPr marL="1828800" algn="l" rtl="0" eaLnBrk="0" fontAlgn="base" hangingPunct="0">
      <a:spcBef>
        <a:spcPct val="0"/>
      </a:spcBef>
      <a:spcAft>
        <a:spcPct val="0"/>
      </a:spcAft>
      <a:defRPr kern="1200">
        <a:solidFill>
          <a:schemeClr val="tx1"/>
        </a:solidFill>
        <a:latin typeface="Times New Roman" pitchFamily="18"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B338024A-F4D0-DFFE-BC9D-7B0163C154CC}"/>
              </a:ext>
            </a:extLst>
          </p:cNvPr>
          <p:cNvSpPr>
            <a:spLocks noGrp="1" noRot="1" noChangeAspect="1" noChangeArrowheads="1" noTextEdit="1"/>
          </p:cNvSpPr>
          <p:nvPr>
            <p:ph type="sldImg"/>
          </p:nvPr>
        </p:nvSpPr>
        <p:spPr>
          <a:xfrm>
            <a:off x="1047750" y="552450"/>
            <a:ext cx="4343400" cy="3259138"/>
          </a:xfrm>
          <a:ln/>
        </p:spPr>
      </p:sp>
      <p:sp>
        <p:nvSpPr>
          <p:cNvPr id="59395" name="Rectangle 7">
            <a:extLst>
              <a:ext uri="{FF2B5EF4-FFF2-40B4-BE49-F238E27FC236}">
                <a16:creationId xmlns:a16="http://schemas.microsoft.com/office/drawing/2014/main" id="{48A196F1-0505-E46F-A353-CB199EABD250}"/>
              </a:ext>
            </a:extLst>
          </p:cNvPr>
          <p:cNvSpPr>
            <a:spLocks noGrp="1" noChangeArrowheads="1"/>
          </p:cNvSpPr>
          <p:nvPr>
            <p:ph type="body" idx="1"/>
          </p:nvPr>
        </p:nvSpPr>
        <p:spPr>
          <a:xfrm>
            <a:off x="304739" y="4028009"/>
            <a:ext cx="5829424" cy="4464496"/>
          </a:xfrm>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GB" dirty="0">
                <a:latin typeface="Arial" panose="020B0604020202020204" pitchFamily="34" charset="0"/>
                <a:ea typeface="ＭＳ Ｐゴシック" charset="0"/>
                <a:cs typeface="Arial" panose="020B0604020202020204" pitchFamily="34" charset="0"/>
              </a:rPr>
              <a:t>Slide 1 of 18</a:t>
            </a:r>
          </a:p>
          <a:p>
            <a:r>
              <a:rPr lang="en-GB" dirty="0">
                <a:latin typeface="Arial" panose="020B0604020202020204" pitchFamily="34" charset="0"/>
                <a:ea typeface="ＭＳ Ｐゴシック" charset="0"/>
                <a:cs typeface="Arial" panose="020B0604020202020204" pitchFamily="34" charset="0"/>
              </a:rPr>
              <a:t>I should like to thank UNICA and GOAF for inviting me to give a presentation at the conference. </a:t>
            </a:r>
            <a:r>
              <a:rPr lang="en-GB" dirty="0">
                <a:latin typeface="Arial" panose="020B0604020202020204" pitchFamily="34" charset="0"/>
                <a:cs typeface="Arial" panose="020B0604020202020204" pitchFamily="34" charset="0"/>
              </a:rPr>
              <a:t>Unusually, perhaps, I shall commence with an apology.  When I first agreed to present at this conference I asked whether my recent research was relevant to the theme of "Supra-national frameworks of reference for academic freedom"  Ahmad helpfully advised me that "The emphasis on developments in the USA would be of strong interest to the conference audience".</a:t>
            </a:r>
          </a:p>
          <a:p>
            <a:r>
              <a:rPr lang="en-GB" dirty="0">
                <a:latin typeface="Arial" panose="020B0604020202020204" pitchFamily="34" charset="0"/>
                <a:cs typeface="Arial" panose="020B0604020202020204" pitchFamily="34" charset="0"/>
              </a:rPr>
              <a:t>So, here I am.</a:t>
            </a: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a:p>
            <a:pPr>
              <a:defRPr/>
            </a:pPr>
            <a:endParaRPr lang="en-GB" dirty="0">
              <a:latin typeface="Arial Narrow" panose="020B0604020202020204" pitchFamily="34" charset="0"/>
              <a:ea typeface="ＭＳ Ｐゴシック" charset="0"/>
              <a:cs typeface="Arial Narrow"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F11B7-ACDF-BB71-9EE9-A39487FF4544}"/>
            </a:ext>
          </a:extLst>
        </p:cNvPr>
        <p:cNvGrpSpPr/>
        <p:nvPr/>
      </p:nvGrpSpPr>
      <p:grpSpPr>
        <a:xfrm>
          <a:off x="0" y="0"/>
          <a:ext cx="0" cy="0"/>
          <a:chOff x="0" y="0"/>
          <a:chExt cx="0" cy="0"/>
        </a:xfrm>
      </p:grpSpPr>
      <p:sp>
        <p:nvSpPr>
          <p:cNvPr id="41986" name="Rectangle 2">
            <a:extLst>
              <a:ext uri="{FF2B5EF4-FFF2-40B4-BE49-F238E27FC236}">
                <a16:creationId xmlns:a16="http://schemas.microsoft.com/office/drawing/2014/main" id="{5F7C15E7-A45F-B26B-835B-ED49D88404AF}"/>
              </a:ext>
            </a:extLst>
          </p:cNvPr>
          <p:cNvSpPr>
            <a:spLocks noGrp="1" noRot="1" noChangeAspect="1" noChangeArrowheads="1" noTextEdit="1"/>
          </p:cNvSpPr>
          <p:nvPr>
            <p:ph type="sldImg"/>
          </p:nvPr>
        </p:nvSpPr>
        <p:spPr>
          <a:xfrm>
            <a:off x="1865313" y="303213"/>
            <a:ext cx="2954337" cy="2217737"/>
          </a:xfrm>
          <a:ln/>
        </p:spPr>
      </p:sp>
      <p:sp>
        <p:nvSpPr>
          <p:cNvPr id="41987" name="Rectangle 3">
            <a:extLst>
              <a:ext uri="{FF2B5EF4-FFF2-40B4-BE49-F238E27FC236}">
                <a16:creationId xmlns:a16="http://schemas.microsoft.com/office/drawing/2014/main" id="{1933AF65-AB54-9022-BB1C-4C844709DF10}"/>
              </a:ext>
            </a:extLst>
          </p:cNvPr>
          <p:cNvSpPr>
            <a:spLocks noGrp="1" noChangeArrowheads="1"/>
          </p:cNvSpPr>
          <p:nvPr>
            <p:ph type="body" idx="1"/>
          </p:nvPr>
        </p:nvSpPr>
        <p:spPr>
          <a:xfrm>
            <a:off x="307976" y="2825751"/>
            <a:ext cx="6067425" cy="67960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10 of 18</a:t>
            </a:r>
          </a:p>
          <a:p>
            <a:r>
              <a:rPr lang="en-GB" altLang="en-US" sz="1800" dirty="0">
                <a:latin typeface="Arial" panose="020B0604020202020204" pitchFamily="34" charset="0"/>
                <a:cs typeface="Arial" panose="020B0604020202020204" pitchFamily="34" charset="0"/>
              </a:rPr>
              <a:t>The slide shows the result for Teaching.  As can be seen  only 42 % of the sample had academic freedom statements </a:t>
            </a:r>
            <a:r>
              <a:rPr lang="en-GB" altLang="en-US" dirty="0">
                <a:latin typeface="Arial" panose="020B0604020202020204" pitchFamily="34" charset="0"/>
                <a:cs typeface="Arial" panose="020B0604020202020204" pitchFamily="34" charset="0"/>
              </a:rPr>
              <a:t>for </a:t>
            </a:r>
            <a:r>
              <a:rPr lang="en-GB" altLang="en-US" sz="1800" dirty="0">
                <a:latin typeface="Arial" panose="020B0604020202020204" pitchFamily="34" charset="0"/>
                <a:cs typeface="Arial" panose="020B0604020202020204" pitchFamily="34" charset="0"/>
              </a:rPr>
              <a:t>teaching which were fully aligned with the AAUP </a:t>
            </a:r>
            <a:r>
              <a:rPr lang="en-GB" altLang="en-US" sz="1800" i="1" dirty="0">
                <a:latin typeface="Arial" panose="020B0604020202020204" pitchFamily="34" charset="0"/>
                <a:cs typeface="Arial" panose="020B0604020202020204" pitchFamily="34" charset="0"/>
              </a:rPr>
              <a:t>Statement</a:t>
            </a:r>
            <a:r>
              <a:rPr lang="en-GB" altLang="en-US" sz="1800" dirty="0">
                <a:latin typeface="Arial" panose="020B0604020202020204" pitchFamily="34" charset="0"/>
                <a:cs typeface="Arial" panose="020B0604020202020204" pitchFamily="34" charset="0"/>
              </a:rPr>
              <a:t>. At the other end of the scale, 15% were non-aligned and had no institutional documentation at all, in relation to academic freedom for teaching. Of the remainder, 8% had documentation that used some of the AAUP language on academic freedom, but did neither cite the 1940 </a:t>
            </a:r>
            <a:r>
              <a:rPr lang="en-GB" altLang="en-US" sz="1800" i="1" dirty="0">
                <a:latin typeface="Arial" panose="020B0604020202020204" pitchFamily="34" charset="0"/>
                <a:cs typeface="Arial" panose="020B0604020202020204" pitchFamily="34" charset="0"/>
              </a:rPr>
              <a:t>Statement</a:t>
            </a:r>
            <a:r>
              <a:rPr lang="en-GB" altLang="en-US" sz="1800" dirty="0">
                <a:latin typeface="Arial" panose="020B0604020202020204" pitchFamily="34" charset="0"/>
                <a:cs typeface="Arial" panose="020B0604020202020204" pitchFamily="34" charset="0"/>
              </a:rPr>
              <a:t>, nor mention it by name, nor acknowledge its authorship, while 34% of the sample ignored the AAUP </a:t>
            </a:r>
            <a:r>
              <a:rPr lang="en-GB" altLang="en-US" sz="1800" i="1" dirty="0">
                <a:latin typeface="Arial" panose="020B0604020202020204" pitchFamily="34" charset="0"/>
                <a:cs typeface="Arial" panose="020B0604020202020204" pitchFamily="34" charset="0"/>
              </a:rPr>
              <a:t>Statement</a:t>
            </a:r>
            <a:r>
              <a:rPr lang="en-GB" altLang="en-US" sz="1800" dirty="0">
                <a:latin typeface="Arial" panose="020B0604020202020204" pitchFamily="34" charset="0"/>
                <a:cs typeface="Arial" panose="020B0604020202020204" pitchFamily="34" charset="0"/>
              </a:rPr>
              <a:t> completely and authored their own academic freedom institutional statements. So, just over half (51%) of the universities had guidance statements which were either similar to, or directly aligned with, the AAUP </a:t>
            </a:r>
            <a:r>
              <a:rPr lang="en-GB" altLang="en-US" sz="1800" i="1" dirty="0">
                <a:latin typeface="Arial" panose="020B0604020202020204" pitchFamily="34" charset="0"/>
                <a:cs typeface="Arial" panose="020B0604020202020204" pitchFamily="34" charset="0"/>
              </a:rPr>
              <a:t>Statement</a:t>
            </a:r>
            <a:r>
              <a:rPr lang="en-GB" altLang="en-US" sz="1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1363513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DCC28-A3BB-62D6-4FC2-473CC3F49E12}"/>
            </a:ext>
          </a:extLst>
        </p:cNvPr>
        <p:cNvGrpSpPr/>
        <p:nvPr/>
      </p:nvGrpSpPr>
      <p:grpSpPr>
        <a:xfrm>
          <a:off x="0" y="0"/>
          <a:ext cx="0" cy="0"/>
          <a:chOff x="0" y="0"/>
          <a:chExt cx="0" cy="0"/>
        </a:xfrm>
      </p:grpSpPr>
      <p:sp>
        <p:nvSpPr>
          <p:cNvPr id="41986" name="Rectangle 2">
            <a:extLst>
              <a:ext uri="{FF2B5EF4-FFF2-40B4-BE49-F238E27FC236}">
                <a16:creationId xmlns:a16="http://schemas.microsoft.com/office/drawing/2014/main" id="{59982115-B0D1-31AE-B66C-0CC546CCF7DB}"/>
              </a:ext>
            </a:extLst>
          </p:cNvPr>
          <p:cNvSpPr>
            <a:spLocks noGrp="1" noRot="1" noChangeAspect="1" noChangeArrowheads="1" noTextEdit="1"/>
          </p:cNvSpPr>
          <p:nvPr>
            <p:ph type="sldImg"/>
          </p:nvPr>
        </p:nvSpPr>
        <p:spPr>
          <a:xfrm>
            <a:off x="1865313" y="303213"/>
            <a:ext cx="2954337" cy="2217737"/>
          </a:xfrm>
          <a:ln/>
        </p:spPr>
      </p:sp>
      <p:sp>
        <p:nvSpPr>
          <p:cNvPr id="41987" name="Rectangle 3">
            <a:extLst>
              <a:ext uri="{FF2B5EF4-FFF2-40B4-BE49-F238E27FC236}">
                <a16:creationId xmlns:a16="http://schemas.microsoft.com/office/drawing/2014/main" id="{3F425239-1E45-66F9-FE01-8F008F357ABE}"/>
              </a:ext>
            </a:extLst>
          </p:cNvPr>
          <p:cNvSpPr>
            <a:spLocks noGrp="1" noChangeArrowheads="1"/>
          </p:cNvSpPr>
          <p:nvPr>
            <p:ph type="body" idx="1"/>
          </p:nvPr>
        </p:nvSpPr>
        <p:spPr>
          <a:xfrm>
            <a:off x="307976" y="2825751"/>
            <a:ext cx="6067425" cy="67960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a:t>
            </a:r>
            <a:r>
              <a:rPr lang="en-GB" altLang="en-US" dirty="0">
                <a:latin typeface="Arial" panose="020B0604020202020204" pitchFamily="34" charset="0"/>
                <a:cs typeface="Arial" panose="020B0604020202020204" pitchFamily="34" charset="0"/>
              </a:rPr>
              <a:t>11</a:t>
            </a:r>
            <a:r>
              <a:rPr lang="en-GB" altLang="en-US" sz="1800" dirty="0">
                <a:latin typeface="Arial" panose="020B0604020202020204" pitchFamily="34" charset="0"/>
                <a:cs typeface="Arial" panose="020B0604020202020204" pitchFamily="34" charset="0"/>
              </a:rPr>
              <a:t> of </a:t>
            </a:r>
            <a:r>
              <a:rPr lang="en-GB" altLang="en-US" dirty="0">
                <a:latin typeface="Arial" panose="020B0604020202020204" pitchFamily="34" charset="0"/>
                <a:cs typeface="Arial" panose="020B0604020202020204" pitchFamily="34" charset="0"/>
              </a:rPr>
              <a:t>18</a:t>
            </a:r>
            <a:r>
              <a:rPr lang="en-GB" altLang="en-US" sz="1800" dirty="0">
                <a:latin typeface="Arial" panose="020B0604020202020204" pitchFamily="34" charset="0"/>
                <a:cs typeface="Arial" panose="020B0604020202020204" pitchFamily="34" charset="0"/>
              </a:rPr>
              <a:t> </a:t>
            </a:r>
          </a:p>
          <a:p>
            <a:r>
              <a:rPr lang="en-GB" altLang="en-US" sz="1800" dirty="0">
                <a:latin typeface="Arial" panose="020B0604020202020204" pitchFamily="34" charset="0"/>
                <a:cs typeface="Arial" panose="020B0604020202020204" pitchFamily="34" charset="0"/>
              </a:rPr>
              <a:t>This slide shows the results for research.  85% of the sample had some form of statement protecting academic freedom for research, but the proportion exhibiting full alignment (42%) is identical </a:t>
            </a:r>
            <a:r>
              <a:rPr lang="en-GB" altLang="en-US" dirty="0">
                <a:latin typeface="Arial" panose="020B0604020202020204" pitchFamily="34" charset="0"/>
                <a:cs typeface="Arial" panose="020B0604020202020204" pitchFamily="34" charset="0"/>
              </a:rPr>
              <a:t>with the comparable </a:t>
            </a:r>
            <a:r>
              <a:rPr lang="en-GB" altLang="en-US" sz="1800" dirty="0">
                <a:latin typeface="Arial" panose="020B0604020202020204" pitchFamily="34" charset="0"/>
                <a:cs typeface="Arial" panose="020B0604020202020204" pitchFamily="34" charset="0"/>
              </a:rPr>
              <a:t>figure for teaching (42%), which is surprising, given that the sampling criteria had focused on identifying the most research active institutions.</a:t>
            </a:r>
          </a:p>
        </p:txBody>
      </p:sp>
    </p:spTree>
    <p:extLst>
      <p:ext uri="{BB962C8B-B14F-4D97-AF65-F5344CB8AC3E}">
        <p14:creationId xmlns:p14="http://schemas.microsoft.com/office/powerpoint/2010/main" val="3280863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5B189-A8A4-FFDB-5BD0-2C08E2710B60}"/>
            </a:ext>
          </a:extLst>
        </p:cNvPr>
        <p:cNvGrpSpPr/>
        <p:nvPr/>
      </p:nvGrpSpPr>
      <p:grpSpPr>
        <a:xfrm>
          <a:off x="0" y="0"/>
          <a:ext cx="0" cy="0"/>
          <a:chOff x="0" y="0"/>
          <a:chExt cx="0" cy="0"/>
        </a:xfrm>
      </p:grpSpPr>
      <p:sp>
        <p:nvSpPr>
          <p:cNvPr id="41986" name="Rectangle 2">
            <a:extLst>
              <a:ext uri="{FF2B5EF4-FFF2-40B4-BE49-F238E27FC236}">
                <a16:creationId xmlns:a16="http://schemas.microsoft.com/office/drawing/2014/main" id="{94D01DD5-2577-AEAE-FA3B-2D5E6B6C6C4F}"/>
              </a:ext>
            </a:extLst>
          </p:cNvPr>
          <p:cNvSpPr>
            <a:spLocks noGrp="1" noRot="1" noChangeAspect="1" noChangeArrowheads="1" noTextEdit="1"/>
          </p:cNvSpPr>
          <p:nvPr>
            <p:ph type="sldImg"/>
          </p:nvPr>
        </p:nvSpPr>
        <p:spPr>
          <a:xfrm>
            <a:off x="1865313" y="303213"/>
            <a:ext cx="2954337" cy="2217737"/>
          </a:xfrm>
          <a:ln/>
        </p:spPr>
      </p:sp>
      <p:sp>
        <p:nvSpPr>
          <p:cNvPr id="41987" name="Rectangle 3">
            <a:extLst>
              <a:ext uri="{FF2B5EF4-FFF2-40B4-BE49-F238E27FC236}">
                <a16:creationId xmlns:a16="http://schemas.microsoft.com/office/drawing/2014/main" id="{EC6F5437-6B39-D367-63C8-B3AC541FCF0A}"/>
              </a:ext>
            </a:extLst>
          </p:cNvPr>
          <p:cNvSpPr>
            <a:spLocks noGrp="1" noChangeArrowheads="1"/>
          </p:cNvSpPr>
          <p:nvPr>
            <p:ph type="body" idx="1"/>
          </p:nvPr>
        </p:nvSpPr>
        <p:spPr>
          <a:xfrm>
            <a:off x="307976" y="2825751"/>
            <a:ext cx="6067425" cy="6170809"/>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12 of 18</a:t>
            </a:r>
          </a:p>
          <a:p>
            <a:r>
              <a:rPr lang="en-GB" altLang="en-US" sz="1800" dirty="0">
                <a:latin typeface="Arial" panose="020B0604020202020204" pitchFamily="34" charset="0"/>
                <a:cs typeface="Arial" panose="020B0604020202020204" pitchFamily="34" charset="0"/>
              </a:rPr>
              <a:t>Turning now to alignment with the AAUP </a:t>
            </a:r>
            <a:r>
              <a:rPr lang="en-GB" altLang="en-US" sz="1800" i="1" dirty="0">
                <a:latin typeface="Arial" panose="020B0604020202020204" pitchFamily="34" charset="0"/>
                <a:cs typeface="Arial" panose="020B0604020202020204" pitchFamily="34" charset="0"/>
              </a:rPr>
              <a:t>Statement</a:t>
            </a:r>
            <a:r>
              <a:rPr lang="en-GB" altLang="en-US" sz="1800" dirty="0">
                <a:latin typeface="Arial" panose="020B0604020202020204" pitchFamily="34" charset="0"/>
                <a:cs typeface="Arial" panose="020B0604020202020204" pitchFamily="34" charset="0"/>
              </a:rPr>
              <a:t> on extra mural utterance.  As the slide shows, this is generally high – 84% had a statement protecting academic freedom for extramural utterance, with 42% quoting the AAUP </a:t>
            </a:r>
            <a:r>
              <a:rPr lang="en-GB" altLang="en-US" sz="1800" i="1" dirty="0">
                <a:latin typeface="Arial" panose="020B0604020202020204" pitchFamily="34" charset="0"/>
                <a:cs typeface="Arial" panose="020B0604020202020204" pitchFamily="34" charset="0"/>
              </a:rPr>
              <a:t>Statement</a:t>
            </a:r>
            <a:r>
              <a:rPr lang="en-GB" altLang="en-US" sz="1800" dirty="0">
                <a:latin typeface="Arial" panose="020B0604020202020204" pitchFamily="34" charset="0"/>
                <a:cs typeface="Arial" panose="020B0604020202020204" pitchFamily="34" charset="0"/>
              </a:rPr>
              <a:t> verbatim. The reason for this high level of alignment with the Statement concerning extramural utterance may reflect the desire of university administrators to avoid controversy in what has previously been a highly troublesome area. Indeed, in his book, Hermanowicz (2021, 8) for example, makes the point that “extramural speech is the most ambiguous of the tenets that academic freedom protects. It has always been problematic”</a:t>
            </a:r>
          </a:p>
          <a:p>
            <a:r>
              <a:rPr lang="en-GB" altLang="en-US" sz="1800" dirty="0"/>
              <a:t>.</a:t>
            </a:r>
          </a:p>
        </p:txBody>
      </p:sp>
    </p:spTree>
    <p:extLst>
      <p:ext uri="{BB962C8B-B14F-4D97-AF65-F5344CB8AC3E}">
        <p14:creationId xmlns:p14="http://schemas.microsoft.com/office/powerpoint/2010/main" val="328789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7D95B-23FB-9C79-06CF-BD447ACD3068}"/>
            </a:ext>
          </a:extLst>
        </p:cNvPr>
        <p:cNvGrpSpPr/>
        <p:nvPr/>
      </p:nvGrpSpPr>
      <p:grpSpPr>
        <a:xfrm>
          <a:off x="0" y="0"/>
          <a:ext cx="0" cy="0"/>
          <a:chOff x="0" y="0"/>
          <a:chExt cx="0" cy="0"/>
        </a:xfrm>
      </p:grpSpPr>
      <p:sp>
        <p:nvSpPr>
          <p:cNvPr id="41986" name="Rectangle 2">
            <a:extLst>
              <a:ext uri="{FF2B5EF4-FFF2-40B4-BE49-F238E27FC236}">
                <a16:creationId xmlns:a16="http://schemas.microsoft.com/office/drawing/2014/main" id="{0A988CE7-0F3C-13F7-AC9E-66C9E3A74610}"/>
              </a:ext>
            </a:extLst>
          </p:cNvPr>
          <p:cNvSpPr>
            <a:spLocks noGrp="1" noRot="1" noChangeAspect="1" noChangeArrowheads="1" noTextEdit="1"/>
          </p:cNvSpPr>
          <p:nvPr>
            <p:ph type="sldImg"/>
          </p:nvPr>
        </p:nvSpPr>
        <p:spPr>
          <a:xfrm>
            <a:off x="1865313" y="303213"/>
            <a:ext cx="2954337" cy="2217737"/>
          </a:xfrm>
          <a:ln/>
        </p:spPr>
      </p:sp>
      <p:sp>
        <p:nvSpPr>
          <p:cNvPr id="41987" name="Rectangle 3">
            <a:extLst>
              <a:ext uri="{FF2B5EF4-FFF2-40B4-BE49-F238E27FC236}">
                <a16:creationId xmlns:a16="http://schemas.microsoft.com/office/drawing/2014/main" id="{AFAD6717-E9D9-FA9C-9253-8900717C04C9}"/>
              </a:ext>
            </a:extLst>
          </p:cNvPr>
          <p:cNvSpPr>
            <a:spLocks noGrp="1" noChangeArrowheads="1"/>
          </p:cNvSpPr>
          <p:nvPr>
            <p:ph type="body" idx="1"/>
          </p:nvPr>
        </p:nvSpPr>
        <p:spPr>
          <a:xfrm>
            <a:off x="307976" y="2825751"/>
            <a:ext cx="6067425" cy="67960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a:t>
            </a:r>
            <a:r>
              <a:rPr lang="en-GB" altLang="en-US" dirty="0">
                <a:latin typeface="Arial" panose="020B0604020202020204" pitchFamily="34" charset="0"/>
                <a:cs typeface="Arial" panose="020B0604020202020204" pitchFamily="34" charset="0"/>
              </a:rPr>
              <a:t>13</a:t>
            </a:r>
            <a:r>
              <a:rPr lang="en-GB" altLang="en-US" sz="1800" dirty="0">
                <a:latin typeface="Arial" panose="020B0604020202020204" pitchFamily="34" charset="0"/>
                <a:cs typeface="Arial" panose="020B0604020202020204" pitchFamily="34" charset="0"/>
              </a:rPr>
              <a:t> of </a:t>
            </a:r>
            <a:r>
              <a:rPr lang="en-GB" altLang="en-US" dirty="0">
                <a:latin typeface="Arial" panose="020B0604020202020204" pitchFamily="34" charset="0"/>
                <a:cs typeface="Arial" panose="020B0604020202020204" pitchFamily="34" charset="0"/>
              </a:rPr>
              <a:t>18</a:t>
            </a:r>
            <a:r>
              <a:rPr lang="en-GB" altLang="en-US" sz="1800" dirty="0">
                <a:latin typeface="Arial" panose="020B0604020202020204" pitchFamily="34" charset="0"/>
                <a:cs typeface="Arial" panose="020B0604020202020204" pitchFamily="34" charset="0"/>
              </a:rPr>
              <a:t> </a:t>
            </a:r>
          </a:p>
          <a:p>
            <a:r>
              <a:rPr lang="en-GB" altLang="en-US" sz="1800" dirty="0">
                <a:latin typeface="Arial" panose="020B0604020202020204" pitchFamily="34" charset="0"/>
                <a:cs typeface="Arial" panose="020B0604020202020204" pitchFamily="34" charset="0"/>
              </a:rPr>
              <a:t>This slide shows the results for tenure.  82% of the sample universities have statements on tenure, of which 40%  were fully aligned with the AAUP guidance. Furthermore, only 3% of public universities were non-aligned, compared with 33% of the private universities. More significantly, the proportion of universities fully aligned with the AAUP </a:t>
            </a:r>
            <a:r>
              <a:rPr lang="en-GB" altLang="en-US" sz="1800" i="1" dirty="0">
                <a:latin typeface="Arial" panose="020B0604020202020204" pitchFamily="34" charset="0"/>
                <a:cs typeface="Arial" panose="020B0604020202020204" pitchFamily="34" charset="0"/>
              </a:rPr>
              <a:t>Statement</a:t>
            </a:r>
            <a:r>
              <a:rPr lang="en-GB" altLang="en-US" sz="1800" dirty="0">
                <a:latin typeface="Arial" panose="020B0604020202020204" pitchFamily="34" charset="0"/>
                <a:cs typeface="Arial" panose="020B0604020202020204" pitchFamily="34" charset="0"/>
              </a:rPr>
              <a:t> in respect to tenure (40%) is lower than for the other elements already considered</a:t>
            </a:r>
          </a:p>
        </p:txBody>
      </p:sp>
    </p:spTree>
    <p:extLst>
      <p:ext uri="{BB962C8B-B14F-4D97-AF65-F5344CB8AC3E}">
        <p14:creationId xmlns:p14="http://schemas.microsoft.com/office/powerpoint/2010/main" val="1478810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98583-0382-CDDF-15F3-77ABACD29DD9}"/>
            </a:ext>
          </a:extLst>
        </p:cNvPr>
        <p:cNvGrpSpPr/>
        <p:nvPr/>
      </p:nvGrpSpPr>
      <p:grpSpPr>
        <a:xfrm>
          <a:off x="0" y="0"/>
          <a:ext cx="0" cy="0"/>
          <a:chOff x="0" y="0"/>
          <a:chExt cx="0" cy="0"/>
        </a:xfrm>
      </p:grpSpPr>
      <p:sp>
        <p:nvSpPr>
          <p:cNvPr id="41986" name="Rectangle 2">
            <a:extLst>
              <a:ext uri="{FF2B5EF4-FFF2-40B4-BE49-F238E27FC236}">
                <a16:creationId xmlns:a16="http://schemas.microsoft.com/office/drawing/2014/main" id="{0B6180CA-D3A3-8D46-C303-6D1B83D72200}"/>
              </a:ext>
            </a:extLst>
          </p:cNvPr>
          <p:cNvSpPr>
            <a:spLocks noGrp="1" noRot="1" noChangeAspect="1" noChangeArrowheads="1" noTextEdit="1"/>
          </p:cNvSpPr>
          <p:nvPr>
            <p:ph type="sldImg"/>
          </p:nvPr>
        </p:nvSpPr>
        <p:spPr>
          <a:xfrm>
            <a:off x="1865313" y="303213"/>
            <a:ext cx="2954337" cy="2217737"/>
          </a:xfrm>
          <a:ln/>
        </p:spPr>
      </p:sp>
      <p:sp>
        <p:nvSpPr>
          <p:cNvPr id="41987" name="Rectangle 3">
            <a:extLst>
              <a:ext uri="{FF2B5EF4-FFF2-40B4-BE49-F238E27FC236}">
                <a16:creationId xmlns:a16="http://schemas.microsoft.com/office/drawing/2014/main" id="{2D148FF3-4161-633D-CCEF-05B9E26BD34E}"/>
              </a:ext>
            </a:extLst>
          </p:cNvPr>
          <p:cNvSpPr>
            <a:spLocks noGrp="1" noChangeArrowheads="1"/>
          </p:cNvSpPr>
          <p:nvPr>
            <p:ph type="body" idx="1"/>
          </p:nvPr>
        </p:nvSpPr>
        <p:spPr>
          <a:xfrm>
            <a:off x="307976" y="2825751"/>
            <a:ext cx="6067425" cy="609880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14 of 18</a:t>
            </a:r>
          </a:p>
          <a:p>
            <a:r>
              <a:rPr lang="en-GB" altLang="en-US" sz="1800" dirty="0">
                <a:latin typeface="Arial" panose="020B0604020202020204" pitchFamily="34" charset="0"/>
                <a:cs typeface="Arial" panose="020B0604020202020204" pitchFamily="34" charset="0"/>
              </a:rPr>
              <a:t>The results for governance detailed in the table on this slide show that just over half (55%) of the sample is in full or qualified alignment with the AAUP's </a:t>
            </a:r>
            <a:r>
              <a:rPr lang="en-GB" altLang="en-US" sz="1800" i="1" dirty="0">
                <a:latin typeface="Arial" panose="020B0604020202020204" pitchFamily="34" charset="0"/>
                <a:cs typeface="Arial" panose="020B0604020202020204" pitchFamily="34" charset="0"/>
              </a:rPr>
              <a:t>Statement</a:t>
            </a:r>
            <a:r>
              <a:rPr lang="en-GB" altLang="en-US" sz="1800" dirty="0">
                <a:latin typeface="Arial" panose="020B0604020202020204" pitchFamily="34" charset="0"/>
                <a:cs typeface="Arial" panose="020B0604020202020204" pitchFamily="34" charset="0"/>
              </a:rPr>
              <a:t> on Governance. However, there are differences between the public and the private universities, with 46% of the public universities being in full alignment, compared with 23% of the private universities</a:t>
            </a:r>
          </a:p>
        </p:txBody>
      </p:sp>
    </p:spTree>
    <p:extLst>
      <p:ext uri="{BB962C8B-B14F-4D97-AF65-F5344CB8AC3E}">
        <p14:creationId xmlns:p14="http://schemas.microsoft.com/office/powerpoint/2010/main" val="31195266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CD899A88-7CF2-E240-592D-463185E88283}"/>
              </a:ext>
            </a:extLst>
          </p:cNvPr>
          <p:cNvSpPr>
            <a:spLocks noGrp="1" noRot="1" noChangeAspect="1" noChangeArrowheads="1" noTextEdit="1"/>
          </p:cNvSpPr>
          <p:nvPr>
            <p:ph type="sldImg"/>
          </p:nvPr>
        </p:nvSpPr>
        <p:spPr>
          <a:xfrm>
            <a:off x="1865313" y="303213"/>
            <a:ext cx="2954337" cy="2217737"/>
          </a:xfrm>
          <a:ln/>
        </p:spPr>
      </p:sp>
      <p:sp>
        <p:nvSpPr>
          <p:cNvPr id="47107" name="Rectangle 3">
            <a:extLst>
              <a:ext uri="{FF2B5EF4-FFF2-40B4-BE49-F238E27FC236}">
                <a16:creationId xmlns:a16="http://schemas.microsoft.com/office/drawing/2014/main" id="{4947437D-8C75-4BDF-8B85-01BB2E923B87}"/>
              </a:ext>
            </a:extLst>
          </p:cNvPr>
          <p:cNvSpPr>
            <a:spLocks noGrp="1" noChangeArrowheads="1"/>
          </p:cNvSpPr>
          <p:nvPr>
            <p:ph type="body" idx="1"/>
          </p:nvPr>
        </p:nvSpPr>
        <p:spPr>
          <a:xfrm>
            <a:off x="365124" y="3379936"/>
            <a:ext cx="6067425" cy="5040560"/>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15 of 18</a:t>
            </a:r>
            <a:endParaRPr lang="en-GB" altLang="en-US" dirty="0">
              <a:latin typeface="Arial" panose="020B0604020202020204" pitchFamily="34" charset="0"/>
              <a:cs typeface="Arial" panose="020B0604020202020204" pitchFamily="34" charset="0"/>
            </a:endParaRPr>
          </a:p>
          <a:p>
            <a:r>
              <a:rPr lang="en-GB" altLang="en-US" sz="1800" dirty="0">
                <a:latin typeface="Arial" panose="020B0604020202020204" pitchFamily="34" charset="0"/>
                <a:cs typeface="Arial" panose="020B0604020202020204" pitchFamily="34" charset="0"/>
              </a:rPr>
              <a:t>This slide shows that when we </a:t>
            </a:r>
            <a:r>
              <a:rPr lang="en-GB" altLang="en-US" dirty="0">
                <a:latin typeface="Arial" panose="020B0604020202020204" pitchFamily="34" charset="0"/>
                <a:cs typeface="Arial" panose="020B0604020202020204" pitchFamily="34" charset="0"/>
              </a:rPr>
              <a:t>look the level of alignment across all elements, f</a:t>
            </a:r>
            <a:r>
              <a:rPr lang="en-GB" altLang="en-US" sz="1800" dirty="0">
                <a:latin typeface="Arial" panose="020B0604020202020204" pitchFamily="34" charset="0"/>
                <a:cs typeface="Arial" panose="020B0604020202020204" pitchFamily="34" charset="0"/>
              </a:rPr>
              <a:t>ewer than 30% of the sample universities were in full alignment with all five elements of academic freedom highlighted by the AAUP </a:t>
            </a:r>
            <a:r>
              <a:rPr lang="en-GB" altLang="en-US" sz="1800" i="1" dirty="0">
                <a:latin typeface="Arial" panose="020B0604020202020204" pitchFamily="34" charset="0"/>
                <a:cs typeface="Arial" panose="020B0604020202020204" pitchFamily="34" charset="0"/>
              </a:rPr>
              <a:t>Statement. </a:t>
            </a:r>
            <a:r>
              <a:rPr lang="en-GB" altLang="en-US" sz="1800" dirty="0">
                <a:latin typeface="Arial" panose="020B0604020202020204" pitchFamily="34" charset="0"/>
                <a:cs typeface="Arial" panose="020B0604020202020204" pitchFamily="34" charset="0"/>
              </a:rPr>
              <a:t>Furthermore, looking at the results for each of the five elements in turn, in no instance did the level of full alignment exceed 45% of the sample universities. Alignment was greatest for academic freedom for teaching and extramural utterance, and lowest for governance.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11116-5412-E86D-11FE-70732801DF8E}"/>
            </a:ext>
          </a:extLst>
        </p:cNvPr>
        <p:cNvGrpSpPr/>
        <p:nvPr/>
      </p:nvGrpSpPr>
      <p:grpSpPr>
        <a:xfrm>
          <a:off x="0" y="0"/>
          <a:ext cx="0" cy="0"/>
          <a:chOff x="0" y="0"/>
          <a:chExt cx="0" cy="0"/>
        </a:xfrm>
      </p:grpSpPr>
      <p:sp>
        <p:nvSpPr>
          <p:cNvPr id="47106" name="Rectangle 2">
            <a:extLst>
              <a:ext uri="{FF2B5EF4-FFF2-40B4-BE49-F238E27FC236}">
                <a16:creationId xmlns:a16="http://schemas.microsoft.com/office/drawing/2014/main" id="{C6C70699-62E6-1631-1260-D70D19FAB8F0}"/>
              </a:ext>
            </a:extLst>
          </p:cNvPr>
          <p:cNvSpPr>
            <a:spLocks noGrp="1" noRot="1" noChangeAspect="1" noChangeArrowheads="1" noTextEdit="1"/>
          </p:cNvSpPr>
          <p:nvPr>
            <p:ph type="sldImg"/>
          </p:nvPr>
        </p:nvSpPr>
        <p:spPr>
          <a:xfrm>
            <a:off x="1865313" y="303213"/>
            <a:ext cx="2954337" cy="2217737"/>
          </a:xfrm>
          <a:ln/>
        </p:spPr>
      </p:sp>
      <p:sp>
        <p:nvSpPr>
          <p:cNvPr id="47107" name="Rectangle 3">
            <a:extLst>
              <a:ext uri="{FF2B5EF4-FFF2-40B4-BE49-F238E27FC236}">
                <a16:creationId xmlns:a16="http://schemas.microsoft.com/office/drawing/2014/main" id="{9CB070CF-32DF-7D1E-E861-E7F53320C989}"/>
              </a:ext>
            </a:extLst>
          </p:cNvPr>
          <p:cNvSpPr>
            <a:spLocks noGrp="1" noChangeArrowheads="1"/>
          </p:cNvSpPr>
          <p:nvPr>
            <p:ph type="body" idx="1"/>
          </p:nvPr>
        </p:nvSpPr>
        <p:spPr>
          <a:xfrm>
            <a:off x="307976" y="2825751"/>
            <a:ext cx="6067425" cy="67960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16 of 18</a:t>
            </a:r>
          </a:p>
          <a:p>
            <a:r>
              <a:rPr lang="en-GB" altLang="en-US" dirty="0">
                <a:latin typeface="Arial" panose="020B0604020202020204" pitchFamily="34" charset="0"/>
                <a:cs typeface="Arial" panose="020B0604020202020204" pitchFamily="34" charset="0"/>
              </a:rPr>
              <a:t>Chi Squared tests were conducted to check for differences between public and private universities. Table 8 shows that, for each of the five elements, there was a statistically significant difference between the public and private university groups.  Cramer's V test showed that these differences were greatest for Tenure and Governance but less pronounced for the substantive elements of teaching and research.</a:t>
            </a:r>
          </a:p>
        </p:txBody>
      </p:sp>
    </p:spTree>
    <p:extLst>
      <p:ext uri="{BB962C8B-B14F-4D97-AF65-F5344CB8AC3E}">
        <p14:creationId xmlns:p14="http://schemas.microsoft.com/office/powerpoint/2010/main" val="5929190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a:extLst>
              <a:ext uri="{FF2B5EF4-FFF2-40B4-BE49-F238E27FC236}">
                <a16:creationId xmlns:a16="http://schemas.microsoft.com/office/drawing/2014/main" id="{666C41A8-91EA-F4A8-4CAD-F865E059FA71}"/>
              </a:ext>
            </a:extLst>
          </p:cNvPr>
          <p:cNvSpPr>
            <a:spLocks noGrp="1" noRot="1" noChangeAspect="1" noChangeArrowheads="1" noTextEdit="1"/>
          </p:cNvSpPr>
          <p:nvPr>
            <p:ph type="sldImg"/>
          </p:nvPr>
        </p:nvSpPr>
        <p:spPr>
          <a:xfrm>
            <a:off x="720725" y="303213"/>
            <a:ext cx="5054600" cy="3792537"/>
          </a:xfrm>
          <a:ln/>
        </p:spPr>
      </p:sp>
      <p:sp>
        <p:nvSpPr>
          <p:cNvPr id="93187" name="Rectangle 3">
            <a:extLst>
              <a:ext uri="{FF2B5EF4-FFF2-40B4-BE49-F238E27FC236}">
                <a16:creationId xmlns:a16="http://schemas.microsoft.com/office/drawing/2014/main" id="{3CA90E72-9B36-BE3A-103C-8712A8D9C0F7}"/>
              </a:ext>
            </a:extLst>
          </p:cNvPr>
          <p:cNvSpPr>
            <a:spLocks noGrp="1" noChangeArrowheads="1"/>
          </p:cNvSpPr>
          <p:nvPr>
            <p:ph type="body" idx="1"/>
          </p:nvPr>
        </p:nvSpPr>
        <p:spPr>
          <a:xfrm>
            <a:off x="307979" y="4388050"/>
            <a:ext cx="6259210" cy="5538588"/>
          </a:xfrm>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GB" altLang="en-US" sz="2000" dirty="0">
                <a:cs typeface="Times New Roman" panose="02020603050405020304" pitchFamily="18" charset="0"/>
              </a:rPr>
              <a:t>SLIDE 17 of  18</a:t>
            </a:r>
          </a:p>
          <a:p>
            <a:pPr>
              <a:defRPr/>
            </a:pPr>
            <a:r>
              <a:rPr lang="en-GB" altLang="en-US" dirty="0">
                <a:latin typeface="Arial" panose="020B0604020202020204" pitchFamily="34" charset="0"/>
                <a:cs typeface="Arial" panose="020B0604020202020204" pitchFamily="34" charset="0"/>
              </a:rPr>
              <a:t>The results indicate that alignment with different elements of the AAUP </a:t>
            </a:r>
            <a:r>
              <a:rPr lang="en-GB" altLang="en-US" i="1" dirty="0">
                <a:latin typeface="Arial" panose="020B0604020202020204" pitchFamily="34" charset="0"/>
                <a:cs typeface="Arial" panose="020B0604020202020204" pitchFamily="34" charset="0"/>
              </a:rPr>
              <a:t>Statement</a:t>
            </a:r>
            <a:r>
              <a:rPr lang="en-GB" altLang="en-US" dirty="0">
                <a:latin typeface="Arial" panose="020B0604020202020204" pitchFamily="34" charset="0"/>
                <a:cs typeface="Arial" panose="020B0604020202020204" pitchFamily="34" charset="0"/>
              </a:rPr>
              <a:t> is not widespread.  Moreover, research by Wilson revealed that, despite the growth in the number of university students  and staff in recent decades,  membership of the AAUP fell from 90,000 in 1971 to 43,600 in 2007 which weakened the power and authority of the Association.  Additionally, Trumps' Presidential administrations have made attacks on universities and academic freedom. Indeed, in 2021 Vice President JD Vance (2021) claimed that “we have to honestly and aggressively attack the universities” because they “are fundamentally corrupt and dedicated to deceit and lies.”   The AAUP has a long and distinguished history, but it is difficult to avoid the conclusion that the protection it provides for academic freedom is no longer fit for purpose, and it needs to consider how to mount a campaign to get new federal legislation explicitly protecting academic freedom.</a:t>
            </a:r>
            <a:endParaRPr lang="en-GB" altLang="en-US" sz="2000" dirty="0">
              <a:latin typeface="Arial" panose="020B0604020202020204" pitchFamily="34" charset="0"/>
              <a:cs typeface="Arial" panose="020B0604020202020204" pitchFamily="34" charset="0"/>
            </a:endParaRPr>
          </a:p>
          <a:p>
            <a:pPr>
              <a:defRPr/>
            </a:pPr>
            <a:endParaRPr lang="en-GB" sz="2000" dirty="0">
              <a:latin typeface="Arial Narrow" panose="020B0604020202020204" pitchFamily="34" charset="0"/>
              <a:ea typeface="MS PGothic" charset="0"/>
              <a:cs typeface="Arial Narrow" panose="020B0604020202020204" pitchFamily="34" charset="0"/>
            </a:endParaRPr>
          </a:p>
        </p:txBody>
      </p:sp>
    </p:spTree>
    <p:extLst>
      <p:ext uri="{BB962C8B-B14F-4D97-AF65-F5344CB8AC3E}">
        <p14:creationId xmlns:p14="http://schemas.microsoft.com/office/powerpoint/2010/main" val="34983687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a:extLst>
              <a:ext uri="{FF2B5EF4-FFF2-40B4-BE49-F238E27FC236}">
                <a16:creationId xmlns:a16="http://schemas.microsoft.com/office/drawing/2014/main" id="{640977CB-A408-03A5-A3EB-D20F59D90922}"/>
              </a:ext>
            </a:extLst>
          </p:cNvPr>
          <p:cNvSpPr>
            <a:spLocks noGrp="1" noRot="1" noChangeAspect="1" noChangeArrowheads="1" noTextEdit="1"/>
          </p:cNvSpPr>
          <p:nvPr>
            <p:ph type="sldImg"/>
          </p:nvPr>
        </p:nvSpPr>
        <p:spPr>
          <a:xfrm>
            <a:off x="911225" y="303213"/>
            <a:ext cx="5081588" cy="3811587"/>
          </a:xfrm>
          <a:ln/>
        </p:spPr>
      </p:sp>
      <p:sp>
        <p:nvSpPr>
          <p:cNvPr id="126978" name="Rectangle 3">
            <a:extLst>
              <a:ext uri="{FF2B5EF4-FFF2-40B4-BE49-F238E27FC236}">
                <a16:creationId xmlns:a16="http://schemas.microsoft.com/office/drawing/2014/main" id="{225A00D4-CA9E-1C38-4CEC-54BEE0CBD133}"/>
              </a:ext>
            </a:extLst>
          </p:cNvPr>
          <p:cNvSpPr>
            <a:spLocks noGrp="1" noChangeArrowheads="1"/>
          </p:cNvSpPr>
          <p:nvPr>
            <p:ph type="body" idx="1"/>
          </p:nvPr>
        </p:nvSpPr>
        <p:spPr>
          <a:xfrm>
            <a:off x="365135" y="4273282"/>
            <a:ext cx="6067425" cy="2563040"/>
          </a:xfrm>
          <a:noFill/>
        </p:spPr>
        <p:txBody>
          <a:bodyPr/>
          <a:lstStyle/>
          <a:p>
            <a:r>
              <a:rPr lang="en-GB" altLang="en-US" dirty="0">
                <a:latin typeface="Arial Narrow" panose="020B0604020202020204" pitchFamily="34" charset="0"/>
                <a:cs typeface="Arial Narrow" panose="020B0604020202020204" pitchFamily="34" charset="0"/>
              </a:rPr>
              <a:t>SLIDE 18 of 18</a:t>
            </a:r>
          </a:p>
          <a:p>
            <a:r>
              <a:rPr lang="en-GB" altLang="en-US" dirty="0">
                <a:latin typeface="Arial Narrow" panose="020B0604020202020204" pitchFamily="34" charset="0"/>
                <a:cs typeface="Arial Narrow" panose="020B0604020202020204" pitchFamily="34" charset="0"/>
              </a:rPr>
              <a:t>THANK YOU </a:t>
            </a:r>
            <a:r>
              <a:rPr lang="en-GB" altLang="en-US">
                <a:latin typeface="Arial Narrow" panose="020B0604020202020204" pitchFamily="34" charset="0"/>
                <a:cs typeface="Arial Narrow" panose="020B0604020202020204" pitchFamily="34" charset="0"/>
              </a:rPr>
              <a:t>FOR LISTENING This </a:t>
            </a:r>
            <a:r>
              <a:rPr lang="en-GB" altLang="en-US" dirty="0">
                <a:latin typeface="Arial Narrow" panose="020B0604020202020204" pitchFamily="34" charset="0"/>
                <a:cs typeface="Arial Narrow" panose="020B0604020202020204" pitchFamily="34" charset="0"/>
              </a:rPr>
              <a:t>slide shows some of my recent publications on academic freedom.  If you want further information on my continuing research into academic freedom, or copies of these papers,  please contact me via email at </a:t>
            </a:r>
            <a:r>
              <a:rPr lang="en-GB" altLang="en-US" dirty="0" err="1">
                <a:latin typeface="Arial Narrow" panose="020B0604020202020204" pitchFamily="34" charset="0"/>
                <a:cs typeface="Arial Narrow" panose="020B0604020202020204" pitchFamily="34" charset="0"/>
              </a:rPr>
              <a:t>tkarran@lincoln.ac.uk</a:t>
            </a:r>
            <a:r>
              <a:rPr lang="en-GB" altLang="en-US" dirty="0">
                <a:latin typeface="Arial Narrow" panose="020B0604020202020204" pitchFamily="34" charset="0"/>
                <a:cs typeface="Arial Narrow" panose="020B0604020202020204" pitchFamily="34" charset="0"/>
              </a:rPr>
              <a:t>.</a:t>
            </a:r>
          </a:p>
        </p:txBody>
      </p:sp>
    </p:spTree>
    <p:extLst>
      <p:ext uri="{BB962C8B-B14F-4D97-AF65-F5344CB8AC3E}">
        <p14:creationId xmlns:p14="http://schemas.microsoft.com/office/powerpoint/2010/main" val="25968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62188" y="715963"/>
            <a:ext cx="2493962" cy="1871662"/>
          </a:xfrm>
        </p:spPr>
      </p:sp>
      <p:sp>
        <p:nvSpPr>
          <p:cNvPr id="3" name="Notes Placeholder 2"/>
          <p:cNvSpPr>
            <a:spLocks noGrp="1"/>
          </p:cNvSpPr>
          <p:nvPr>
            <p:ph type="body" idx="1"/>
          </p:nvPr>
        </p:nvSpPr>
        <p:spPr>
          <a:xfrm>
            <a:off x="712790" y="2951167"/>
            <a:ext cx="5432425" cy="6261095"/>
          </a:xfrm>
        </p:spPr>
        <p:txBody>
          <a:bodyPr/>
          <a:lstStyle/>
          <a:p>
            <a:pPr>
              <a:defRPr/>
            </a:pPr>
            <a:r>
              <a:rPr lang="en-GB" altLang="en-US" dirty="0">
                <a:latin typeface="Arial Narrow" panose="020B0604020202020204" pitchFamily="34" charset="0"/>
                <a:cs typeface="Arial Narrow" panose="020B0604020202020204" pitchFamily="34" charset="0"/>
              </a:rPr>
              <a:t>SLIDE 2 of 18</a:t>
            </a:r>
          </a:p>
          <a:p>
            <a:pPr>
              <a:defRPr/>
            </a:pPr>
            <a:r>
              <a:rPr lang="en-GB" dirty="0">
                <a:latin typeface="Arial Narrow" panose="020B0604020202020204" pitchFamily="34" charset="0"/>
                <a:ea typeface="MS PGothic" charset="0"/>
                <a:cs typeface="Arial Narrow" panose="020B0604020202020204" pitchFamily="34" charset="0"/>
              </a:rPr>
              <a:t>Before getting into the analysis of the USA, I thought it best to indicate the model of academic freedom that underpins this analysis. I first used the schematic on this slide in an expert report I prepared for the Council of Europe in 2019.  Variations of it have subsequently appeared, for example, in the Council of Europe's recent publication </a:t>
            </a:r>
            <a:r>
              <a:rPr lang="en-GB" i="1" dirty="0">
                <a:latin typeface="Arial Narrow" panose="020B0604020202020204" pitchFamily="34" charset="0"/>
                <a:ea typeface="MS PGothic" charset="0"/>
                <a:cs typeface="Arial Narrow" panose="020B0604020202020204" pitchFamily="34" charset="0"/>
              </a:rPr>
              <a:t>The Erosion of Academic Freedom in Europe</a:t>
            </a:r>
            <a:r>
              <a:rPr lang="en-GB" dirty="0">
                <a:latin typeface="Arial Narrow" panose="020B0604020202020204" pitchFamily="34" charset="0"/>
                <a:ea typeface="MS PGothic" charset="0"/>
                <a:cs typeface="Arial Narrow" panose="020B0604020202020204" pitchFamily="34" charset="0"/>
              </a:rPr>
              <a:t>. The schematic shows that the supportive elements, acting in unison, are necessary for substantive academic freedom, but each, in its own right, is insufficient for substantive academic freedom to flourish. Hence, single supportive elements are less individually important than the fact that they mesh together.  Thus, where one of the mutually supportive elements falters, it undermines the other two and weakens substantive academic freedom for research and teaching.  For example, if tenure is lacking, then academics may not be able to enjoy autonomy or to participate in shared governance and make objective decisions on (for example) research priorities or teaching methods, for fear of losing their jobs.   But this schematic was designed with EU nations in mind – it needs to be changed for the USA .</a:t>
            </a:r>
          </a:p>
          <a:p>
            <a:pPr>
              <a:defRPr/>
            </a:pPr>
            <a:endParaRPr lang="en-GB" dirty="0">
              <a:latin typeface="Arial Narrow" panose="020B0604020202020204" pitchFamily="34" charset="0"/>
              <a:ea typeface="MS PGothic" charset="0"/>
              <a:cs typeface="Arial Narrow"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0B9ADF-257E-43BE-BB32-BA8F0F4BEC2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1433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878216E2-D87B-9C0E-05F0-76F56635DD13}"/>
              </a:ext>
            </a:extLst>
          </p:cNvPr>
          <p:cNvSpPr>
            <a:spLocks noGrp="1" noRot="1" noChangeAspect="1" noChangeArrowheads="1" noTextEdit="1"/>
          </p:cNvSpPr>
          <p:nvPr>
            <p:ph type="sldImg"/>
          </p:nvPr>
        </p:nvSpPr>
        <p:spPr>
          <a:xfrm>
            <a:off x="1865313" y="303213"/>
            <a:ext cx="2954337" cy="2217737"/>
          </a:xfrm>
          <a:ln/>
        </p:spPr>
      </p:sp>
      <p:sp>
        <p:nvSpPr>
          <p:cNvPr id="36867" name="Rectangle 3">
            <a:extLst>
              <a:ext uri="{FF2B5EF4-FFF2-40B4-BE49-F238E27FC236}">
                <a16:creationId xmlns:a16="http://schemas.microsoft.com/office/drawing/2014/main" id="{787C8F4F-F839-2A44-398D-59A82281E149}"/>
              </a:ext>
            </a:extLst>
          </p:cNvPr>
          <p:cNvSpPr>
            <a:spLocks noGrp="1" noChangeArrowheads="1"/>
          </p:cNvSpPr>
          <p:nvPr>
            <p:ph type="body" idx="1"/>
          </p:nvPr>
        </p:nvSpPr>
        <p:spPr>
          <a:xfrm>
            <a:off x="307976" y="2825751"/>
            <a:ext cx="6067425" cy="6026793"/>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dirty="0">
                <a:latin typeface="Arial" panose="020B0604020202020204" pitchFamily="34" charset="0"/>
                <a:cs typeface="Arial" panose="020B0604020202020204" pitchFamily="34" charset="0"/>
              </a:rPr>
              <a:t>SLIDE 3 of 18</a:t>
            </a:r>
          </a:p>
          <a:p>
            <a:r>
              <a:rPr lang="en-GB" altLang="en-US" dirty="0">
                <a:latin typeface="Arial" panose="020B0604020202020204" pitchFamily="34" charset="0"/>
                <a:cs typeface="Arial" panose="020B0604020202020204" pitchFamily="34" charset="0"/>
              </a:rPr>
              <a:t>The initial research that I undertook concentrated on measuring the </a:t>
            </a:r>
            <a:r>
              <a:rPr lang="en-GB" altLang="en-US" i="1" dirty="0">
                <a:latin typeface="Arial" panose="020B0604020202020204" pitchFamily="34" charset="0"/>
                <a:cs typeface="Arial" panose="020B0604020202020204" pitchFamily="34" charset="0"/>
              </a:rPr>
              <a:t>de jure </a:t>
            </a:r>
            <a:r>
              <a:rPr lang="en-GB" altLang="en-US" dirty="0">
                <a:latin typeface="Arial" panose="020B0604020202020204" pitchFamily="34" charset="0"/>
                <a:cs typeface="Arial" panose="020B0604020202020204" pitchFamily="34" charset="0"/>
              </a:rPr>
              <a:t>and </a:t>
            </a:r>
            <a:r>
              <a:rPr lang="en-GB" altLang="en-US" i="1" dirty="0">
                <a:latin typeface="Arial" panose="020B0604020202020204" pitchFamily="34" charset="0"/>
                <a:cs typeface="Arial" panose="020B0604020202020204" pitchFamily="34" charset="0"/>
              </a:rPr>
              <a:t>de facto </a:t>
            </a:r>
            <a:r>
              <a:rPr lang="en-GB" altLang="en-US" dirty="0">
                <a:latin typeface="Arial" panose="020B0604020202020204" pitchFamily="34" charset="0"/>
                <a:cs typeface="Arial" panose="020B0604020202020204" pitchFamily="34" charset="0"/>
              </a:rPr>
              <a:t>elements of academic freedom in the nations of the European Union by using the UNESCO 1997 </a:t>
            </a:r>
            <a:r>
              <a:rPr lang="en-GB" altLang="en-US" i="1" dirty="0">
                <a:latin typeface="Arial" panose="020B0604020202020204" pitchFamily="34" charset="0"/>
                <a:cs typeface="Arial" panose="020B0604020202020204" pitchFamily="34" charset="0"/>
              </a:rPr>
              <a:t>Recommendation on the Status of Higher Education Teaching Personnel</a:t>
            </a:r>
            <a:r>
              <a:rPr lang="en-GB" altLang="en-US" dirty="0">
                <a:latin typeface="Arial" panose="020B0604020202020204" pitchFamily="34" charset="0"/>
                <a:cs typeface="Arial" panose="020B0604020202020204" pitchFamily="34" charset="0"/>
              </a:rPr>
              <a:t> as a comparative benchmark. Using such an approach is not possible with the USA, as academic freedom is not protected directly in the constitution or in law. </a:t>
            </a:r>
          </a:p>
          <a:p>
            <a:r>
              <a:rPr lang="en-GB" altLang="en-US" dirty="0">
                <a:latin typeface="Arial" panose="020B0604020202020204" pitchFamily="34" charset="0"/>
                <a:cs typeface="Arial" panose="020B0604020202020204" pitchFamily="34" charset="0"/>
              </a:rPr>
              <a:t>Moreover, President Ronald Reagan officially withdrew the USA’s participation of UNESCO in December 1984 on the grounds that its activities had been subjected to "extraneous politicisation" and the USA did not re-join UNESCO until October 2003. Consequently, the USA did not sign the 1997 UNESCO </a:t>
            </a:r>
            <a:r>
              <a:rPr lang="en-GB" altLang="en-US" i="1" dirty="0">
                <a:latin typeface="Arial" panose="020B0604020202020204" pitchFamily="34" charset="0"/>
                <a:cs typeface="Arial" panose="020B0604020202020204" pitchFamily="34" charset="0"/>
              </a:rPr>
              <a:t>Recommendation</a:t>
            </a:r>
            <a:r>
              <a:rPr lang="en-GB" altLang="en-US" dirty="0">
                <a:latin typeface="Arial" panose="020B0604020202020204" pitchFamily="34" charset="0"/>
                <a:cs typeface="Arial" panose="020B0604020202020204" pitchFamily="34" charset="0"/>
              </a:rPr>
              <a:t> and, moreover, it is under no obligation to sign it or honour it. </a:t>
            </a:r>
          </a:p>
        </p:txBody>
      </p:sp>
    </p:spTree>
    <p:extLst>
      <p:ext uri="{BB962C8B-B14F-4D97-AF65-F5344CB8AC3E}">
        <p14:creationId xmlns:p14="http://schemas.microsoft.com/office/powerpoint/2010/main" val="2446774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EAEDE-F245-E496-1786-4C32953F5B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543333-F5A3-7B3A-F38F-A7340CB44E75}"/>
              </a:ext>
            </a:extLst>
          </p:cNvPr>
          <p:cNvSpPr>
            <a:spLocks noGrp="1" noRot="1" noChangeAspect="1"/>
          </p:cNvSpPr>
          <p:nvPr>
            <p:ph type="sldImg"/>
          </p:nvPr>
        </p:nvSpPr>
        <p:spPr>
          <a:xfrm>
            <a:off x="2262188" y="715963"/>
            <a:ext cx="2493962" cy="1871662"/>
          </a:xfrm>
        </p:spPr>
      </p:sp>
      <p:sp>
        <p:nvSpPr>
          <p:cNvPr id="3" name="Notes Placeholder 2">
            <a:extLst>
              <a:ext uri="{FF2B5EF4-FFF2-40B4-BE49-F238E27FC236}">
                <a16:creationId xmlns:a16="http://schemas.microsoft.com/office/drawing/2014/main" id="{7C87DE6B-8713-03C0-C73F-01C6D4D8CE66}"/>
              </a:ext>
            </a:extLst>
          </p:cNvPr>
          <p:cNvSpPr>
            <a:spLocks noGrp="1"/>
          </p:cNvSpPr>
          <p:nvPr>
            <p:ph type="body" idx="1"/>
          </p:nvPr>
        </p:nvSpPr>
        <p:spPr>
          <a:xfrm>
            <a:off x="712790" y="2951167"/>
            <a:ext cx="5432425" cy="6405433"/>
          </a:xfrm>
        </p:spPr>
        <p:txBody>
          <a:bodyPr/>
          <a:lstStyle/>
          <a:p>
            <a:pPr>
              <a:defRPr/>
            </a:pPr>
            <a:r>
              <a:rPr lang="en-GB" altLang="en-US" dirty="0">
                <a:latin typeface="Arial Narrow" panose="020B0604020202020204" pitchFamily="34" charset="0"/>
                <a:cs typeface="Arial Narrow" panose="020B0604020202020204" pitchFamily="34" charset="0"/>
              </a:rPr>
              <a:t>SLIDE 4 of 18</a:t>
            </a:r>
          </a:p>
          <a:p>
            <a:pPr>
              <a:defRPr/>
            </a:pPr>
            <a:r>
              <a:rPr lang="en-GB" dirty="0">
                <a:latin typeface="Arial" panose="020B0604020202020204" pitchFamily="34" charset="0"/>
                <a:cs typeface="Arial" panose="020B0604020202020204" pitchFamily="34" charset="0"/>
              </a:rPr>
              <a:t>In 1915 the AAUP </a:t>
            </a:r>
            <a:r>
              <a:rPr lang="en-GB" i="1" dirty="0">
                <a:latin typeface="Arial" panose="020B0604020202020204" pitchFamily="34" charset="0"/>
                <a:cs typeface="Arial" panose="020B0604020202020204" pitchFamily="34" charset="0"/>
              </a:rPr>
              <a:t>General Report of the Committee on Academic Freedom and Academic Tenure </a:t>
            </a:r>
            <a:r>
              <a:rPr lang="en-GB" dirty="0">
                <a:latin typeface="Arial" panose="020B0604020202020204" pitchFamily="34" charset="0"/>
                <a:cs typeface="Arial" panose="020B0604020202020204" pitchFamily="34" charset="0"/>
              </a:rPr>
              <a:t>was drafted, which constitutes, Finkin and Post (2009, 30) argue, “the first systematic articulation of the logic and the structure of academic freedom in America, and arguably the greatest”. Subsequent work by the AAUP led to the 1940 </a:t>
            </a:r>
            <a:r>
              <a:rPr lang="en-GB" i="1" dirty="0">
                <a:latin typeface="Arial" panose="020B0604020202020204" pitchFamily="34" charset="0"/>
                <a:cs typeface="Arial" panose="020B0604020202020204" pitchFamily="34" charset="0"/>
              </a:rPr>
              <a:t>Statement on the Principles of Academic Freedom and Tenure </a:t>
            </a:r>
            <a:r>
              <a:rPr lang="en-GB" dirty="0">
                <a:latin typeface="Arial" panose="020B0604020202020204" pitchFamily="34" charset="0"/>
                <a:cs typeface="Arial" panose="020B0604020202020204" pitchFamily="34" charset="0"/>
              </a:rPr>
              <a:t>which is currently endorsed by over 200 professional and academic associations. The acceptance of the AAUP Statement is so widespread that Finkin argues it now constitutes "a professional ‘common’ or customary law of academic freedom and tenure” (</a:t>
            </a:r>
            <a:r>
              <a:rPr lang="en-GB" dirty="0" err="1">
                <a:latin typeface="Arial" panose="020B0604020202020204" pitchFamily="34" charset="0"/>
                <a:cs typeface="Arial" panose="020B0604020202020204" pitchFamily="34" charset="0"/>
              </a:rPr>
              <a:t>Finkin</a:t>
            </a:r>
            <a:r>
              <a:rPr lang="en-GB" dirty="0">
                <a:latin typeface="Arial" panose="020B0604020202020204" pitchFamily="34" charset="0"/>
                <a:cs typeface="Arial" panose="020B0604020202020204" pitchFamily="34" charset="0"/>
              </a:rPr>
              <a:t>, 1972, 577).</a:t>
            </a:r>
          </a:p>
          <a:p>
            <a:pPr>
              <a:defRPr/>
            </a:pPr>
            <a:r>
              <a:rPr lang="en-GB" dirty="0">
                <a:latin typeface="Arial" panose="020B0604020202020204" pitchFamily="34" charset="0"/>
                <a:cs typeface="Arial" panose="020B0604020202020204" pitchFamily="34" charset="0"/>
              </a:rPr>
              <a:t>Hence, we need to amend the schematic for the USA, as above, to reflect the central role of the AAUP  1940 </a:t>
            </a:r>
            <a:r>
              <a:rPr lang="en-GB" i="1" dirty="0">
                <a:latin typeface="Arial" panose="020B0604020202020204" pitchFamily="34" charset="0"/>
                <a:cs typeface="Arial" panose="020B0604020202020204" pitchFamily="34" charset="0"/>
              </a:rPr>
              <a:t>Statement</a:t>
            </a:r>
            <a:r>
              <a:rPr lang="en-GB" dirty="0">
                <a:latin typeface="Arial" panose="020B0604020202020204" pitchFamily="34" charset="0"/>
                <a:cs typeface="Arial" panose="020B0604020202020204" pitchFamily="34" charset="0"/>
              </a:rPr>
              <a:t> in protecting academic freedom in the USA.</a:t>
            </a:r>
          </a:p>
        </p:txBody>
      </p:sp>
      <p:sp>
        <p:nvSpPr>
          <p:cNvPr id="4" name="Slide Number Placeholder 3">
            <a:extLst>
              <a:ext uri="{FF2B5EF4-FFF2-40B4-BE49-F238E27FC236}">
                <a16:creationId xmlns:a16="http://schemas.microsoft.com/office/drawing/2014/main" id="{C6E29F62-522D-4BF4-0D81-97BA073C827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0B9ADF-257E-43BE-BB32-BA8F0F4BEC2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3343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Narrow" panose="020B0604020202020204" pitchFamily="34" charset="0"/>
                <a:cs typeface="Arial Narrow" panose="020B0604020202020204" pitchFamily="34" charset="0"/>
              </a:rPr>
              <a:t>SLIDE 5 of 18</a:t>
            </a:r>
          </a:p>
          <a:p>
            <a:r>
              <a:rPr lang="en-GB" dirty="0">
                <a:latin typeface="Arial" panose="020B0604020202020204" pitchFamily="34" charset="0"/>
                <a:cs typeface="Arial" panose="020B0604020202020204" pitchFamily="34" charset="0"/>
              </a:rPr>
              <a:t>This slide shows the five substantive elements of academic freedom as propounded in the AAUP </a:t>
            </a:r>
            <a:r>
              <a:rPr lang="en-GB" i="1" dirty="0">
                <a:latin typeface="Arial" panose="020B0604020202020204" pitchFamily="34" charset="0"/>
                <a:cs typeface="Arial" panose="020B0604020202020204" pitchFamily="34" charset="0"/>
              </a:rPr>
              <a:t>Red Book</a:t>
            </a:r>
            <a:r>
              <a:rPr lang="en-GB" dirty="0">
                <a:latin typeface="Arial" panose="020B0604020202020204" pitchFamily="34" charset="0"/>
                <a:cs typeface="Arial" panose="020B0604020202020204" pitchFamily="34" charset="0"/>
              </a:rPr>
              <a:t>.  These are freedom for research and teaching, extra-mural utterance, tenure and institutional governance.  Close analysis of the text shows that these elements highlighted by the AAUP 1940</a:t>
            </a:r>
            <a:r>
              <a:rPr lang="en-GB" i="1" dirty="0">
                <a:latin typeface="Arial" panose="020B0604020202020204" pitchFamily="34" charset="0"/>
                <a:cs typeface="Arial" panose="020B0604020202020204" pitchFamily="34" charset="0"/>
              </a:rPr>
              <a:t> Statement </a:t>
            </a:r>
            <a:r>
              <a:rPr lang="en-GB" dirty="0">
                <a:latin typeface="Arial" panose="020B0604020202020204" pitchFamily="34" charset="0"/>
                <a:cs typeface="Arial" panose="020B0604020202020204" pitchFamily="34" charset="0"/>
              </a:rPr>
              <a:t>are very similar to those in the UNESCO 1997 </a:t>
            </a:r>
            <a:r>
              <a:rPr lang="en-GB" i="1" dirty="0">
                <a:latin typeface="Arial" panose="020B0604020202020204" pitchFamily="34" charset="0"/>
                <a:cs typeface="Arial" panose="020B0604020202020204" pitchFamily="34" charset="0"/>
              </a:rPr>
              <a:t>Recommendation</a:t>
            </a:r>
            <a:r>
              <a:rPr lang="en-GB" dirty="0">
                <a:latin typeface="Arial" panose="020B0604020202020204" pitchFamily="34" charset="0"/>
                <a:cs typeface="Arial" panose="020B0604020202020204" pitchFamily="34" charset="0"/>
              </a:rPr>
              <a:t>.  Indeed, when reviewing the development of the UNESCO </a:t>
            </a:r>
            <a:r>
              <a:rPr lang="en-GB" i="1" dirty="0">
                <a:latin typeface="Arial" panose="020B0604020202020204" pitchFamily="34" charset="0"/>
                <a:cs typeface="Arial" panose="020B0604020202020204" pitchFamily="34" charset="0"/>
              </a:rPr>
              <a:t>Recommendation</a:t>
            </a:r>
            <a:r>
              <a:rPr lang="en-GB" dirty="0">
                <a:latin typeface="Arial" panose="020B0604020202020204" pitchFamily="34" charset="0"/>
                <a:cs typeface="Arial" panose="020B0604020202020204" pitchFamily="34" charset="0"/>
              </a:rPr>
              <a:t>, Donald Savage and Patricia Finn (authors of the</a:t>
            </a:r>
            <a:r>
              <a:rPr lang="en-GB" i="1" dirty="0">
                <a:latin typeface="Arial" panose="020B0604020202020204" pitchFamily="34" charset="0"/>
                <a:cs typeface="Arial" panose="020B0604020202020204" pitchFamily="34" charset="0"/>
              </a:rPr>
              <a:t> Recommendation</a:t>
            </a:r>
            <a:r>
              <a:rPr lang="en-GB" dirty="0">
                <a:latin typeface="Arial" panose="020B0604020202020204" pitchFamily="34" charset="0"/>
                <a:cs typeface="Arial" panose="020B0604020202020204" pitchFamily="34" charset="0"/>
              </a:rPr>
              <a:t>) acknowledge that: "This whole development had been much influenced by the definition of tenure in the AAUP 1940 </a:t>
            </a:r>
            <a:r>
              <a:rPr lang="en-GB" i="1" dirty="0">
                <a:latin typeface="Arial" panose="020B0604020202020204" pitchFamily="34" charset="0"/>
                <a:cs typeface="Arial" panose="020B0604020202020204" pitchFamily="34" charset="0"/>
              </a:rPr>
              <a:t>Statement on Academic Freedom</a:t>
            </a:r>
            <a:r>
              <a:rPr lang="en-GB" dirty="0">
                <a:latin typeface="Arial" panose="020B0604020202020204" pitchFamily="34" charset="0"/>
                <a:cs typeface="Arial" panose="020B0604020202020204" pitchFamily="34" charset="0"/>
              </a:rPr>
              <a:t>".  To conduct a national survey of faculty members' compliance with the AAUP </a:t>
            </a:r>
            <a:r>
              <a:rPr lang="en-GB" i="1" dirty="0">
                <a:latin typeface="Arial" panose="020B0604020202020204" pitchFamily="34" charset="0"/>
                <a:cs typeface="Arial" panose="020B0604020202020204" pitchFamily="34" charset="0"/>
              </a:rPr>
              <a:t>Statement</a:t>
            </a:r>
            <a:r>
              <a:rPr lang="en-GB" dirty="0">
                <a:latin typeface="Arial" panose="020B0604020202020204" pitchFamily="34" charset="0"/>
                <a:cs typeface="Arial" panose="020B0604020202020204" pitchFamily="34" charset="0"/>
              </a:rPr>
              <a:t> would be a monumental undertaking.  Consequently, the study examined the level of institutional alignment with the relevant sections of the AAUP </a:t>
            </a:r>
            <a:r>
              <a:rPr lang="en-GB" i="1" dirty="0">
                <a:latin typeface="Arial" panose="020B0604020202020204" pitchFamily="34" charset="0"/>
                <a:cs typeface="Arial" panose="020B0604020202020204" pitchFamily="34" charset="0"/>
              </a:rPr>
              <a:t>Statement</a:t>
            </a:r>
            <a:r>
              <a:rPr lang="en-GB" dirty="0"/>
              <a:t>.  </a:t>
            </a:r>
          </a:p>
        </p:txBody>
      </p:sp>
    </p:spTree>
    <p:extLst>
      <p:ext uri="{BB962C8B-B14F-4D97-AF65-F5344CB8AC3E}">
        <p14:creationId xmlns:p14="http://schemas.microsoft.com/office/powerpoint/2010/main" val="4239217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2E7D9-0AFF-BBE9-4595-001C0EE54E25}"/>
            </a:ext>
          </a:extLst>
        </p:cNvPr>
        <p:cNvGrpSpPr/>
        <p:nvPr/>
      </p:nvGrpSpPr>
      <p:grpSpPr>
        <a:xfrm>
          <a:off x="0" y="0"/>
          <a:ext cx="0" cy="0"/>
          <a:chOff x="0" y="0"/>
          <a:chExt cx="0" cy="0"/>
        </a:xfrm>
      </p:grpSpPr>
      <p:sp>
        <p:nvSpPr>
          <p:cNvPr id="39938" name="Rectangle 2">
            <a:extLst>
              <a:ext uri="{FF2B5EF4-FFF2-40B4-BE49-F238E27FC236}">
                <a16:creationId xmlns:a16="http://schemas.microsoft.com/office/drawing/2014/main" id="{738FE7C2-CD52-8A3E-0570-45AFCCE15323}"/>
              </a:ext>
            </a:extLst>
          </p:cNvPr>
          <p:cNvSpPr>
            <a:spLocks noGrp="1" noRot="1" noChangeAspect="1" noChangeArrowheads="1" noTextEdit="1"/>
          </p:cNvSpPr>
          <p:nvPr>
            <p:ph type="sldImg"/>
          </p:nvPr>
        </p:nvSpPr>
        <p:spPr>
          <a:xfrm>
            <a:off x="1865313" y="303213"/>
            <a:ext cx="2954337" cy="2217737"/>
          </a:xfrm>
          <a:ln/>
        </p:spPr>
      </p:sp>
      <p:sp>
        <p:nvSpPr>
          <p:cNvPr id="39939" name="Rectangle 3">
            <a:extLst>
              <a:ext uri="{FF2B5EF4-FFF2-40B4-BE49-F238E27FC236}">
                <a16:creationId xmlns:a16="http://schemas.microsoft.com/office/drawing/2014/main" id="{0AAD8C39-EEEE-6295-8C0F-98BC7F84AA5E}"/>
              </a:ext>
            </a:extLst>
          </p:cNvPr>
          <p:cNvSpPr>
            <a:spLocks noGrp="1" noChangeArrowheads="1"/>
          </p:cNvSpPr>
          <p:nvPr>
            <p:ph type="body" idx="1"/>
          </p:nvPr>
        </p:nvSpPr>
        <p:spPr>
          <a:xfrm>
            <a:off x="307976" y="2825751"/>
            <a:ext cx="6067425" cy="67960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dirty="0">
                <a:latin typeface="Arial" panose="020B0604020202020204" pitchFamily="34" charset="0"/>
                <a:cs typeface="Arial" panose="020B0604020202020204" pitchFamily="34" charset="0"/>
              </a:rPr>
              <a:t>SLIDE 6 of 18 </a:t>
            </a:r>
          </a:p>
          <a:p>
            <a:r>
              <a:rPr lang="en-GB" altLang="en-US" dirty="0">
                <a:latin typeface="Arial" panose="020B0604020202020204" pitchFamily="34" charset="0"/>
                <a:cs typeface="Arial" panose="020B0604020202020204" pitchFamily="34" charset="0"/>
              </a:rPr>
              <a:t>This slide describes the process by which universities were chosen for inclusion in the sample.</a:t>
            </a:r>
          </a:p>
          <a:p>
            <a:r>
              <a:rPr lang="en-GB" altLang="en-US" dirty="0">
                <a:latin typeface="Arial" panose="020B0604020202020204" pitchFamily="34" charset="0"/>
                <a:cs typeface="Arial" panose="020B0604020202020204" pitchFamily="34" charset="0"/>
              </a:rPr>
              <a:t>The 2021 Carnegie Classification provides detailed information on the characteristics of the 3940 higher education institutions in the USA and was used to apply four criteria to select a sample. First, within each state, Universities were divided into two types, public and private.  Within these two cohorts, the universities were ranked by research intensiveness (as measured by the largest number of doctoral programmes and the level of grant income).  Where two universities in a state had the same level of research activity, the university with the highest number of fulltime equivalent students was chosen. This process was repeated for all 50 states and the District of Columbia and 199 universities identified.</a:t>
            </a:r>
          </a:p>
        </p:txBody>
      </p:sp>
    </p:spTree>
    <p:extLst>
      <p:ext uri="{BB962C8B-B14F-4D97-AF65-F5344CB8AC3E}">
        <p14:creationId xmlns:p14="http://schemas.microsoft.com/office/powerpoint/2010/main" val="383667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8E33366F-858E-5CF1-DF7B-11313B0D3FC9}"/>
              </a:ext>
            </a:extLst>
          </p:cNvPr>
          <p:cNvSpPr>
            <a:spLocks noGrp="1" noRot="1" noChangeAspect="1" noChangeArrowheads="1" noTextEdit="1"/>
          </p:cNvSpPr>
          <p:nvPr>
            <p:ph type="sldImg"/>
          </p:nvPr>
        </p:nvSpPr>
        <p:spPr>
          <a:xfrm>
            <a:off x="1865313" y="303213"/>
            <a:ext cx="2954337" cy="2217737"/>
          </a:xfrm>
          <a:ln/>
        </p:spPr>
      </p:sp>
      <p:sp>
        <p:nvSpPr>
          <p:cNvPr id="39939" name="Rectangle 3">
            <a:extLst>
              <a:ext uri="{FF2B5EF4-FFF2-40B4-BE49-F238E27FC236}">
                <a16:creationId xmlns:a16="http://schemas.microsoft.com/office/drawing/2014/main" id="{AAF231E7-50E0-D8EF-9584-718369A33B42}"/>
              </a:ext>
            </a:extLst>
          </p:cNvPr>
          <p:cNvSpPr>
            <a:spLocks noGrp="1" noChangeArrowheads="1"/>
          </p:cNvSpPr>
          <p:nvPr>
            <p:ph type="body" idx="1"/>
          </p:nvPr>
        </p:nvSpPr>
        <p:spPr>
          <a:xfrm>
            <a:off x="307976" y="2825751"/>
            <a:ext cx="6067425" cy="67960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7 of </a:t>
            </a:r>
            <a:r>
              <a:rPr lang="en-GB" altLang="en-US" dirty="0">
                <a:latin typeface="Arial" panose="020B0604020202020204" pitchFamily="34" charset="0"/>
                <a:cs typeface="Arial" panose="020B0604020202020204" pitchFamily="34" charset="0"/>
              </a:rPr>
              <a:t>18</a:t>
            </a:r>
            <a:r>
              <a:rPr lang="en-GB" altLang="en-US" sz="1800" dirty="0">
                <a:latin typeface="Arial" panose="020B0604020202020204" pitchFamily="34" charset="0"/>
                <a:cs typeface="Arial" panose="020B0604020202020204" pitchFamily="34" charset="0"/>
              </a:rPr>
              <a:t> </a:t>
            </a:r>
          </a:p>
          <a:p>
            <a:r>
              <a:rPr lang="en-GB" altLang="en-US" dirty="0">
                <a:latin typeface="Arial" panose="020B0604020202020204" pitchFamily="34" charset="0"/>
                <a:cs typeface="Arial" panose="020B0604020202020204" pitchFamily="34" charset="0"/>
              </a:rPr>
              <a:t>As this slide explains, websites of the 199 Universities in the sample were accessed and copies of the relevant institutional documents such as Faculty Handbooks, Policy Documents and procedural reports relating to academic freedom, were obtained. Gathering the data often required contacting the local chapter of the AAUP or individual university administrators and teaching and research faculty members.  Over 150 individual academics were contacted by email. The resultant text that was gathered was assessed by two researchers, using a common rubric.  Where there were disagreements between the assessors, efforts were made to gather further documents and contact additional faculty by email</a:t>
            </a:r>
            <a:r>
              <a:rPr lang="en-GB" altLang="en-US" dirty="0"/>
              <a:t>.</a:t>
            </a:r>
            <a:endParaRPr lang="en-GB" altLang="en-US" sz="18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32BF4450-0F21-F295-117C-FF0EC9E8469D}"/>
              </a:ext>
            </a:extLst>
          </p:cNvPr>
          <p:cNvSpPr>
            <a:spLocks noGrp="1" noRot="1" noChangeAspect="1" noChangeArrowheads="1" noTextEdit="1"/>
          </p:cNvSpPr>
          <p:nvPr>
            <p:ph type="sldImg"/>
          </p:nvPr>
        </p:nvSpPr>
        <p:spPr>
          <a:xfrm>
            <a:off x="1865313" y="303213"/>
            <a:ext cx="2954337" cy="2217737"/>
          </a:xfrm>
          <a:ln/>
        </p:spPr>
      </p:sp>
      <p:sp>
        <p:nvSpPr>
          <p:cNvPr id="40963" name="Rectangle 3">
            <a:extLst>
              <a:ext uri="{FF2B5EF4-FFF2-40B4-BE49-F238E27FC236}">
                <a16:creationId xmlns:a16="http://schemas.microsoft.com/office/drawing/2014/main" id="{08D6ECF7-A1C2-53A7-5D0E-E397E40C9B35}"/>
              </a:ext>
            </a:extLst>
          </p:cNvPr>
          <p:cNvSpPr>
            <a:spLocks noGrp="1" noChangeArrowheads="1"/>
          </p:cNvSpPr>
          <p:nvPr>
            <p:ph type="body" idx="1"/>
          </p:nvPr>
        </p:nvSpPr>
        <p:spPr>
          <a:xfrm>
            <a:off x="590526" y="2947888"/>
            <a:ext cx="5616624" cy="6264696"/>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sz="1800" dirty="0">
                <a:latin typeface="Arial" panose="020B0604020202020204" pitchFamily="34" charset="0"/>
                <a:cs typeface="Arial" panose="020B0604020202020204" pitchFamily="34" charset="0"/>
              </a:rPr>
              <a:t>SLIDE 8 of </a:t>
            </a:r>
            <a:r>
              <a:rPr lang="en-GB" altLang="en-US" dirty="0">
                <a:latin typeface="Arial" panose="020B0604020202020204" pitchFamily="34" charset="0"/>
                <a:cs typeface="Arial" panose="020B0604020202020204" pitchFamily="34" charset="0"/>
              </a:rPr>
              <a:t>18</a:t>
            </a:r>
            <a:r>
              <a:rPr lang="en-GB" altLang="en-US" sz="1800" dirty="0">
                <a:latin typeface="Arial" panose="020B0604020202020204" pitchFamily="34" charset="0"/>
                <a:cs typeface="Arial" panose="020B0604020202020204" pitchFamily="34" charset="0"/>
              </a:rPr>
              <a:t> </a:t>
            </a:r>
          </a:p>
          <a:p>
            <a:r>
              <a:rPr lang="en-GB" altLang="en-US" sz="1800" dirty="0">
                <a:latin typeface="Arial" panose="020B0604020202020204" pitchFamily="34" charset="0"/>
                <a:cs typeface="Arial" panose="020B0604020202020204" pitchFamily="34" charset="0"/>
              </a:rPr>
              <a:t>This slide shows the rubric by which the degree of alignment with the AAUP </a:t>
            </a:r>
            <a:r>
              <a:rPr lang="en-GB" altLang="en-US" sz="1800" i="1" dirty="0">
                <a:latin typeface="Arial" panose="020B0604020202020204" pitchFamily="34" charset="0"/>
                <a:cs typeface="Arial" panose="020B0604020202020204" pitchFamily="34" charset="0"/>
              </a:rPr>
              <a:t>Statemen</a:t>
            </a:r>
            <a:r>
              <a:rPr lang="en-GB" altLang="en-US" sz="1800" dirty="0">
                <a:latin typeface="Arial" panose="020B0604020202020204" pitchFamily="34" charset="0"/>
                <a:cs typeface="Arial" panose="020B0604020202020204" pitchFamily="34" charset="0"/>
              </a:rPr>
              <a:t>t was established.  Usually, the degree of alignment was relativel</a:t>
            </a:r>
            <a:r>
              <a:rPr lang="en-GB" altLang="en-US" dirty="0">
                <a:latin typeface="Arial" panose="020B0604020202020204" pitchFamily="34" charset="0"/>
                <a:cs typeface="Arial" panose="020B0604020202020204" pitchFamily="34" charset="0"/>
              </a:rPr>
              <a:t>y easy to ascertain – for example, a sizeable</a:t>
            </a:r>
            <a:r>
              <a:rPr lang="en-GB" altLang="en-US" sz="1800" dirty="0">
                <a:latin typeface="Arial" panose="020B0604020202020204" pitchFamily="34" charset="0"/>
                <a:cs typeface="Arial" panose="020B0604020202020204" pitchFamily="34" charset="0"/>
              </a:rPr>
              <a:t> number of universities directly copied </a:t>
            </a:r>
            <a:r>
              <a:rPr lang="en-GB" altLang="en-US" dirty="0">
                <a:latin typeface="Arial" panose="020B0604020202020204" pitchFamily="34" charset="0"/>
                <a:cs typeface="Arial" panose="020B0604020202020204" pitchFamily="34" charset="0"/>
              </a:rPr>
              <a:t>sections of the</a:t>
            </a:r>
            <a:r>
              <a:rPr lang="en-GB" altLang="en-US" sz="1800" dirty="0">
                <a:latin typeface="Arial" panose="020B0604020202020204" pitchFamily="34" charset="0"/>
                <a:cs typeface="Arial" panose="020B0604020202020204" pitchFamily="34" charset="0"/>
              </a:rPr>
              <a:t> AAUP Statement into their institutional policy documents.</a:t>
            </a:r>
          </a:p>
          <a:p>
            <a:r>
              <a:rPr lang="en-GB" altLang="en-US" dirty="0">
                <a:latin typeface="Arial" panose="020B0604020202020204" pitchFamily="34" charset="0"/>
                <a:cs typeface="Arial" panose="020B0604020202020204" pitchFamily="34" charset="0"/>
              </a:rPr>
              <a:t>As can be seen, statements relating to the five crucial elements, were adjudged to be </a:t>
            </a:r>
          </a:p>
          <a:p>
            <a:r>
              <a:rPr lang="en-GB" altLang="en-US" dirty="0">
                <a:latin typeface="Arial" panose="020B0604020202020204" pitchFamily="34" charset="0"/>
                <a:cs typeface="Arial" panose="020B0604020202020204" pitchFamily="34" charset="0"/>
              </a:rPr>
              <a:t>1) in full alignment with the AAUP </a:t>
            </a:r>
            <a:r>
              <a:rPr lang="en-GB" altLang="en-US" i="1" dirty="0">
                <a:latin typeface="Arial" panose="020B0604020202020204" pitchFamily="34" charset="0"/>
                <a:cs typeface="Arial" panose="020B0604020202020204" pitchFamily="34" charset="0"/>
              </a:rPr>
              <a:t>Statement</a:t>
            </a:r>
          </a:p>
          <a:p>
            <a:r>
              <a:rPr lang="en-GB" altLang="en-US" sz="1800" dirty="0">
                <a:latin typeface="Arial" panose="020B0604020202020204" pitchFamily="34" charset="0"/>
                <a:cs typeface="Arial" panose="020B0604020202020204" pitchFamily="34" charset="0"/>
              </a:rPr>
              <a:t>2)</a:t>
            </a:r>
            <a:r>
              <a:rPr lang="en-GB" altLang="en-US" dirty="0">
                <a:latin typeface="Arial" panose="020B0604020202020204" pitchFamily="34" charset="0"/>
                <a:cs typeface="Arial" panose="020B0604020202020204" pitchFamily="34" charset="0"/>
              </a:rPr>
              <a:t> in qualified alignment with the </a:t>
            </a:r>
            <a:r>
              <a:rPr lang="en-GB" altLang="en-US" i="1" dirty="0">
                <a:latin typeface="Arial" panose="020B0604020202020204" pitchFamily="34" charset="0"/>
                <a:cs typeface="Arial" panose="020B0604020202020204" pitchFamily="34" charset="0"/>
              </a:rPr>
              <a:t>Statement</a:t>
            </a:r>
          </a:p>
          <a:p>
            <a:r>
              <a:rPr lang="en-GB" altLang="en-US" sz="1800" dirty="0">
                <a:latin typeface="Arial" panose="020B0604020202020204" pitchFamily="34" charset="0"/>
                <a:cs typeface="Arial" panose="020B0604020202020204" pitchFamily="34" charset="0"/>
              </a:rPr>
              <a:t>3) in alignment with an institutional academic freedom policy document.</a:t>
            </a:r>
          </a:p>
          <a:p>
            <a:r>
              <a:rPr lang="en-GB" altLang="en-US" dirty="0">
                <a:latin typeface="Arial" panose="020B0604020202020204" pitchFamily="34" charset="0"/>
                <a:cs typeface="Arial" panose="020B0604020202020204" pitchFamily="34" charset="0"/>
              </a:rPr>
              <a:t>4) non-aligned, as there was no policy documentation dealing with academic freedom.</a:t>
            </a:r>
          </a:p>
          <a:p>
            <a:r>
              <a:rPr lang="en-GB" altLang="en-US" dirty="0">
                <a:latin typeface="Arial" panose="020B0604020202020204" pitchFamily="34" charset="0"/>
                <a:cs typeface="Arial" panose="020B0604020202020204" pitchFamily="34" charset="0"/>
              </a:rPr>
              <a:t>Universities in the sample that were on the AAUP Censure List, were coded as institutionally non-compliant, as were those which did not respond to requests for information.</a:t>
            </a:r>
            <a:endParaRPr lang="en-GB" altLang="en-US" sz="1800" dirty="0">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CB955-D05E-0978-CC21-C1E8A4C3EDB2}"/>
            </a:ext>
          </a:extLst>
        </p:cNvPr>
        <p:cNvGrpSpPr/>
        <p:nvPr/>
      </p:nvGrpSpPr>
      <p:grpSpPr>
        <a:xfrm>
          <a:off x="0" y="0"/>
          <a:ext cx="0" cy="0"/>
          <a:chOff x="0" y="0"/>
          <a:chExt cx="0" cy="0"/>
        </a:xfrm>
      </p:grpSpPr>
      <p:sp>
        <p:nvSpPr>
          <p:cNvPr id="41986" name="Rectangle 2">
            <a:extLst>
              <a:ext uri="{FF2B5EF4-FFF2-40B4-BE49-F238E27FC236}">
                <a16:creationId xmlns:a16="http://schemas.microsoft.com/office/drawing/2014/main" id="{9FDA6D74-FCEB-EA82-8BAB-FDE38269FE3D}"/>
              </a:ext>
            </a:extLst>
          </p:cNvPr>
          <p:cNvSpPr>
            <a:spLocks noGrp="1" noRot="1" noChangeAspect="1" noChangeArrowheads="1" noTextEdit="1"/>
          </p:cNvSpPr>
          <p:nvPr>
            <p:ph type="sldImg"/>
          </p:nvPr>
        </p:nvSpPr>
        <p:spPr>
          <a:xfrm>
            <a:off x="1865313" y="303213"/>
            <a:ext cx="2954337" cy="2217737"/>
          </a:xfrm>
          <a:ln/>
        </p:spPr>
      </p:sp>
      <p:sp>
        <p:nvSpPr>
          <p:cNvPr id="41987" name="Rectangle 3">
            <a:extLst>
              <a:ext uri="{FF2B5EF4-FFF2-40B4-BE49-F238E27FC236}">
                <a16:creationId xmlns:a16="http://schemas.microsoft.com/office/drawing/2014/main" id="{6D0E36FA-79C7-F55F-A4AE-765B62571D61}"/>
              </a:ext>
            </a:extLst>
          </p:cNvPr>
          <p:cNvSpPr>
            <a:spLocks noGrp="1" noChangeArrowheads="1"/>
          </p:cNvSpPr>
          <p:nvPr>
            <p:ph type="body" idx="1"/>
          </p:nvPr>
        </p:nvSpPr>
        <p:spPr>
          <a:xfrm>
            <a:off x="307976" y="2825751"/>
            <a:ext cx="6187205" cy="5954785"/>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GB" altLang="en-US" dirty="0">
                <a:latin typeface="Arial" panose="020B0604020202020204" pitchFamily="34" charset="0"/>
                <a:cs typeface="Arial" panose="020B0604020202020204" pitchFamily="34" charset="0"/>
              </a:rPr>
              <a:t>SLIDE 9 of 18 </a:t>
            </a:r>
          </a:p>
          <a:p>
            <a:r>
              <a:rPr lang="en-GB" altLang="en-US" dirty="0">
                <a:latin typeface="Arial" panose="020B0604020202020204" pitchFamily="34" charset="0"/>
                <a:cs typeface="Arial" panose="020B0604020202020204" pitchFamily="34" charset="0"/>
              </a:rPr>
              <a:t>In Alaska and the District of Columbia only three universities met the sampling criteria both, and in Wyoming only one institution met the research criterion. Hence the sample comprised 101 publicly funded and 98 privately funded institutions, identified as the largest and most research active. The aggregate number of students in the sample universities was calculated as being equivalent to 24% of the total number of full-time equivalent students in the USA. Hence, although this analysis presents a ‘snapshot’ of academic freedom in the USA, it is, nevertheless, an empirically authoritative one. As can be seen, 90% of the publicly funded universities in the sample were doctorate granting institutions, whereas the comparable figure for the privately funded universities was considerably lower at 73%.</a:t>
            </a:r>
          </a:p>
        </p:txBody>
      </p:sp>
    </p:spTree>
    <p:extLst>
      <p:ext uri="{BB962C8B-B14F-4D97-AF65-F5344CB8AC3E}">
        <p14:creationId xmlns:p14="http://schemas.microsoft.com/office/powerpoint/2010/main" val="117251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s-MX"/>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a:t>Click to edit Master subtitle style</a:t>
            </a:r>
            <a:endParaRPr lang="es-MX"/>
          </a:p>
        </p:txBody>
      </p:sp>
      <p:sp>
        <p:nvSpPr>
          <p:cNvPr id="4" name="Rectangle 4">
            <a:extLst>
              <a:ext uri="{FF2B5EF4-FFF2-40B4-BE49-F238E27FC236}">
                <a16:creationId xmlns:a16="http://schemas.microsoft.com/office/drawing/2014/main" id="{A4CF4D5C-0A55-F496-3560-EB75784B1426}"/>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55808AFD-CEDA-2E17-6161-1B04FD2931D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B529655-F76B-1951-22C8-276FCFF2E35B}"/>
              </a:ext>
            </a:extLst>
          </p:cNvPr>
          <p:cNvSpPr>
            <a:spLocks noGrp="1" noChangeArrowheads="1"/>
          </p:cNvSpPr>
          <p:nvPr>
            <p:ph type="sldNum" sz="quarter" idx="12"/>
          </p:nvPr>
        </p:nvSpPr>
        <p:spPr>
          <a:ln/>
        </p:spPr>
        <p:txBody>
          <a:bodyPr/>
          <a:lstStyle>
            <a:lvl1pPr>
              <a:defRPr/>
            </a:lvl1pPr>
          </a:lstStyle>
          <a:p>
            <a:fld id="{9EDF9417-13C3-7B40-BAE7-9D04C0B004F8}" type="slidenum">
              <a:rPr lang="en-GB" altLang="en-US"/>
              <a:pPr/>
              <a:t>‹#›</a:t>
            </a:fld>
            <a:endParaRPr lang="en-GB" altLang="en-US"/>
          </a:p>
        </p:txBody>
      </p:sp>
    </p:spTree>
    <p:extLst>
      <p:ext uri="{BB962C8B-B14F-4D97-AF65-F5344CB8AC3E}">
        <p14:creationId xmlns:p14="http://schemas.microsoft.com/office/powerpoint/2010/main" val="667946086"/>
      </p:ext>
    </p:extLst>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MX"/>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Rectangle 4">
            <a:extLst>
              <a:ext uri="{FF2B5EF4-FFF2-40B4-BE49-F238E27FC236}">
                <a16:creationId xmlns:a16="http://schemas.microsoft.com/office/drawing/2014/main" id="{C452DF6D-BE66-3A73-55F8-370FD36AED38}"/>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F05F795C-FF2F-F47A-ED62-85ED3DDEA97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CE4C8C61-E361-8DBE-000D-930BAF6DFBE6}"/>
              </a:ext>
            </a:extLst>
          </p:cNvPr>
          <p:cNvSpPr>
            <a:spLocks noGrp="1" noChangeArrowheads="1"/>
          </p:cNvSpPr>
          <p:nvPr>
            <p:ph type="sldNum" sz="quarter" idx="12"/>
          </p:nvPr>
        </p:nvSpPr>
        <p:spPr>
          <a:ln/>
        </p:spPr>
        <p:txBody>
          <a:bodyPr/>
          <a:lstStyle>
            <a:lvl1pPr>
              <a:defRPr/>
            </a:lvl1pPr>
          </a:lstStyle>
          <a:p>
            <a:fld id="{410FD55B-ED91-5743-A100-A869F6CDB833}" type="slidenum">
              <a:rPr lang="en-GB" altLang="en-US"/>
              <a:pPr/>
              <a:t>‹#›</a:t>
            </a:fld>
            <a:endParaRPr lang="en-GB" altLang="en-US"/>
          </a:p>
        </p:txBody>
      </p:sp>
    </p:spTree>
    <p:extLst>
      <p:ext uri="{BB962C8B-B14F-4D97-AF65-F5344CB8AC3E}">
        <p14:creationId xmlns:p14="http://schemas.microsoft.com/office/powerpoint/2010/main" val="3897110769"/>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es-MX"/>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Rectangle 4">
            <a:extLst>
              <a:ext uri="{FF2B5EF4-FFF2-40B4-BE49-F238E27FC236}">
                <a16:creationId xmlns:a16="http://schemas.microsoft.com/office/drawing/2014/main" id="{C988AAC7-B371-400A-F32E-A2396A0C9038}"/>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77FC133E-8F0D-6C7E-C51C-3A88F2A39FE7}"/>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B7CB24E2-2014-24CE-8ACB-CBC04E758A83}"/>
              </a:ext>
            </a:extLst>
          </p:cNvPr>
          <p:cNvSpPr>
            <a:spLocks noGrp="1" noChangeArrowheads="1"/>
          </p:cNvSpPr>
          <p:nvPr>
            <p:ph type="sldNum" sz="quarter" idx="12"/>
          </p:nvPr>
        </p:nvSpPr>
        <p:spPr>
          <a:ln/>
        </p:spPr>
        <p:txBody>
          <a:bodyPr/>
          <a:lstStyle>
            <a:lvl1pPr>
              <a:defRPr/>
            </a:lvl1pPr>
          </a:lstStyle>
          <a:p>
            <a:fld id="{7FC48C1F-2E91-CF41-BF21-60D56DB4A350}" type="slidenum">
              <a:rPr lang="en-GB" altLang="en-US"/>
              <a:pPr/>
              <a:t>‹#›</a:t>
            </a:fld>
            <a:endParaRPr lang="en-GB" altLang="en-US"/>
          </a:p>
        </p:txBody>
      </p:sp>
    </p:spTree>
    <p:extLst>
      <p:ext uri="{BB962C8B-B14F-4D97-AF65-F5344CB8AC3E}">
        <p14:creationId xmlns:p14="http://schemas.microsoft.com/office/powerpoint/2010/main" val="2043093540"/>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MX"/>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Rectangle 4">
            <a:extLst>
              <a:ext uri="{FF2B5EF4-FFF2-40B4-BE49-F238E27FC236}">
                <a16:creationId xmlns:a16="http://schemas.microsoft.com/office/drawing/2014/main" id="{2A8426CE-F74D-8A1C-1105-2A50595910A7}"/>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154A8A87-BE53-305E-C992-5AE40C38A2A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A1096ED4-CF5F-0482-7702-7FD65291B0B0}"/>
              </a:ext>
            </a:extLst>
          </p:cNvPr>
          <p:cNvSpPr>
            <a:spLocks noGrp="1" noChangeArrowheads="1"/>
          </p:cNvSpPr>
          <p:nvPr>
            <p:ph type="sldNum" sz="quarter" idx="12"/>
          </p:nvPr>
        </p:nvSpPr>
        <p:spPr>
          <a:ln/>
        </p:spPr>
        <p:txBody>
          <a:bodyPr/>
          <a:lstStyle>
            <a:lvl1pPr>
              <a:defRPr/>
            </a:lvl1pPr>
          </a:lstStyle>
          <a:p>
            <a:fld id="{F23D2B59-0146-B84D-9A21-5928A2E75043}" type="slidenum">
              <a:rPr lang="en-GB" altLang="en-US"/>
              <a:pPr/>
              <a:t>‹#›</a:t>
            </a:fld>
            <a:endParaRPr lang="en-GB" altLang="en-US"/>
          </a:p>
        </p:txBody>
      </p:sp>
    </p:spTree>
    <p:extLst>
      <p:ext uri="{BB962C8B-B14F-4D97-AF65-F5344CB8AC3E}">
        <p14:creationId xmlns:p14="http://schemas.microsoft.com/office/powerpoint/2010/main" val="1719691908"/>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s-MX"/>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37033F37-72FD-0CA0-F6B3-046CED2F2E64}"/>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F0A572DA-5B31-DAF8-6002-F2A0A78B9B0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19FED3D0-1291-A161-53E1-30F295B29749}"/>
              </a:ext>
            </a:extLst>
          </p:cNvPr>
          <p:cNvSpPr>
            <a:spLocks noGrp="1" noChangeArrowheads="1"/>
          </p:cNvSpPr>
          <p:nvPr>
            <p:ph type="sldNum" sz="quarter" idx="12"/>
          </p:nvPr>
        </p:nvSpPr>
        <p:spPr>
          <a:ln/>
        </p:spPr>
        <p:txBody>
          <a:bodyPr/>
          <a:lstStyle>
            <a:lvl1pPr>
              <a:defRPr/>
            </a:lvl1pPr>
          </a:lstStyle>
          <a:p>
            <a:fld id="{85040A9B-1D03-4C46-B561-6069B37A4714}" type="slidenum">
              <a:rPr lang="en-GB" altLang="en-US"/>
              <a:pPr/>
              <a:t>‹#›</a:t>
            </a:fld>
            <a:endParaRPr lang="en-GB" altLang="en-US"/>
          </a:p>
        </p:txBody>
      </p:sp>
    </p:spTree>
    <p:extLst>
      <p:ext uri="{BB962C8B-B14F-4D97-AF65-F5344CB8AC3E}">
        <p14:creationId xmlns:p14="http://schemas.microsoft.com/office/powerpoint/2010/main" val="913354150"/>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MX"/>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Rectangle 4">
            <a:extLst>
              <a:ext uri="{FF2B5EF4-FFF2-40B4-BE49-F238E27FC236}">
                <a16:creationId xmlns:a16="http://schemas.microsoft.com/office/drawing/2014/main" id="{657C3F00-6907-0865-770D-EB71F87271B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82A125A8-28BD-8B1A-61F5-DCB00142C0F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C0431151-C39C-77CF-1A3D-9587AB6E8E0E}"/>
              </a:ext>
            </a:extLst>
          </p:cNvPr>
          <p:cNvSpPr>
            <a:spLocks noGrp="1" noChangeArrowheads="1"/>
          </p:cNvSpPr>
          <p:nvPr>
            <p:ph type="sldNum" sz="quarter" idx="12"/>
          </p:nvPr>
        </p:nvSpPr>
        <p:spPr>
          <a:ln/>
        </p:spPr>
        <p:txBody>
          <a:bodyPr/>
          <a:lstStyle>
            <a:lvl1pPr>
              <a:defRPr/>
            </a:lvl1pPr>
          </a:lstStyle>
          <a:p>
            <a:fld id="{6F32E3F8-94C6-9D49-873C-797AEA986007}" type="slidenum">
              <a:rPr lang="en-GB" altLang="en-US"/>
              <a:pPr/>
              <a:t>‹#›</a:t>
            </a:fld>
            <a:endParaRPr lang="en-GB" altLang="en-US"/>
          </a:p>
        </p:txBody>
      </p:sp>
    </p:spTree>
    <p:extLst>
      <p:ext uri="{BB962C8B-B14F-4D97-AF65-F5344CB8AC3E}">
        <p14:creationId xmlns:p14="http://schemas.microsoft.com/office/powerpoint/2010/main" val="4067877572"/>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s-MX"/>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7" name="Rectangle 4">
            <a:extLst>
              <a:ext uri="{FF2B5EF4-FFF2-40B4-BE49-F238E27FC236}">
                <a16:creationId xmlns:a16="http://schemas.microsoft.com/office/drawing/2014/main" id="{9983C71E-32F3-C291-D7AC-1FFDD1BD96DA}"/>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F88F4C19-28E8-8771-606A-844BFF78EA6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5A689E73-8496-B8A0-7EF1-0ED7BFA2DEA6}"/>
              </a:ext>
            </a:extLst>
          </p:cNvPr>
          <p:cNvSpPr>
            <a:spLocks noGrp="1" noChangeArrowheads="1"/>
          </p:cNvSpPr>
          <p:nvPr>
            <p:ph type="sldNum" sz="quarter" idx="12"/>
          </p:nvPr>
        </p:nvSpPr>
        <p:spPr>
          <a:ln/>
        </p:spPr>
        <p:txBody>
          <a:bodyPr/>
          <a:lstStyle>
            <a:lvl1pPr>
              <a:defRPr/>
            </a:lvl1pPr>
          </a:lstStyle>
          <a:p>
            <a:fld id="{A272ACC9-1F82-FC4A-B05C-55069995EBCA}" type="slidenum">
              <a:rPr lang="en-GB" altLang="en-US"/>
              <a:pPr/>
              <a:t>‹#›</a:t>
            </a:fld>
            <a:endParaRPr lang="en-GB" altLang="en-US"/>
          </a:p>
        </p:txBody>
      </p:sp>
    </p:spTree>
    <p:extLst>
      <p:ext uri="{BB962C8B-B14F-4D97-AF65-F5344CB8AC3E}">
        <p14:creationId xmlns:p14="http://schemas.microsoft.com/office/powerpoint/2010/main" val="3681983292"/>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MX"/>
          </a:p>
        </p:txBody>
      </p:sp>
      <p:sp>
        <p:nvSpPr>
          <p:cNvPr id="3" name="Rectangle 4">
            <a:extLst>
              <a:ext uri="{FF2B5EF4-FFF2-40B4-BE49-F238E27FC236}">
                <a16:creationId xmlns:a16="http://schemas.microsoft.com/office/drawing/2014/main" id="{591F24A3-5901-0771-8106-B599760BF564}"/>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46A5710E-B2E6-2FBB-80A5-725BC73E55A3}"/>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58137E5C-3B2E-D730-D0A1-88CE328F104C}"/>
              </a:ext>
            </a:extLst>
          </p:cNvPr>
          <p:cNvSpPr>
            <a:spLocks noGrp="1" noChangeArrowheads="1"/>
          </p:cNvSpPr>
          <p:nvPr>
            <p:ph type="sldNum" sz="quarter" idx="12"/>
          </p:nvPr>
        </p:nvSpPr>
        <p:spPr>
          <a:ln/>
        </p:spPr>
        <p:txBody>
          <a:bodyPr/>
          <a:lstStyle>
            <a:lvl1pPr>
              <a:defRPr/>
            </a:lvl1pPr>
          </a:lstStyle>
          <a:p>
            <a:fld id="{2F925B0E-E3A5-7344-AA59-0B1D1B08C105}" type="slidenum">
              <a:rPr lang="en-GB" altLang="en-US"/>
              <a:pPr/>
              <a:t>‹#›</a:t>
            </a:fld>
            <a:endParaRPr lang="en-GB" altLang="en-US"/>
          </a:p>
        </p:txBody>
      </p:sp>
    </p:spTree>
    <p:extLst>
      <p:ext uri="{BB962C8B-B14F-4D97-AF65-F5344CB8AC3E}">
        <p14:creationId xmlns:p14="http://schemas.microsoft.com/office/powerpoint/2010/main" val="120558876"/>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0062A59-AC8B-6114-EC27-7F9D28954AD1}"/>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CE5FB540-AB31-6C8A-9748-9234AF4C47B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08F91216-20FD-366B-254C-03B6052C79A0}"/>
              </a:ext>
            </a:extLst>
          </p:cNvPr>
          <p:cNvSpPr>
            <a:spLocks noGrp="1" noChangeArrowheads="1"/>
          </p:cNvSpPr>
          <p:nvPr>
            <p:ph type="sldNum" sz="quarter" idx="12"/>
          </p:nvPr>
        </p:nvSpPr>
        <p:spPr>
          <a:ln/>
        </p:spPr>
        <p:txBody>
          <a:bodyPr/>
          <a:lstStyle>
            <a:lvl1pPr>
              <a:defRPr/>
            </a:lvl1pPr>
          </a:lstStyle>
          <a:p>
            <a:fld id="{E78929D5-4A8D-4B4D-8013-C47E7E5019DF}" type="slidenum">
              <a:rPr lang="en-GB" altLang="en-US"/>
              <a:pPr/>
              <a:t>‹#›</a:t>
            </a:fld>
            <a:endParaRPr lang="en-GB" altLang="en-US"/>
          </a:p>
        </p:txBody>
      </p:sp>
    </p:spTree>
    <p:extLst>
      <p:ext uri="{BB962C8B-B14F-4D97-AF65-F5344CB8AC3E}">
        <p14:creationId xmlns:p14="http://schemas.microsoft.com/office/powerpoint/2010/main" val="2148766712"/>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endParaRPr lang="es-MX"/>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003A07B-3455-9369-CD30-DA3DA6BEC3A8}"/>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BD881F43-AC69-FD2C-3645-EC06CD45FC8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5E1AFCCE-BC77-98B9-8452-C735093E5D8C}"/>
              </a:ext>
            </a:extLst>
          </p:cNvPr>
          <p:cNvSpPr>
            <a:spLocks noGrp="1" noChangeArrowheads="1"/>
          </p:cNvSpPr>
          <p:nvPr>
            <p:ph type="sldNum" sz="quarter" idx="12"/>
          </p:nvPr>
        </p:nvSpPr>
        <p:spPr>
          <a:ln/>
        </p:spPr>
        <p:txBody>
          <a:bodyPr/>
          <a:lstStyle>
            <a:lvl1pPr>
              <a:defRPr/>
            </a:lvl1pPr>
          </a:lstStyle>
          <a:p>
            <a:fld id="{7C7236F5-011E-FC40-B18C-A47F9267576A}" type="slidenum">
              <a:rPr lang="en-GB" altLang="en-US"/>
              <a:pPr/>
              <a:t>‹#›</a:t>
            </a:fld>
            <a:endParaRPr lang="en-GB" altLang="en-US"/>
          </a:p>
        </p:txBody>
      </p:sp>
    </p:spTree>
    <p:extLst>
      <p:ext uri="{BB962C8B-B14F-4D97-AF65-F5344CB8AC3E}">
        <p14:creationId xmlns:p14="http://schemas.microsoft.com/office/powerpoint/2010/main" val="4264467241"/>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s-MX"/>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s-MX"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62617E4-5495-1B73-F330-0C4CEFE8ED94}"/>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37FEF965-BDCC-0741-0B63-40FC63A16C4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40DE282F-36F2-5D41-772B-1920669D78CE}"/>
              </a:ext>
            </a:extLst>
          </p:cNvPr>
          <p:cNvSpPr>
            <a:spLocks noGrp="1" noChangeArrowheads="1"/>
          </p:cNvSpPr>
          <p:nvPr>
            <p:ph type="sldNum" sz="quarter" idx="12"/>
          </p:nvPr>
        </p:nvSpPr>
        <p:spPr>
          <a:ln/>
        </p:spPr>
        <p:txBody>
          <a:bodyPr/>
          <a:lstStyle>
            <a:lvl1pPr>
              <a:defRPr/>
            </a:lvl1pPr>
          </a:lstStyle>
          <a:p>
            <a:fld id="{4D8B1125-23E7-F24B-8DF9-E279F5CE7030}" type="slidenum">
              <a:rPr lang="en-GB" altLang="en-US"/>
              <a:pPr/>
              <a:t>‹#›</a:t>
            </a:fld>
            <a:endParaRPr lang="en-GB" altLang="en-US"/>
          </a:p>
        </p:txBody>
      </p:sp>
    </p:spTree>
    <p:extLst>
      <p:ext uri="{BB962C8B-B14F-4D97-AF65-F5344CB8AC3E}">
        <p14:creationId xmlns:p14="http://schemas.microsoft.com/office/powerpoint/2010/main" val="2926292311"/>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9B4DDB1-582A-59FB-083E-F6FF6CA1861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754BD5DC-53AC-CFD4-3651-55E621D905B8}"/>
              </a:ext>
            </a:extLst>
          </p:cNvPr>
          <p:cNvSpPr>
            <a:spLocks noGrp="1" noChangeArrowheads="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758212" name="Rectangle 4">
            <a:extLst>
              <a:ext uri="{FF2B5EF4-FFF2-40B4-BE49-F238E27FC236}">
                <a16:creationId xmlns:a16="http://schemas.microsoft.com/office/drawing/2014/main" id="{52BD9118-E5DF-404C-94DE-2E644BDD30A9}"/>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cs typeface="+mn-cs"/>
              </a:defRPr>
            </a:lvl1pPr>
          </a:lstStyle>
          <a:p>
            <a:pPr>
              <a:defRPr/>
            </a:pPr>
            <a:endParaRPr lang="en-GB"/>
          </a:p>
        </p:txBody>
      </p:sp>
      <p:sp>
        <p:nvSpPr>
          <p:cNvPr id="1758213" name="Rectangle 5">
            <a:extLst>
              <a:ext uri="{FF2B5EF4-FFF2-40B4-BE49-F238E27FC236}">
                <a16:creationId xmlns:a16="http://schemas.microsoft.com/office/drawing/2014/main" id="{B1F81354-806F-A540-9F85-D487BF9E0AB0}"/>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cs typeface="+mn-cs"/>
              </a:defRPr>
            </a:lvl1pPr>
          </a:lstStyle>
          <a:p>
            <a:pPr>
              <a:defRPr/>
            </a:pPr>
            <a:endParaRPr lang="en-GB"/>
          </a:p>
        </p:txBody>
      </p:sp>
      <p:sp>
        <p:nvSpPr>
          <p:cNvPr id="1758214" name="Rectangle 6">
            <a:extLst>
              <a:ext uri="{FF2B5EF4-FFF2-40B4-BE49-F238E27FC236}">
                <a16:creationId xmlns:a16="http://schemas.microsoft.com/office/drawing/2014/main" id="{52B2B782-604F-954E-AF81-B60C6524E17F}"/>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8496D69F-3EF7-DD49-A5CE-F8C44B993E6D}"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zoom/>
  </p:transition>
  <p:hf hdr="0" ftr="0" dt="0"/>
  <p:txStyles>
    <p:title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MS PGothic"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MS PGothic"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MS PGothic"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MS PGothic"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MS PGothic" charset="0"/>
        </a:defRPr>
      </a:lvl5pPr>
      <a:lvl6pPr marL="457189" algn="ctr" rtl="0" fontAlgn="base">
        <a:spcBef>
          <a:spcPct val="0"/>
        </a:spcBef>
        <a:spcAft>
          <a:spcPct val="0"/>
        </a:spcAft>
        <a:defRPr sz="4400">
          <a:solidFill>
            <a:schemeClr val="tx2"/>
          </a:solidFill>
          <a:latin typeface="Arial" charset="0"/>
        </a:defRPr>
      </a:lvl6pPr>
      <a:lvl7pPr marL="914377" algn="ctr" rtl="0" fontAlgn="base">
        <a:spcBef>
          <a:spcPct val="0"/>
        </a:spcBef>
        <a:spcAft>
          <a:spcPct val="0"/>
        </a:spcAft>
        <a:defRPr sz="4400">
          <a:solidFill>
            <a:schemeClr val="tx2"/>
          </a:solidFill>
          <a:latin typeface="Arial" charset="0"/>
        </a:defRPr>
      </a:lvl7pPr>
      <a:lvl8pPr marL="1371566" algn="ctr" rtl="0" fontAlgn="base">
        <a:spcBef>
          <a:spcPct val="0"/>
        </a:spcBef>
        <a:spcAft>
          <a:spcPct val="0"/>
        </a:spcAft>
        <a:defRPr sz="4400">
          <a:solidFill>
            <a:schemeClr val="tx2"/>
          </a:solidFill>
          <a:latin typeface="Arial" charset="0"/>
        </a:defRPr>
      </a:lvl8pPr>
      <a:lvl9pPr marL="1828754" algn="ctr" rtl="0" fontAlgn="base">
        <a:spcBef>
          <a:spcPct val="0"/>
        </a:spcBef>
        <a:spcAft>
          <a:spcPct val="0"/>
        </a:spcAft>
        <a:defRPr sz="4400">
          <a:solidFill>
            <a:schemeClr val="tx2"/>
          </a:solidFill>
          <a:latin typeface="Arial" charset="0"/>
        </a:defRPr>
      </a:lvl9pPr>
    </p:titleStyle>
    <p:bodyStyle>
      <a:lvl1pPr marL="342891" indent="-342891"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MS PGothic" charset="0"/>
        </a:defRPr>
      </a:lvl1pPr>
      <a:lvl2pPr marL="742932" indent="-285744"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S PGothic" charset="0"/>
        </a:defRPr>
      </a:lvl2pPr>
      <a:lvl3pPr marL="1142971" indent="-228594"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3pPr>
      <a:lvl4pPr marL="1600160" indent="-228594"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4pPr>
      <a:lvl5pPr marL="2057349" indent="-228594"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5pPr>
      <a:lvl6pPr marL="2514537" indent="-228594" algn="l" rtl="0" fontAlgn="base">
        <a:spcBef>
          <a:spcPct val="20000"/>
        </a:spcBef>
        <a:spcAft>
          <a:spcPct val="0"/>
        </a:spcAft>
        <a:buChar char="»"/>
        <a:defRPr sz="2000">
          <a:solidFill>
            <a:schemeClr val="tx1"/>
          </a:solidFill>
          <a:latin typeface="+mn-lt"/>
        </a:defRPr>
      </a:lvl6pPr>
      <a:lvl7pPr marL="2971726" indent="-228594" algn="l" rtl="0" fontAlgn="base">
        <a:spcBef>
          <a:spcPct val="20000"/>
        </a:spcBef>
        <a:spcAft>
          <a:spcPct val="0"/>
        </a:spcAft>
        <a:buChar char="»"/>
        <a:defRPr sz="2000">
          <a:solidFill>
            <a:schemeClr val="tx1"/>
          </a:solidFill>
          <a:latin typeface="+mn-lt"/>
        </a:defRPr>
      </a:lvl7pPr>
      <a:lvl8pPr marL="3428914" indent="-228594" algn="l" rtl="0" fontAlgn="base">
        <a:spcBef>
          <a:spcPct val="20000"/>
        </a:spcBef>
        <a:spcAft>
          <a:spcPct val="0"/>
        </a:spcAft>
        <a:buChar char="»"/>
        <a:defRPr sz="2000">
          <a:solidFill>
            <a:schemeClr val="tx1"/>
          </a:solidFill>
          <a:latin typeface="+mn-lt"/>
        </a:defRPr>
      </a:lvl8pPr>
      <a:lvl9pPr marL="3886103" indent="-228594" algn="l" rtl="0" fontAlgn="base">
        <a:spcBef>
          <a:spcPct val="20000"/>
        </a:spcBef>
        <a:spcAft>
          <a:spcPct val="0"/>
        </a:spcAft>
        <a:buChar char="»"/>
        <a:defRPr sz="2000">
          <a:solidFill>
            <a:schemeClr val="tx1"/>
          </a:solidFill>
          <a:latin typeface="+mn-lt"/>
        </a:defRPr>
      </a:lvl9pPr>
    </p:bodyStyle>
    <p:otherStyle>
      <a:defPPr>
        <a:defRPr lang="es-MX"/>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2450" name="Text Box 2">
            <a:extLst>
              <a:ext uri="{FF2B5EF4-FFF2-40B4-BE49-F238E27FC236}">
                <a16:creationId xmlns:a16="http://schemas.microsoft.com/office/drawing/2014/main" id="{FCF09E6A-C405-BF68-E334-98AD451DDE86}"/>
              </a:ext>
            </a:extLst>
          </p:cNvPr>
          <p:cNvSpPr txBox="1">
            <a:spLocks noChangeArrowheads="1"/>
          </p:cNvSpPr>
          <p:nvPr/>
        </p:nvSpPr>
        <p:spPr bwMode="auto">
          <a:xfrm>
            <a:off x="315120" y="1523693"/>
            <a:ext cx="3779838" cy="3933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0" tIns="180000" rIns="180000" bIns="180000">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GB" sz="3200" b="1" dirty="0">
                <a:solidFill>
                  <a:srgbClr val="002060"/>
                </a:solidFill>
                <a:effectLst>
                  <a:outerShdw blurRad="38100" dist="38100" dir="2700000" algn="tl">
                    <a:srgbClr val="C0C0C0"/>
                  </a:outerShdw>
                </a:effectLst>
                <a:latin typeface="Lucida Sans" panose="020B0602030504020204" pitchFamily="34" charset="0"/>
                <a:cs typeface="Times New Roman" panose="02020603050405020304" pitchFamily="18" charset="0"/>
              </a:rPr>
              <a:t>Defeating Trump's Attack on Academic Freedom in the USA: Is the AAUP Equal to the Challenge?</a:t>
            </a:r>
            <a:endParaRPr lang="en-GB" altLang="en-US" sz="3200" b="1" dirty="0">
              <a:solidFill>
                <a:srgbClr val="002060"/>
              </a:solidFill>
              <a:effectLst>
                <a:outerShdw blurRad="38100" dist="38100" dir="2700000" algn="tl">
                  <a:srgbClr val="C0C0C0"/>
                </a:outerShdw>
              </a:effectLst>
              <a:latin typeface="Lucida Sans" panose="020B0602030504020204" pitchFamily="34" charset="0"/>
              <a:cs typeface="Times New Roman" panose="02020603050405020304" pitchFamily="18" charset="0"/>
            </a:endParaRPr>
          </a:p>
        </p:txBody>
      </p:sp>
      <p:sp>
        <p:nvSpPr>
          <p:cNvPr id="1512451" name="Text Box 3">
            <a:extLst>
              <a:ext uri="{FF2B5EF4-FFF2-40B4-BE49-F238E27FC236}">
                <a16:creationId xmlns:a16="http://schemas.microsoft.com/office/drawing/2014/main" id="{55C442B3-79C1-3713-8D5A-63E1E5B41341}"/>
              </a:ext>
            </a:extLst>
          </p:cNvPr>
          <p:cNvSpPr txBox="1">
            <a:spLocks noChangeArrowheads="1"/>
          </p:cNvSpPr>
          <p:nvPr/>
        </p:nvSpPr>
        <p:spPr bwMode="auto">
          <a:xfrm>
            <a:off x="0" y="-179509"/>
            <a:ext cx="9144000" cy="1107996"/>
          </a:xfrm>
          <a:prstGeom prst="rect">
            <a:avLst/>
          </a:prstGeom>
          <a:noFill/>
          <a:ln>
            <a:noFill/>
          </a:ln>
          <a:effectLst/>
          <a:extLst>
            <a:ext uri="{909E8E84-426E-40DD-AFC4-6F175D3DCCD1}">
              <a14:hiddenFill xmlns:a14="http://schemas.microsoft.com/office/drawing/2010/main">
                <a:solidFill>
                  <a:srgbClr val="6600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en-US" b="1" i="1" dirty="0">
              <a:solidFill>
                <a:srgbClr val="002060"/>
              </a:solidFill>
              <a:effectLst>
                <a:outerShdw blurRad="38100" dist="38100" dir="2700000" algn="tl">
                  <a:srgbClr val="C0C0C0"/>
                </a:outerShdw>
              </a:effectLst>
              <a:cs typeface="Times New Roman" panose="02020603050405020304" pitchFamily="18" charset="0"/>
            </a:endParaRPr>
          </a:p>
          <a:p>
            <a:pPr algn="ctr" eaLnBrk="1" hangingPunct="1">
              <a:defRPr/>
            </a:pPr>
            <a:r>
              <a:rPr lang="en-US" altLang="en-US" b="1" i="1" dirty="0">
                <a:solidFill>
                  <a:srgbClr val="002060"/>
                </a:solidFill>
                <a:effectLst>
                  <a:outerShdw blurRad="38100" dist="38100" dir="2700000" algn="tl">
                    <a:srgbClr val="C0C0C0"/>
                  </a:outerShdw>
                </a:effectLst>
                <a:cs typeface="Times New Roman" panose="02020603050405020304" pitchFamily="18" charset="0"/>
              </a:rPr>
              <a:t>Joint GOAF/UNICA Conference</a:t>
            </a:r>
          </a:p>
          <a:p>
            <a:pPr algn="ctr" eaLnBrk="1" hangingPunct="1">
              <a:defRPr/>
            </a:pPr>
            <a:r>
              <a:rPr lang="en-US" altLang="en-US" b="1" i="1" dirty="0">
                <a:solidFill>
                  <a:srgbClr val="002060"/>
                </a:solidFill>
                <a:effectLst>
                  <a:outerShdw blurRad="38100" dist="38100" dir="2700000" algn="tl">
                    <a:srgbClr val="C0C0C0"/>
                  </a:outerShdw>
                </a:effectLst>
                <a:cs typeface="Times New Roman" panose="02020603050405020304" pitchFamily="18" charset="0"/>
              </a:rPr>
              <a:t>King's College London, 7</a:t>
            </a:r>
            <a:r>
              <a:rPr lang="en-US" altLang="en-US" b="1" i="1" baseline="30000" dirty="0">
                <a:solidFill>
                  <a:srgbClr val="002060"/>
                </a:solidFill>
                <a:effectLst>
                  <a:outerShdw blurRad="38100" dist="38100" dir="2700000" algn="tl">
                    <a:srgbClr val="C0C0C0"/>
                  </a:outerShdw>
                </a:effectLst>
                <a:cs typeface="Times New Roman" panose="02020603050405020304" pitchFamily="18" charset="0"/>
              </a:rPr>
              <a:t>th</a:t>
            </a:r>
            <a:r>
              <a:rPr lang="en-US" altLang="en-US" b="1" i="1" dirty="0">
                <a:solidFill>
                  <a:srgbClr val="002060"/>
                </a:solidFill>
                <a:effectLst>
                  <a:outerShdw blurRad="38100" dist="38100" dir="2700000" algn="tl">
                    <a:srgbClr val="C0C0C0"/>
                  </a:outerShdw>
                </a:effectLst>
                <a:cs typeface="Times New Roman" panose="02020603050405020304" pitchFamily="18" charset="0"/>
              </a:rPr>
              <a:t>–8</a:t>
            </a:r>
            <a:r>
              <a:rPr lang="en-US" altLang="en-US" b="1" i="1" baseline="30000" dirty="0">
                <a:solidFill>
                  <a:srgbClr val="002060"/>
                </a:solidFill>
                <a:effectLst>
                  <a:outerShdw blurRad="38100" dist="38100" dir="2700000" algn="tl">
                    <a:srgbClr val="C0C0C0"/>
                  </a:outerShdw>
                </a:effectLst>
                <a:cs typeface="Times New Roman" panose="02020603050405020304" pitchFamily="18" charset="0"/>
              </a:rPr>
              <a:t>th </a:t>
            </a:r>
            <a:r>
              <a:rPr lang="en-US" altLang="en-US" b="1" i="1" dirty="0">
                <a:solidFill>
                  <a:srgbClr val="002060"/>
                </a:solidFill>
                <a:effectLst>
                  <a:outerShdw blurRad="38100" dist="38100" dir="2700000" algn="tl">
                    <a:srgbClr val="C0C0C0"/>
                  </a:outerShdw>
                </a:effectLst>
                <a:cs typeface="Times New Roman" panose="02020603050405020304" pitchFamily="18" charset="0"/>
              </a:rPr>
              <a:t>May, 2026</a:t>
            </a:r>
            <a:endParaRPr lang="ar-SA" altLang="en-US" b="1" i="1" dirty="0">
              <a:solidFill>
                <a:srgbClr val="002060"/>
              </a:solidFill>
              <a:effectLst>
                <a:outerShdw blurRad="38100" dist="38100" dir="2700000" algn="tl">
                  <a:srgbClr val="C0C0C0"/>
                </a:outerShdw>
              </a:effectLst>
              <a:cs typeface="Times New Roman" panose="02020603050405020304" pitchFamily="18" charset="0"/>
            </a:endParaRPr>
          </a:p>
        </p:txBody>
      </p:sp>
      <p:sp>
        <p:nvSpPr>
          <p:cNvPr id="4101" name="Rectangle 5">
            <a:extLst>
              <a:ext uri="{FF2B5EF4-FFF2-40B4-BE49-F238E27FC236}">
                <a16:creationId xmlns:a16="http://schemas.microsoft.com/office/drawing/2014/main" id="{104888D8-1FAA-52D3-3D55-6433740170C1}"/>
              </a:ext>
            </a:extLst>
          </p:cNvPr>
          <p:cNvSpPr>
            <a:spLocks noChangeArrowheads="1"/>
          </p:cNvSpPr>
          <p:nvPr/>
        </p:nvSpPr>
        <p:spPr bwMode="auto">
          <a:xfrm>
            <a:off x="3543300" y="2495549"/>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es-MX" altLang="en-US" sz="1800"/>
          </a:p>
        </p:txBody>
      </p:sp>
      <p:pic>
        <p:nvPicPr>
          <p:cNvPr id="4102" name="Picture 6">
            <a:extLst>
              <a:ext uri="{FF2B5EF4-FFF2-40B4-BE49-F238E27FC236}">
                <a16:creationId xmlns:a16="http://schemas.microsoft.com/office/drawing/2014/main" id="{9FA4532F-5E75-2BE3-9A8B-F073101373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6616" y="1340768"/>
            <a:ext cx="4497387" cy="444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Slide Number Placeholder 2">
            <a:extLst>
              <a:ext uri="{FF2B5EF4-FFF2-40B4-BE49-F238E27FC236}">
                <a16:creationId xmlns:a16="http://schemas.microsoft.com/office/drawing/2014/main" id="{BEC40070-9570-87D5-7912-31E1ACBD554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32" indent="-285744">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2971" indent="-228594">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160" indent="-228594">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349" indent="-228594">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537" indent="-228594"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726" indent="-228594"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8914" indent="-228594"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103" indent="-228594"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fld id="{24981988-DB28-9049-9D0C-2A041B66FCE9}" type="slidenum">
              <a:rPr lang="en-GB" altLang="en-US" sz="1400"/>
              <a:pPr>
                <a:spcBef>
                  <a:spcPct val="0"/>
                </a:spcBef>
                <a:buFontTx/>
                <a:buNone/>
              </a:pPr>
              <a:t>1</a:t>
            </a:fld>
            <a:endParaRPr lang="en-GB" altLang="en-US" sz="1400"/>
          </a:p>
        </p:txBody>
      </p:sp>
      <p:sp>
        <p:nvSpPr>
          <p:cNvPr id="2" name="Text Box 4">
            <a:extLst>
              <a:ext uri="{FF2B5EF4-FFF2-40B4-BE49-F238E27FC236}">
                <a16:creationId xmlns:a16="http://schemas.microsoft.com/office/drawing/2014/main" id="{8A620670-C156-9178-F40C-BCE7A8B7C587}"/>
              </a:ext>
            </a:extLst>
          </p:cNvPr>
          <p:cNvSpPr txBox="1">
            <a:spLocks noChangeArrowheads="1"/>
          </p:cNvSpPr>
          <p:nvPr/>
        </p:nvSpPr>
        <p:spPr bwMode="auto">
          <a:xfrm>
            <a:off x="0" y="5999006"/>
            <a:ext cx="91440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fi-FI" altLang="en-US" sz="2600" i="1" dirty="0">
                <a:solidFill>
                  <a:srgbClr val="002060"/>
                </a:solidFill>
              </a:rPr>
              <a:t>Emeritus </a:t>
            </a:r>
            <a:r>
              <a:rPr lang="fi-FI" altLang="en-US" sz="2600" i="1" dirty="0" err="1">
                <a:solidFill>
                  <a:srgbClr val="002060"/>
                </a:solidFill>
              </a:rPr>
              <a:t>Professor</a:t>
            </a:r>
            <a:r>
              <a:rPr lang="fi-FI" altLang="en-US" sz="2600" i="1" dirty="0">
                <a:solidFill>
                  <a:srgbClr val="002060"/>
                </a:solidFill>
              </a:rPr>
              <a:t> Terence Karran, </a:t>
            </a:r>
            <a:r>
              <a:rPr lang="fi-FI" altLang="en-US" sz="2600" i="1" dirty="0" err="1">
                <a:solidFill>
                  <a:srgbClr val="002060"/>
                </a:solidFill>
              </a:rPr>
              <a:t>University</a:t>
            </a:r>
            <a:r>
              <a:rPr lang="fi-FI" altLang="en-US" sz="2600" i="1" dirty="0">
                <a:solidFill>
                  <a:srgbClr val="002060"/>
                </a:solidFill>
              </a:rPr>
              <a:t> of Lincoln, UK  </a:t>
            </a:r>
            <a:endParaRPr lang="es-ES" altLang="en-US" sz="2600" i="1" dirty="0">
              <a:solidFill>
                <a:srgbClr val="002060"/>
              </a:solidFill>
              <a:cs typeface="Times New Roman" panose="02020603050405020304" pitchFamily="18" charset="0"/>
            </a:endParaRPr>
          </a:p>
        </p:txBody>
      </p:sp>
    </p:spTree>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93F04-31CB-AB18-5D0C-3DDA794D4208}"/>
            </a:ext>
          </a:extLst>
        </p:cNvPr>
        <p:cNvGrpSpPr/>
        <p:nvPr/>
      </p:nvGrpSpPr>
      <p:grpSpPr>
        <a:xfrm>
          <a:off x="0" y="0"/>
          <a:ext cx="0" cy="0"/>
          <a:chOff x="0" y="0"/>
          <a:chExt cx="0" cy="0"/>
        </a:xfrm>
      </p:grpSpPr>
      <p:sp>
        <p:nvSpPr>
          <p:cNvPr id="1625090" name="Text Box 2">
            <a:extLst>
              <a:ext uri="{FF2B5EF4-FFF2-40B4-BE49-F238E27FC236}">
                <a16:creationId xmlns:a16="http://schemas.microsoft.com/office/drawing/2014/main" id="{21FAFB82-DAD2-615E-467B-553EFDEE9092}"/>
              </a:ext>
            </a:extLst>
          </p:cNvPr>
          <p:cNvSpPr txBox="1">
            <a:spLocks noChangeArrowheads="1"/>
          </p:cNvSpPr>
          <p:nvPr/>
        </p:nvSpPr>
        <p:spPr bwMode="auto">
          <a:xfrm>
            <a:off x="0" y="0"/>
            <a:ext cx="9144000" cy="1348401"/>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Table 2: Compliance with AAUP’s Teaching Statement</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graphicFrame>
        <p:nvGraphicFramePr>
          <p:cNvPr id="1625199" name="Group 111">
            <a:extLst>
              <a:ext uri="{FF2B5EF4-FFF2-40B4-BE49-F238E27FC236}">
                <a16:creationId xmlns:a16="http://schemas.microsoft.com/office/drawing/2014/main" id="{EADAE810-70AD-0209-1018-C888192376EC}"/>
              </a:ext>
            </a:extLst>
          </p:cNvPr>
          <p:cNvGraphicFramePr>
            <a:graphicFrameLocks noGrp="1"/>
          </p:cNvGraphicFramePr>
          <p:nvPr/>
        </p:nvGraphicFramePr>
        <p:xfrm>
          <a:off x="251173" y="1268760"/>
          <a:ext cx="8641653" cy="5277329"/>
        </p:xfrm>
        <a:graphic>
          <a:graphicData uri="http://schemas.openxmlformats.org/drawingml/2006/table">
            <a:tbl>
              <a:tblPr/>
              <a:tblGrid>
                <a:gridCol w="2592984">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7763">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gridCol w="1152128">
                  <a:extLst>
                    <a:ext uri="{9D8B030D-6E8A-4147-A177-3AD203B41FA5}">
                      <a16:colId xmlns:a16="http://schemas.microsoft.com/office/drawing/2014/main" val="20007"/>
                    </a:ext>
                  </a:extLst>
                </a:gridCol>
                <a:gridCol w="936450">
                  <a:extLst>
                    <a:ext uri="{9D8B030D-6E8A-4147-A177-3AD203B41FA5}">
                      <a16:colId xmlns:a16="http://schemas.microsoft.com/office/drawing/2014/main" val="20008"/>
                    </a:ext>
                  </a:extLst>
                </a:gridCol>
              </a:tblGrid>
              <a:tr h="872284">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dirty="0">
                        <a:ln>
                          <a:noFill/>
                        </a:ln>
                        <a:solidFill>
                          <a:schemeClr val="tx1"/>
                        </a:solidFill>
                        <a:effectLst/>
                        <a:latin typeface="Book Antiqua"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Public 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Private</a:t>
                      </a:r>
                    </a:p>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 Universities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0438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26661594"/>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199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Full 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47.52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36.73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42.21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Qualified Alignment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8.91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8.16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8.54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Institutional Statement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40.59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27.55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34.18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68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Non-Alignment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27.55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15.07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8695302"/>
                  </a:ext>
                </a:extLst>
              </a:tr>
            </a:tbl>
          </a:graphicData>
        </a:graphic>
      </p:graphicFrame>
    </p:spTree>
    <p:extLst>
      <p:ext uri="{BB962C8B-B14F-4D97-AF65-F5344CB8AC3E}">
        <p14:creationId xmlns:p14="http://schemas.microsoft.com/office/powerpoint/2010/main" val="3119493827"/>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4BE99-94AF-1CA3-9F5A-1014DB289D06}"/>
            </a:ext>
          </a:extLst>
        </p:cNvPr>
        <p:cNvGrpSpPr/>
        <p:nvPr/>
      </p:nvGrpSpPr>
      <p:grpSpPr>
        <a:xfrm>
          <a:off x="0" y="0"/>
          <a:ext cx="0" cy="0"/>
          <a:chOff x="0" y="0"/>
          <a:chExt cx="0" cy="0"/>
        </a:xfrm>
      </p:grpSpPr>
      <p:sp>
        <p:nvSpPr>
          <p:cNvPr id="1625090" name="Text Box 2">
            <a:extLst>
              <a:ext uri="{FF2B5EF4-FFF2-40B4-BE49-F238E27FC236}">
                <a16:creationId xmlns:a16="http://schemas.microsoft.com/office/drawing/2014/main" id="{FCC14BE7-E634-A591-68A3-F9260C908C5F}"/>
              </a:ext>
            </a:extLst>
          </p:cNvPr>
          <p:cNvSpPr txBox="1">
            <a:spLocks noChangeArrowheads="1"/>
          </p:cNvSpPr>
          <p:nvPr/>
        </p:nvSpPr>
        <p:spPr bwMode="auto">
          <a:xfrm>
            <a:off x="0" y="0"/>
            <a:ext cx="9144000" cy="1348401"/>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Table 3: Compliance with AAUP’s Research Statement</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graphicFrame>
        <p:nvGraphicFramePr>
          <p:cNvPr id="1625199" name="Group 111">
            <a:extLst>
              <a:ext uri="{FF2B5EF4-FFF2-40B4-BE49-F238E27FC236}">
                <a16:creationId xmlns:a16="http://schemas.microsoft.com/office/drawing/2014/main" id="{085E099C-B4A3-5684-B115-3E9E5C680255}"/>
              </a:ext>
            </a:extLst>
          </p:cNvPr>
          <p:cNvGraphicFramePr>
            <a:graphicFrameLocks noGrp="1"/>
          </p:cNvGraphicFramePr>
          <p:nvPr/>
        </p:nvGraphicFramePr>
        <p:xfrm>
          <a:off x="251173" y="1268760"/>
          <a:ext cx="8641653" cy="5277329"/>
        </p:xfrm>
        <a:graphic>
          <a:graphicData uri="http://schemas.openxmlformats.org/drawingml/2006/table">
            <a:tbl>
              <a:tblPr/>
              <a:tblGrid>
                <a:gridCol w="2592984">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7763">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gridCol w="1152128">
                  <a:extLst>
                    <a:ext uri="{9D8B030D-6E8A-4147-A177-3AD203B41FA5}">
                      <a16:colId xmlns:a16="http://schemas.microsoft.com/office/drawing/2014/main" val="20007"/>
                    </a:ext>
                  </a:extLst>
                </a:gridCol>
                <a:gridCol w="936450">
                  <a:extLst>
                    <a:ext uri="{9D8B030D-6E8A-4147-A177-3AD203B41FA5}">
                      <a16:colId xmlns:a16="http://schemas.microsoft.com/office/drawing/2014/main" val="20008"/>
                    </a:ext>
                  </a:extLst>
                </a:gridCol>
              </a:tblGrid>
              <a:tr h="872284">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dirty="0">
                        <a:ln>
                          <a:noFill/>
                        </a:ln>
                        <a:solidFill>
                          <a:schemeClr val="tx1"/>
                        </a:solidFill>
                        <a:effectLst/>
                        <a:latin typeface="Book Antiqua"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Public 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Private</a:t>
                      </a:r>
                    </a:p>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 Universities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0438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26661594"/>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199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Full 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46.53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36.73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41.7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Qualified Alignment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10.89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7.14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9.04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Institutional Statement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39.6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29.59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69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Non-Alignment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26.53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14.57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8695302"/>
                  </a:ext>
                </a:extLst>
              </a:tr>
            </a:tbl>
          </a:graphicData>
        </a:graphic>
      </p:graphicFrame>
    </p:spTree>
    <p:extLst>
      <p:ext uri="{BB962C8B-B14F-4D97-AF65-F5344CB8AC3E}">
        <p14:creationId xmlns:p14="http://schemas.microsoft.com/office/powerpoint/2010/main" val="1239618061"/>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667FC-C56B-766F-ED11-51D0219373D6}"/>
            </a:ext>
          </a:extLst>
        </p:cNvPr>
        <p:cNvGrpSpPr/>
        <p:nvPr/>
      </p:nvGrpSpPr>
      <p:grpSpPr>
        <a:xfrm>
          <a:off x="0" y="0"/>
          <a:ext cx="0" cy="0"/>
          <a:chOff x="0" y="0"/>
          <a:chExt cx="0" cy="0"/>
        </a:xfrm>
      </p:grpSpPr>
      <p:sp>
        <p:nvSpPr>
          <p:cNvPr id="1625090" name="Text Box 2">
            <a:extLst>
              <a:ext uri="{FF2B5EF4-FFF2-40B4-BE49-F238E27FC236}">
                <a16:creationId xmlns:a16="http://schemas.microsoft.com/office/drawing/2014/main" id="{90B1C003-7039-F072-EB0E-B1E052398066}"/>
              </a:ext>
            </a:extLst>
          </p:cNvPr>
          <p:cNvSpPr txBox="1">
            <a:spLocks noChangeArrowheads="1"/>
          </p:cNvSpPr>
          <p:nvPr/>
        </p:nvSpPr>
        <p:spPr bwMode="auto">
          <a:xfrm>
            <a:off x="0" y="0"/>
            <a:ext cx="9144000" cy="1348401"/>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Table 4: Compliance with AAUP’s Extra Mural Utterance Statement</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graphicFrame>
        <p:nvGraphicFramePr>
          <p:cNvPr id="1625199" name="Group 111">
            <a:extLst>
              <a:ext uri="{FF2B5EF4-FFF2-40B4-BE49-F238E27FC236}">
                <a16:creationId xmlns:a16="http://schemas.microsoft.com/office/drawing/2014/main" id="{ADA88CD6-7D78-5C27-6B82-6432F39B8C90}"/>
              </a:ext>
            </a:extLst>
          </p:cNvPr>
          <p:cNvGraphicFramePr>
            <a:graphicFrameLocks noGrp="1"/>
          </p:cNvGraphicFramePr>
          <p:nvPr/>
        </p:nvGraphicFramePr>
        <p:xfrm>
          <a:off x="251173" y="1268760"/>
          <a:ext cx="8641653" cy="5277329"/>
        </p:xfrm>
        <a:graphic>
          <a:graphicData uri="http://schemas.openxmlformats.org/drawingml/2006/table">
            <a:tbl>
              <a:tblPr/>
              <a:tblGrid>
                <a:gridCol w="2592984">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7763">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gridCol w="1152128">
                  <a:extLst>
                    <a:ext uri="{9D8B030D-6E8A-4147-A177-3AD203B41FA5}">
                      <a16:colId xmlns:a16="http://schemas.microsoft.com/office/drawing/2014/main" val="20007"/>
                    </a:ext>
                  </a:extLst>
                </a:gridCol>
                <a:gridCol w="936450">
                  <a:extLst>
                    <a:ext uri="{9D8B030D-6E8A-4147-A177-3AD203B41FA5}">
                      <a16:colId xmlns:a16="http://schemas.microsoft.com/office/drawing/2014/main" val="20008"/>
                    </a:ext>
                  </a:extLst>
                </a:gridCol>
              </a:tblGrid>
              <a:tr h="872284">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Public 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Private</a:t>
                      </a:r>
                    </a:p>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 Universities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0438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26661594"/>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199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Full 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46.53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37.75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42.21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Qualified Alignment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11.88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11.05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Institutional Statement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37.62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23.47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30.65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61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Non-Alignment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3.96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28.57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199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8695302"/>
                  </a:ext>
                </a:extLst>
              </a:tr>
            </a:tbl>
          </a:graphicData>
        </a:graphic>
      </p:graphicFrame>
    </p:spTree>
    <p:extLst>
      <p:ext uri="{BB962C8B-B14F-4D97-AF65-F5344CB8AC3E}">
        <p14:creationId xmlns:p14="http://schemas.microsoft.com/office/powerpoint/2010/main" val="3522361847"/>
      </p:ext>
    </p:extLst>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BE424-CB8A-F882-D608-F03AE20E4E2A}"/>
            </a:ext>
          </a:extLst>
        </p:cNvPr>
        <p:cNvGrpSpPr/>
        <p:nvPr/>
      </p:nvGrpSpPr>
      <p:grpSpPr>
        <a:xfrm>
          <a:off x="0" y="0"/>
          <a:ext cx="0" cy="0"/>
          <a:chOff x="0" y="0"/>
          <a:chExt cx="0" cy="0"/>
        </a:xfrm>
      </p:grpSpPr>
      <p:sp>
        <p:nvSpPr>
          <p:cNvPr id="1625090" name="Text Box 2">
            <a:extLst>
              <a:ext uri="{FF2B5EF4-FFF2-40B4-BE49-F238E27FC236}">
                <a16:creationId xmlns:a16="http://schemas.microsoft.com/office/drawing/2014/main" id="{88C38B17-D7DE-122F-27EE-AE5F0A82932B}"/>
              </a:ext>
            </a:extLst>
          </p:cNvPr>
          <p:cNvSpPr txBox="1">
            <a:spLocks noChangeArrowheads="1"/>
          </p:cNvSpPr>
          <p:nvPr/>
        </p:nvSpPr>
        <p:spPr bwMode="auto">
          <a:xfrm>
            <a:off x="107504" y="0"/>
            <a:ext cx="8928992" cy="1348401"/>
          </a:xfrm>
          <a:prstGeom prst="rect">
            <a:avLst/>
          </a:prstGeom>
          <a:noFill/>
          <a:ln w="9525">
            <a:noFill/>
            <a:miter lim="800000"/>
            <a:headEnd/>
            <a:tailEnd/>
          </a:ln>
          <a:effectLst/>
        </p:spPr>
        <p:txBody>
          <a:bodyPr wrap="square"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Table 5: Compliance with AAUP’s Tenure Statement</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graphicFrame>
        <p:nvGraphicFramePr>
          <p:cNvPr id="1625199" name="Group 111">
            <a:extLst>
              <a:ext uri="{FF2B5EF4-FFF2-40B4-BE49-F238E27FC236}">
                <a16:creationId xmlns:a16="http://schemas.microsoft.com/office/drawing/2014/main" id="{DE77B9C8-B641-43E4-51C3-A0D2FEECD30C}"/>
              </a:ext>
            </a:extLst>
          </p:cNvPr>
          <p:cNvGraphicFramePr>
            <a:graphicFrameLocks noGrp="1"/>
          </p:cNvGraphicFramePr>
          <p:nvPr>
            <p:extLst>
              <p:ext uri="{D42A27DB-BD31-4B8C-83A1-F6EECF244321}">
                <p14:modId xmlns:p14="http://schemas.microsoft.com/office/powerpoint/2010/main" val="2196233064"/>
              </p:ext>
            </p:extLst>
          </p:nvPr>
        </p:nvGraphicFramePr>
        <p:xfrm>
          <a:off x="251173" y="1268760"/>
          <a:ext cx="8641653" cy="5277329"/>
        </p:xfrm>
        <a:graphic>
          <a:graphicData uri="http://schemas.openxmlformats.org/drawingml/2006/table">
            <a:tbl>
              <a:tblPr/>
              <a:tblGrid>
                <a:gridCol w="2592984">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7763">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gridCol w="1152128">
                  <a:extLst>
                    <a:ext uri="{9D8B030D-6E8A-4147-A177-3AD203B41FA5}">
                      <a16:colId xmlns:a16="http://schemas.microsoft.com/office/drawing/2014/main" val="20007"/>
                    </a:ext>
                  </a:extLst>
                </a:gridCol>
                <a:gridCol w="936450">
                  <a:extLst>
                    <a:ext uri="{9D8B030D-6E8A-4147-A177-3AD203B41FA5}">
                      <a16:colId xmlns:a16="http://schemas.microsoft.com/office/drawing/2014/main" val="20008"/>
                    </a:ext>
                  </a:extLst>
                </a:gridCol>
              </a:tblGrid>
              <a:tr h="872284">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dirty="0">
                        <a:ln>
                          <a:noFill/>
                        </a:ln>
                        <a:solidFill>
                          <a:schemeClr val="tx1"/>
                        </a:solidFill>
                        <a:effectLst/>
                        <a:latin typeface="Book Antiqua"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Public 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Private</a:t>
                      </a:r>
                    </a:p>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 Universities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0438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26661594"/>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199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Full 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45.54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34.69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40.20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Qualified Alignment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11.88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3.06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7.54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Institutional Statement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39.60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29.59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69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Non-Alignment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32.65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18.59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8695302"/>
                  </a:ext>
                </a:extLst>
              </a:tr>
            </a:tbl>
          </a:graphicData>
        </a:graphic>
      </p:graphicFrame>
    </p:spTree>
    <p:extLst>
      <p:ext uri="{BB962C8B-B14F-4D97-AF65-F5344CB8AC3E}">
        <p14:creationId xmlns:p14="http://schemas.microsoft.com/office/powerpoint/2010/main" val="2447345721"/>
      </p:ext>
    </p:extLst>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56CC5-E62E-9508-4B4D-4DE8A50E6671}"/>
            </a:ext>
          </a:extLst>
        </p:cNvPr>
        <p:cNvGrpSpPr/>
        <p:nvPr/>
      </p:nvGrpSpPr>
      <p:grpSpPr>
        <a:xfrm>
          <a:off x="0" y="0"/>
          <a:ext cx="0" cy="0"/>
          <a:chOff x="0" y="0"/>
          <a:chExt cx="0" cy="0"/>
        </a:xfrm>
      </p:grpSpPr>
      <p:sp>
        <p:nvSpPr>
          <p:cNvPr id="1625090" name="Text Box 2">
            <a:extLst>
              <a:ext uri="{FF2B5EF4-FFF2-40B4-BE49-F238E27FC236}">
                <a16:creationId xmlns:a16="http://schemas.microsoft.com/office/drawing/2014/main" id="{2E55B3DF-6B98-94FC-BCDB-42AC41E2B619}"/>
              </a:ext>
            </a:extLst>
          </p:cNvPr>
          <p:cNvSpPr txBox="1">
            <a:spLocks noChangeArrowheads="1"/>
          </p:cNvSpPr>
          <p:nvPr/>
        </p:nvSpPr>
        <p:spPr bwMode="auto">
          <a:xfrm>
            <a:off x="0" y="0"/>
            <a:ext cx="9144000" cy="1348401"/>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Table 6: Compliance with AAUP’s Governance Statement</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graphicFrame>
        <p:nvGraphicFramePr>
          <p:cNvPr id="1625199" name="Group 111">
            <a:extLst>
              <a:ext uri="{FF2B5EF4-FFF2-40B4-BE49-F238E27FC236}">
                <a16:creationId xmlns:a16="http://schemas.microsoft.com/office/drawing/2014/main" id="{15B1E064-9C46-5948-3403-A1E635F83CF6}"/>
              </a:ext>
            </a:extLst>
          </p:cNvPr>
          <p:cNvGraphicFramePr>
            <a:graphicFrameLocks noGrp="1"/>
          </p:cNvGraphicFramePr>
          <p:nvPr/>
        </p:nvGraphicFramePr>
        <p:xfrm>
          <a:off x="251173" y="1268760"/>
          <a:ext cx="8641653" cy="5277329"/>
        </p:xfrm>
        <a:graphic>
          <a:graphicData uri="http://schemas.openxmlformats.org/drawingml/2006/table">
            <a:tbl>
              <a:tblPr/>
              <a:tblGrid>
                <a:gridCol w="2592984">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07763">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gridCol w="1152128">
                  <a:extLst>
                    <a:ext uri="{9D8B030D-6E8A-4147-A177-3AD203B41FA5}">
                      <a16:colId xmlns:a16="http://schemas.microsoft.com/office/drawing/2014/main" val="20007"/>
                    </a:ext>
                  </a:extLst>
                </a:gridCol>
                <a:gridCol w="936450">
                  <a:extLst>
                    <a:ext uri="{9D8B030D-6E8A-4147-A177-3AD203B41FA5}">
                      <a16:colId xmlns:a16="http://schemas.microsoft.com/office/drawing/2014/main" val="20008"/>
                    </a:ext>
                  </a:extLst>
                </a:gridCol>
              </a:tblGrid>
              <a:tr h="872284">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dirty="0">
                        <a:ln>
                          <a:noFill/>
                        </a:ln>
                        <a:solidFill>
                          <a:schemeClr val="tx1"/>
                        </a:solidFill>
                        <a:effectLst/>
                        <a:latin typeface="Book Antiqua"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Public 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Private</a:t>
                      </a:r>
                    </a:p>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 Universities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0438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26661594"/>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199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568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Full 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45.54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23.47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69</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Qualified Alignment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26.73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14.29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Institutional Statement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24.75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29.59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27.14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54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0563">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Non-Alignment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32.65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18.59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8695302"/>
                  </a:ext>
                </a:extLst>
              </a:tr>
            </a:tbl>
          </a:graphicData>
        </a:graphic>
      </p:graphicFrame>
    </p:spTree>
    <p:extLst>
      <p:ext uri="{BB962C8B-B14F-4D97-AF65-F5344CB8AC3E}">
        <p14:creationId xmlns:p14="http://schemas.microsoft.com/office/powerpoint/2010/main" val="3154221927"/>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5330" name="Text Box 2">
            <a:extLst>
              <a:ext uri="{FF2B5EF4-FFF2-40B4-BE49-F238E27FC236}">
                <a16:creationId xmlns:a16="http://schemas.microsoft.com/office/drawing/2014/main" id="{0E828386-AD8F-6B4F-A621-160196AE230D}"/>
              </a:ext>
            </a:extLst>
          </p:cNvPr>
          <p:cNvSpPr txBox="1">
            <a:spLocks noChangeArrowheads="1"/>
          </p:cNvSpPr>
          <p:nvPr/>
        </p:nvSpPr>
        <p:spPr bwMode="auto">
          <a:xfrm>
            <a:off x="0" y="0"/>
            <a:ext cx="9144000" cy="855958"/>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Table 7: Full Compliance All Elements</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graphicFrame>
        <p:nvGraphicFramePr>
          <p:cNvPr id="1635456" name="Group 128">
            <a:extLst>
              <a:ext uri="{FF2B5EF4-FFF2-40B4-BE49-F238E27FC236}">
                <a16:creationId xmlns:a16="http://schemas.microsoft.com/office/drawing/2014/main" id="{C695C27D-85F0-880D-B4C4-B0016BD6B3F2}"/>
              </a:ext>
            </a:extLst>
          </p:cNvPr>
          <p:cNvGraphicFramePr>
            <a:graphicFrameLocks noGrp="1"/>
          </p:cNvGraphicFramePr>
          <p:nvPr/>
        </p:nvGraphicFramePr>
        <p:xfrm>
          <a:off x="250824" y="981075"/>
          <a:ext cx="8497638" cy="5688286"/>
        </p:xfrm>
        <a:graphic>
          <a:graphicData uri="http://schemas.openxmlformats.org/drawingml/2006/table">
            <a:tbl>
              <a:tblPr/>
              <a:tblGrid>
                <a:gridCol w="2290365">
                  <a:extLst>
                    <a:ext uri="{9D8B030D-6E8A-4147-A177-3AD203B41FA5}">
                      <a16:colId xmlns:a16="http://schemas.microsoft.com/office/drawing/2014/main" val="20000"/>
                    </a:ext>
                  </a:extLst>
                </a:gridCol>
                <a:gridCol w="1034546">
                  <a:extLst>
                    <a:ext uri="{9D8B030D-6E8A-4147-A177-3AD203B41FA5}">
                      <a16:colId xmlns:a16="http://schemas.microsoft.com/office/drawing/2014/main" val="20001"/>
                    </a:ext>
                  </a:extLst>
                </a:gridCol>
                <a:gridCol w="1034545">
                  <a:extLst>
                    <a:ext uri="{9D8B030D-6E8A-4147-A177-3AD203B41FA5}">
                      <a16:colId xmlns:a16="http://schemas.microsoft.com/office/drawing/2014/main" val="20002"/>
                    </a:ext>
                  </a:extLst>
                </a:gridCol>
                <a:gridCol w="1034546">
                  <a:extLst>
                    <a:ext uri="{9D8B030D-6E8A-4147-A177-3AD203B41FA5}">
                      <a16:colId xmlns:a16="http://schemas.microsoft.com/office/drawing/2014/main" val="20003"/>
                    </a:ext>
                  </a:extLst>
                </a:gridCol>
                <a:gridCol w="1034545">
                  <a:extLst>
                    <a:ext uri="{9D8B030D-6E8A-4147-A177-3AD203B41FA5}">
                      <a16:colId xmlns:a16="http://schemas.microsoft.com/office/drawing/2014/main" val="20004"/>
                    </a:ext>
                  </a:extLst>
                </a:gridCol>
                <a:gridCol w="1034546">
                  <a:extLst>
                    <a:ext uri="{9D8B030D-6E8A-4147-A177-3AD203B41FA5}">
                      <a16:colId xmlns:a16="http://schemas.microsoft.com/office/drawing/2014/main" val="20007"/>
                    </a:ext>
                  </a:extLst>
                </a:gridCol>
                <a:gridCol w="1034545">
                  <a:extLst>
                    <a:ext uri="{9D8B030D-6E8A-4147-A177-3AD203B41FA5}">
                      <a16:colId xmlns:a16="http://schemas.microsoft.com/office/drawing/2014/main" val="20008"/>
                    </a:ext>
                  </a:extLst>
                </a:gridCol>
              </a:tblGrid>
              <a:tr h="1356267">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Public Universities</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Private Universities</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 Universities</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63215">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a:ln>
                            <a:noFill/>
                          </a:ln>
                          <a:solidFill>
                            <a:schemeClr val="tx1"/>
                          </a:solidFill>
                          <a:effectLst/>
                          <a:latin typeface="Book Antiqua" pitchFamily="18" charset="0"/>
                        </a:rPr>
                        <a:t>%</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a:ln>
                            <a:noFill/>
                          </a:ln>
                          <a:solidFill>
                            <a:schemeClr val="tx1"/>
                          </a:solidFill>
                          <a:effectLst/>
                          <a:latin typeface="Book Antiqua" pitchFamily="18" charset="0"/>
                        </a:rPr>
                        <a:t>N</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a:ln>
                            <a:noFill/>
                          </a:ln>
                          <a:solidFill>
                            <a:schemeClr val="tx1"/>
                          </a:solidFill>
                          <a:effectLst/>
                          <a:latin typeface="Book Antiqua" pitchFamily="18" charset="0"/>
                        </a:rPr>
                        <a:t>%</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a:ln>
                            <a:noFill/>
                          </a:ln>
                          <a:solidFill>
                            <a:schemeClr val="tx1"/>
                          </a:solidFill>
                          <a:effectLst/>
                          <a:latin typeface="Book Antiqua" pitchFamily="18" charset="0"/>
                        </a:rPr>
                        <a:t>N</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a:ln>
                            <a:noFill/>
                          </a:ln>
                          <a:solidFill>
                            <a:schemeClr val="tx1"/>
                          </a:solidFill>
                          <a:effectLst/>
                          <a:latin typeface="Book Antiqua" pitchFamily="18" charset="0"/>
                        </a:rPr>
                        <a:t>%</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a:ln>
                            <a:noFill/>
                          </a:ln>
                          <a:solidFill>
                            <a:schemeClr val="tx1"/>
                          </a:solidFill>
                          <a:effectLst/>
                          <a:latin typeface="Book Antiqua" pitchFamily="18" charset="0"/>
                        </a:rPr>
                        <a:t>N</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149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a:ln>
                            <a:noFill/>
                          </a:ln>
                          <a:solidFill>
                            <a:schemeClr val="tx1"/>
                          </a:solidFill>
                          <a:effectLst/>
                          <a:latin typeface="Book Antiqua" pitchFamily="18" charset="0"/>
                        </a:rPr>
                        <a:t>Teaching</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47.52</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48</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36.73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36</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42.21</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84</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149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a:ln>
                            <a:noFill/>
                          </a:ln>
                          <a:solidFill>
                            <a:schemeClr val="tx1"/>
                          </a:solidFill>
                          <a:effectLst/>
                          <a:latin typeface="Book Antiqua" pitchFamily="18" charset="0"/>
                        </a:rPr>
                        <a:t>Research</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46.53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47</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36.73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36</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41.70</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83</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6135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a:ln>
                            <a:noFill/>
                          </a:ln>
                          <a:solidFill>
                            <a:schemeClr val="tx1"/>
                          </a:solidFill>
                          <a:effectLst/>
                          <a:latin typeface="Book Antiqua" pitchFamily="18" charset="0"/>
                        </a:rPr>
                        <a:t>Extra Mural Utterance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46.53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47</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37.75</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37</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42.21</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84</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149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a:ln>
                            <a:noFill/>
                          </a:ln>
                          <a:solidFill>
                            <a:schemeClr val="tx1"/>
                          </a:solidFill>
                          <a:effectLst/>
                          <a:latin typeface="Book Antiqua" pitchFamily="18" charset="0"/>
                        </a:rPr>
                        <a:t>Tenure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45.54</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34.69</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40.2</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80</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8149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a:ln>
                            <a:noFill/>
                          </a:ln>
                          <a:solidFill>
                            <a:schemeClr val="tx1"/>
                          </a:solidFill>
                          <a:effectLst/>
                          <a:latin typeface="Book Antiqua" pitchFamily="18" charset="0"/>
                        </a:rPr>
                        <a:t>Governance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45.54</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46</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23.47</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34.67</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69</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8149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a:ln>
                            <a:noFill/>
                          </a:ln>
                          <a:solidFill>
                            <a:schemeClr val="tx1"/>
                          </a:solidFill>
                          <a:effectLst/>
                          <a:latin typeface="Book Antiqua" pitchFamily="18" charset="0"/>
                        </a:rPr>
                        <a:t>All</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38.61</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39</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19.39</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19</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29.14</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58</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A625D-F1F5-3D93-BF63-6662CA517BBC}"/>
            </a:ext>
          </a:extLst>
        </p:cNvPr>
        <p:cNvGrpSpPr/>
        <p:nvPr/>
      </p:nvGrpSpPr>
      <p:grpSpPr>
        <a:xfrm>
          <a:off x="0" y="0"/>
          <a:ext cx="0" cy="0"/>
          <a:chOff x="0" y="0"/>
          <a:chExt cx="0" cy="0"/>
        </a:xfrm>
      </p:grpSpPr>
      <p:sp>
        <p:nvSpPr>
          <p:cNvPr id="1635330" name="Text Box 2">
            <a:extLst>
              <a:ext uri="{FF2B5EF4-FFF2-40B4-BE49-F238E27FC236}">
                <a16:creationId xmlns:a16="http://schemas.microsoft.com/office/drawing/2014/main" id="{C257FD82-F6CD-C26E-C60F-06A83FF503DB}"/>
              </a:ext>
            </a:extLst>
          </p:cNvPr>
          <p:cNvSpPr txBox="1">
            <a:spLocks noChangeArrowheads="1"/>
          </p:cNvSpPr>
          <p:nvPr/>
        </p:nvSpPr>
        <p:spPr bwMode="auto">
          <a:xfrm>
            <a:off x="0" y="-132554"/>
            <a:ext cx="9144000" cy="1840843"/>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Table 8: Differences between public/private </a:t>
            </a:r>
            <a:r>
              <a:rPr lang="en-GB" sz="3200" b="1" dirty="0" err="1">
                <a:solidFill>
                  <a:srgbClr val="FF0000"/>
                </a:solidFill>
                <a:effectLst>
                  <a:outerShdw blurRad="38100" dist="38100" dir="2700000" algn="tl">
                    <a:srgbClr val="000000"/>
                  </a:outerShdw>
                </a:effectLst>
                <a:latin typeface="Lucida Sans" charset="0"/>
                <a:ea typeface="ＭＳ Ｐゴシック" charset="0"/>
                <a:cs typeface="Arial" charset="0"/>
              </a:rPr>
              <a:t>h.e.i</a:t>
            </a: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 groups -  </a:t>
            </a:r>
          </a:p>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χ2 and Cramér’s V Tests</a:t>
            </a:r>
          </a:p>
        </p:txBody>
      </p:sp>
      <p:graphicFrame>
        <p:nvGraphicFramePr>
          <p:cNvPr id="1635456" name="Group 128">
            <a:extLst>
              <a:ext uri="{FF2B5EF4-FFF2-40B4-BE49-F238E27FC236}">
                <a16:creationId xmlns:a16="http://schemas.microsoft.com/office/drawing/2014/main" id="{8FB7BE79-FB4D-E633-E75F-9964AFD3E57C}"/>
              </a:ext>
            </a:extLst>
          </p:cNvPr>
          <p:cNvGraphicFramePr>
            <a:graphicFrameLocks noGrp="1"/>
          </p:cNvGraphicFramePr>
          <p:nvPr/>
        </p:nvGraphicFramePr>
        <p:xfrm>
          <a:off x="250824" y="2200732"/>
          <a:ext cx="8497639" cy="4005504"/>
        </p:xfrm>
        <a:graphic>
          <a:graphicData uri="http://schemas.openxmlformats.org/drawingml/2006/table">
            <a:tbl>
              <a:tblPr/>
              <a:tblGrid>
                <a:gridCol w="2435826">
                  <a:extLst>
                    <a:ext uri="{9D8B030D-6E8A-4147-A177-3AD203B41FA5}">
                      <a16:colId xmlns:a16="http://schemas.microsoft.com/office/drawing/2014/main" val="20000"/>
                    </a:ext>
                  </a:extLst>
                </a:gridCol>
                <a:gridCol w="2250018">
                  <a:extLst>
                    <a:ext uri="{9D8B030D-6E8A-4147-A177-3AD203B41FA5}">
                      <a16:colId xmlns:a16="http://schemas.microsoft.com/office/drawing/2014/main" val="3856851835"/>
                    </a:ext>
                  </a:extLst>
                </a:gridCol>
                <a:gridCol w="2250018">
                  <a:extLst>
                    <a:ext uri="{9D8B030D-6E8A-4147-A177-3AD203B41FA5}">
                      <a16:colId xmlns:a16="http://schemas.microsoft.com/office/drawing/2014/main" val="20007"/>
                    </a:ext>
                  </a:extLst>
                </a:gridCol>
                <a:gridCol w="1561777">
                  <a:extLst>
                    <a:ext uri="{9D8B030D-6E8A-4147-A177-3AD203B41FA5}">
                      <a16:colId xmlns:a16="http://schemas.microsoft.com/office/drawing/2014/main" val="20008"/>
                    </a:ext>
                  </a:extLst>
                </a:gridCol>
              </a:tblGrid>
              <a:tr h="13151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800" b="0" i="0" u="none" strike="noStrike" cap="none" normalizeH="0" baseline="0" dirty="0">
                        <a:ln>
                          <a:noFill/>
                        </a:ln>
                        <a:solidFill>
                          <a:schemeClr val="tx1"/>
                        </a:solidFill>
                        <a:effectLst/>
                        <a:latin typeface="Book Antiqua"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defRPr/>
                      </a:pPr>
                      <a:r>
                        <a:rPr kumimoji="0" lang="en-GB" sz="2800" b="0" i="0" u="none" strike="noStrike" kern="1200" cap="none" normalizeH="0" baseline="0" dirty="0">
                          <a:ln>
                            <a:noFill/>
                          </a:ln>
                          <a:solidFill>
                            <a:schemeClr val="tx1"/>
                          </a:solidFill>
                          <a:effectLst/>
                          <a:latin typeface="Book Antiqua" pitchFamily="18" charset="0"/>
                          <a:ea typeface="+mn-ea"/>
                          <a:cs typeface="+mn-cs"/>
                        </a:rPr>
                        <a:t>χ2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defRPr/>
                      </a:pPr>
                      <a:r>
                        <a:rPr kumimoji="0" lang="en-GB" sz="2800" b="0" i="0" u="none" strike="noStrike" cap="none" normalizeH="0" baseline="0">
                          <a:ln>
                            <a:noFill/>
                          </a:ln>
                          <a:solidFill>
                            <a:schemeClr val="tx1"/>
                          </a:solidFill>
                          <a:effectLst/>
                          <a:latin typeface="Book Antiqua" pitchFamily="18" charset="0"/>
                        </a:rPr>
                        <a:t>Cramér's </a:t>
                      </a:r>
                      <a:r>
                        <a:rPr kumimoji="0" lang="en-GB" sz="2800" b="0" i="0" u="none" strike="noStrike" cap="none" normalizeH="0" baseline="0" dirty="0">
                          <a:ln>
                            <a:noFill/>
                          </a:ln>
                          <a:solidFill>
                            <a:schemeClr val="tx1"/>
                          </a:solidFill>
                          <a:effectLst/>
                          <a:latin typeface="Book Antiqua" pitchFamily="18" charset="0"/>
                        </a:rPr>
                        <a:t>V</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P</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149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Research</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22.302</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.335</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&lt;0.001</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149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Extra mural Utterance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23.021</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.340</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defRPr/>
                      </a:pPr>
                      <a:r>
                        <a:rPr kumimoji="0" lang="en-GB" sz="2800" b="0" i="0" u="none" strike="noStrike" cap="none" normalizeH="0" baseline="0" dirty="0">
                          <a:ln>
                            <a:noFill/>
                          </a:ln>
                          <a:solidFill>
                            <a:schemeClr val="tx1"/>
                          </a:solidFill>
                          <a:effectLst/>
                          <a:latin typeface="Book Antiqua" pitchFamily="18" charset="0"/>
                        </a:rPr>
                        <a:t>&lt;0.001</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61354">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Teaching</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23.816</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.346</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defRPr/>
                      </a:pPr>
                      <a:r>
                        <a:rPr kumimoji="0" lang="en-GB" sz="2800" b="0" i="0" u="none" strike="noStrike" cap="none" normalizeH="0" baseline="0" dirty="0">
                          <a:ln>
                            <a:noFill/>
                          </a:ln>
                          <a:solidFill>
                            <a:schemeClr val="tx1"/>
                          </a:solidFill>
                          <a:effectLst/>
                          <a:latin typeface="Book Antiqua" pitchFamily="18" charset="0"/>
                        </a:rPr>
                        <a:t>&lt;0.001</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149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Tenure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32.944</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.407</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defRPr/>
                      </a:pPr>
                      <a:r>
                        <a:rPr kumimoji="0" lang="en-GB" sz="2800" b="0" i="0" u="none" strike="noStrike" cap="none" normalizeH="0" baseline="0" dirty="0">
                          <a:ln>
                            <a:noFill/>
                          </a:ln>
                          <a:solidFill>
                            <a:schemeClr val="tx1"/>
                          </a:solidFill>
                          <a:effectLst/>
                          <a:latin typeface="Book Antiqua" pitchFamily="18" charset="0"/>
                        </a:rPr>
                        <a:t>&lt;0.001</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0">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Governance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37.477</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.434</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defRPr/>
                      </a:pPr>
                      <a:r>
                        <a:rPr kumimoji="0" lang="en-GB" sz="2800" b="0" i="0" u="none" strike="noStrike" cap="none" normalizeH="0" baseline="0" dirty="0">
                          <a:ln>
                            <a:noFill/>
                          </a:ln>
                          <a:solidFill>
                            <a:schemeClr val="tx1"/>
                          </a:solidFill>
                          <a:effectLst/>
                          <a:latin typeface="Book Antiqua" pitchFamily="18" charset="0"/>
                        </a:rPr>
                        <a:t>&lt;0.001</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461955587"/>
      </p:ext>
    </p:extLst>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5586" name="Text Box 2">
            <a:extLst>
              <a:ext uri="{FF2B5EF4-FFF2-40B4-BE49-F238E27FC236}">
                <a16:creationId xmlns:a16="http://schemas.microsoft.com/office/drawing/2014/main" id="{0642DD96-FD47-03DB-A157-98655A51342C}"/>
              </a:ext>
            </a:extLst>
          </p:cNvPr>
          <p:cNvSpPr txBox="1">
            <a:spLocks noChangeArrowheads="1"/>
          </p:cNvSpPr>
          <p:nvPr/>
        </p:nvSpPr>
        <p:spPr bwMode="auto">
          <a:xfrm>
            <a:off x="-108520" y="59207"/>
            <a:ext cx="9144000" cy="855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Conclusions</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sp>
        <p:nvSpPr>
          <p:cNvPr id="1475587" name="Text Box 3">
            <a:extLst>
              <a:ext uri="{FF2B5EF4-FFF2-40B4-BE49-F238E27FC236}">
                <a16:creationId xmlns:a16="http://schemas.microsoft.com/office/drawing/2014/main" id="{3C7F266E-2E72-36D1-A4AB-03A53DA40286}"/>
              </a:ext>
            </a:extLst>
          </p:cNvPr>
          <p:cNvSpPr txBox="1">
            <a:spLocks noChangeArrowheads="1"/>
          </p:cNvSpPr>
          <p:nvPr/>
        </p:nvSpPr>
        <p:spPr bwMode="auto">
          <a:xfrm>
            <a:off x="0" y="908050"/>
            <a:ext cx="9144000"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ts val="1500"/>
              </a:spcBef>
              <a:defRPr/>
            </a:pPr>
            <a:r>
              <a:rPr lang="en-GB" altLang="en-US" sz="2800" b="1" dirty="0">
                <a:solidFill>
                  <a:srgbClr val="002060"/>
                </a:solidFill>
                <a:effectLst>
                  <a:outerShdw blurRad="38100" dist="38100" dir="2700000" algn="tl">
                    <a:srgbClr val="C0C0C0"/>
                  </a:outerShdw>
                </a:effectLst>
                <a:latin typeface="Trebuchet MS" panose="020B0703020202090204" pitchFamily="34" charset="0"/>
              </a:rPr>
              <a:t>As has been shown, in a sample of the 199 largest and most research active public and private US  universities, constituting 24% of the </a:t>
            </a:r>
            <a:r>
              <a:rPr lang="en-GB" altLang="en-US" sz="2800" b="1" dirty="0" err="1">
                <a:solidFill>
                  <a:srgbClr val="002060"/>
                </a:solidFill>
                <a:effectLst>
                  <a:outerShdw blurRad="38100" dist="38100" dir="2700000" algn="tl">
                    <a:srgbClr val="C0C0C0"/>
                  </a:outerShdw>
                </a:effectLst>
                <a:latin typeface="Trebuchet MS" panose="020B0703020202090204" pitchFamily="34" charset="0"/>
              </a:rPr>
              <a:t>h.e.</a:t>
            </a:r>
            <a:r>
              <a:rPr lang="en-GB" altLang="en-US" sz="2800" b="1" dirty="0">
                <a:solidFill>
                  <a:srgbClr val="002060"/>
                </a:solidFill>
                <a:effectLst>
                  <a:outerShdw blurRad="38100" dist="38100" dir="2700000" algn="tl">
                    <a:srgbClr val="C0C0C0"/>
                  </a:outerShdw>
                </a:effectLst>
                <a:latin typeface="Trebuchet MS" panose="020B0703020202090204" pitchFamily="34" charset="0"/>
              </a:rPr>
              <a:t> student population, circa 50% of the sample voluntarily chose to be in full or qualified alignment with each of the five individual elements of academic freedom specified by the AAUP </a:t>
            </a:r>
            <a:r>
              <a:rPr lang="en-GB" altLang="en-US" sz="2800" b="1" i="1" dirty="0">
                <a:solidFill>
                  <a:srgbClr val="002060"/>
                </a:solidFill>
                <a:effectLst>
                  <a:outerShdw blurRad="38100" dist="38100" dir="2700000" algn="tl">
                    <a:srgbClr val="C0C0C0"/>
                  </a:outerShdw>
                </a:effectLst>
                <a:latin typeface="Trebuchet MS" panose="020B0703020202090204" pitchFamily="34" charset="0"/>
              </a:rPr>
              <a:t>Statement, </a:t>
            </a:r>
            <a:r>
              <a:rPr lang="en-GB" altLang="en-US" sz="2800" b="1" dirty="0">
                <a:solidFill>
                  <a:srgbClr val="002060"/>
                </a:solidFill>
                <a:effectLst>
                  <a:outerShdw blurRad="38100" dist="38100" dir="2700000" algn="tl">
                    <a:srgbClr val="C0C0C0"/>
                  </a:outerShdw>
                </a:effectLst>
                <a:latin typeface="Trebuchet MS" panose="020B0703020202090204" pitchFamily="34" charset="0"/>
              </a:rPr>
              <a:t>with just under 30% of the sample in full alignment with all five. Generally, public universities are more likely to be compliant than are their private counterparts, but equally, there are some private universities with a high level of compliance, and a minority of public universities which exhibit a low level of compliance. </a:t>
            </a:r>
            <a:endParaRPr lang="en-US" altLang="en-US" sz="2800" b="1" dirty="0">
              <a:solidFill>
                <a:srgbClr val="002060"/>
              </a:solidFill>
              <a:effectLst>
                <a:outerShdw blurRad="38100" dist="38100" dir="2700000" algn="tl">
                  <a:srgbClr val="C0C0C0"/>
                </a:outerShdw>
              </a:effectLst>
              <a:latin typeface="Trebuchet MS" panose="020B0703020202090204" pitchFamily="34" charset="0"/>
            </a:endParaRPr>
          </a:p>
        </p:txBody>
      </p:sp>
    </p:spTree>
    <p:extLst>
      <p:ext uri="{BB962C8B-B14F-4D97-AF65-F5344CB8AC3E}">
        <p14:creationId xmlns:p14="http://schemas.microsoft.com/office/powerpoint/2010/main" val="959157322"/>
      </p:ext>
    </p:extLst>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8354" name="Text Box 2">
            <a:extLst>
              <a:ext uri="{FF2B5EF4-FFF2-40B4-BE49-F238E27FC236}">
                <a16:creationId xmlns:a16="http://schemas.microsoft.com/office/drawing/2014/main" id="{1DF7E8C1-E552-8749-A644-84BB90E376DB}"/>
              </a:ext>
            </a:extLst>
          </p:cNvPr>
          <p:cNvSpPr txBox="1">
            <a:spLocks noChangeArrowheads="1"/>
          </p:cNvSpPr>
          <p:nvPr/>
        </p:nvSpPr>
        <p:spPr bwMode="auto">
          <a:xfrm>
            <a:off x="0" y="1"/>
            <a:ext cx="9144000" cy="855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Some Recent Publications</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sp>
        <p:nvSpPr>
          <p:cNvPr id="1508355" name="Text Box 3">
            <a:extLst>
              <a:ext uri="{FF2B5EF4-FFF2-40B4-BE49-F238E27FC236}">
                <a16:creationId xmlns:a16="http://schemas.microsoft.com/office/drawing/2014/main" id="{F80253C4-B64D-4542-A142-0FA389D8FA1C}"/>
              </a:ext>
            </a:extLst>
          </p:cNvPr>
          <p:cNvSpPr txBox="1">
            <a:spLocks noChangeArrowheads="1"/>
          </p:cNvSpPr>
          <p:nvPr/>
        </p:nvSpPr>
        <p:spPr bwMode="auto">
          <a:xfrm>
            <a:off x="0" y="765178"/>
            <a:ext cx="9144000" cy="5893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35000"/>
              </a:spcBef>
              <a:defRPr/>
            </a:pPr>
            <a:r>
              <a:rPr lang="en-GB" sz="2000" b="1" dirty="0">
                <a:solidFill>
                  <a:srgbClr val="002060"/>
                </a:solidFill>
                <a:effectLst>
                  <a:outerShdw blurRad="38100" dist="38100" dir="2700000" algn="tl">
                    <a:srgbClr val="C0C0C0"/>
                  </a:outerShdw>
                </a:effectLst>
                <a:latin typeface="Trebuchet MS" pitchFamily="34" charset="0"/>
              </a:rPr>
              <a:t>Kissoon, C., Karran, T., (2024): "Academic freedom: Swimming Against the Technological Tide", in M. Ramanujam, &amp; F. </a:t>
            </a:r>
            <a:r>
              <a:rPr lang="en-GB" sz="2000" b="1" dirty="0" err="1">
                <a:solidFill>
                  <a:srgbClr val="002060"/>
                </a:solidFill>
                <a:effectLst>
                  <a:outerShdw blurRad="38100" dist="38100" dir="2700000" algn="tl">
                    <a:srgbClr val="C0C0C0"/>
                  </a:outerShdw>
                </a:effectLst>
                <a:latin typeface="Trebuchet MS" pitchFamily="34" charset="0"/>
              </a:rPr>
              <a:t>Mégret</a:t>
            </a:r>
            <a:r>
              <a:rPr lang="en-GB" sz="2000" b="1" dirty="0">
                <a:solidFill>
                  <a:srgbClr val="002060"/>
                </a:solidFill>
                <a:effectLst>
                  <a:outerShdw blurRad="38100" dist="38100" dir="2700000" algn="tl">
                    <a:srgbClr val="C0C0C0"/>
                  </a:outerShdw>
                </a:effectLst>
                <a:latin typeface="Trebuchet MS" pitchFamily="34" charset="0"/>
              </a:rPr>
              <a:t> (eds.) </a:t>
            </a:r>
            <a:r>
              <a:rPr lang="en-GB" sz="2000" b="1" i="1" dirty="0">
                <a:solidFill>
                  <a:srgbClr val="002060"/>
                </a:solidFill>
                <a:effectLst>
                  <a:outerShdw blurRad="38100" dist="38100" dir="2700000" algn="tl">
                    <a:srgbClr val="C0C0C0"/>
                  </a:outerShdw>
                </a:effectLst>
                <a:latin typeface="Trebuchet MS" pitchFamily="34" charset="0"/>
              </a:rPr>
              <a:t>Academic Freedom in a Plural World: Global Critical Perspectives</a:t>
            </a:r>
            <a:r>
              <a:rPr lang="en-GB" sz="2000" b="1" dirty="0">
                <a:solidFill>
                  <a:srgbClr val="002060"/>
                </a:solidFill>
                <a:effectLst>
                  <a:outerShdw blurRad="38100" dist="38100" dir="2700000" algn="tl">
                    <a:srgbClr val="C0C0C0"/>
                  </a:outerShdw>
                </a:effectLst>
                <a:latin typeface="Trebuchet MS" pitchFamily="34" charset="0"/>
              </a:rPr>
              <a:t>, Vienna: CEU, pp.401-428.</a:t>
            </a:r>
          </a:p>
          <a:p>
            <a:pPr eaLnBrk="1" hangingPunct="1">
              <a:spcBef>
                <a:spcPct val="35000"/>
              </a:spcBef>
              <a:defRPr/>
            </a:pPr>
            <a:r>
              <a:rPr lang="en-GB" sz="2000" b="1" dirty="0" err="1">
                <a:solidFill>
                  <a:srgbClr val="002060"/>
                </a:solidFill>
                <a:effectLst>
                  <a:outerShdw blurRad="38100" dist="38100" dir="2700000" algn="tl">
                    <a:srgbClr val="C0C0C0"/>
                  </a:outerShdw>
                </a:effectLst>
                <a:latin typeface="Trebuchet MS" pitchFamily="34" charset="0"/>
              </a:rPr>
              <a:t>Beiter</a:t>
            </a:r>
            <a:r>
              <a:rPr lang="en-GB" sz="2000" b="1" dirty="0">
                <a:solidFill>
                  <a:srgbClr val="002060"/>
                </a:solidFill>
                <a:effectLst>
                  <a:outerShdw blurRad="38100" dist="38100" dir="2700000" algn="tl">
                    <a:srgbClr val="C0C0C0"/>
                  </a:outerShdw>
                </a:effectLst>
                <a:latin typeface="Trebuchet MS" pitchFamily="34" charset="0"/>
              </a:rPr>
              <a:t>, K., </a:t>
            </a:r>
            <a:r>
              <a:rPr lang="en-GB" sz="2000" b="1" dirty="0" err="1">
                <a:solidFill>
                  <a:srgbClr val="002060"/>
                </a:solidFill>
                <a:effectLst>
                  <a:outerShdw blurRad="38100" dist="38100" dir="2700000" algn="tl">
                    <a:srgbClr val="C0C0C0"/>
                  </a:outerShdw>
                </a:effectLst>
                <a:latin typeface="Trebuchet MS" pitchFamily="34" charset="0"/>
              </a:rPr>
              <a:t>Karran</a:t>
            </a:r>
            <a:r>
              <a:rPr lang="en-GB" sz="2000" b="1" dirty="0">
                <a:solidFill>
                  <a:srgbClr val="002060"/>
                </a:solidFill>
                <a:effectLst>
                  <a:outerShdw blurRad="38100" dist="38100" dir="2700000" algn="tl">
                    <a:srgbClr val="C0C0C0"/>
                  </a:outerShdw>
                </a:effectLst>
                <a:latin typeface="Trebuchet MS" pitchFamily="34" charset="0"/>
              </a:rPr>
              <a:t>, T., </a:t>
            </a:r>
            <a:r>
              <a:rPr lang="en-GB" sz="2000" b="1" dirty="0" err="1">
                <a:solidFill>
                  <a:srgbClr val="002060"/>
                </a:solidFill>
                <a:effectLst>
                  <a:outerShdw blurRad="38100" dist="38100" dir="2700000" algn="tl">
                    <a:srgbClr val="C0C0C0"/>
                  </a:outerShdw>
                </a:effectLst>
                <a:latin typeface="Trebuchet MS" pitchFamily="34" charset="0"/>
              </a:rPr>
              <a:t>Roynard</a:t>
            </a:r>
            <a:r>
              <a:rPr lang="en-GB" sz="2000" b="1" dirty="0">
                <a:solidFill>
                  <a:srgbClr val="002060"/>
                </a:solidFill>
                <a:effectLst>
                  <a:outerShdw blurRad="38100" dist="38100" dir="2700000" algn="tl">
                    <a:srgbClr val="C0C0C0"/>
                  </a:outerShdw>
                </a:effectLst>
                <a:latin typeface="Trebuchet MS" pitchFamily="34" charset="0"/>
              </a:rPr>
              <a:t>, D., (2024) "The Commercial Attack on Universities: Academic Freedom an Orphan under the European Human Rights Framework?", in P. Czech, et al., (eds.), </a:t>
            </a:r>
            <a:r>
              <a:rPr lang="en-GB" sz="2000" b="1" i="1" dirty="0">
                <a:solidFill>
                  <a:srgbClr val="002060"/>
                </a:solidFill>
                <a:effectLst>
                  <a:outerShdw blurRad="38100" dist="38100" dir="2700000" algn="tl">
                    <a:srgbClr val="C0C0C0"/>
                  </a:outerShdw>
                </a:effectLst>
                <a:latin typeface="Trebuchet MS" pitchFamily="34" charset="0"/>
              </a:rPr>
              <a:t>European Yearbook on Human Rights</a:t>
            </a:r>
            <a:r>
              <a:rPr lang="en-GB" sz="2000" b="1" dirty="0">
                <a:solidFill>
                  <a:srgbClr val="002060"/>
                </a:solidFill>
                <a:effectLst>
                  <a:outerShdw blurRad="38100" dist="38100" dir="2700000" algn="tl">
                    <a:srgbClr val="C0C0C0"/>
                  </a:outerShdw>
                </a:effectLst>
                <a:latin typeface="Trebuchet MS" pitchFamily="34" charset="0"/>
              </a:rPr>
              <a:t>: Cambridge: </a:t>
            </a:r>
            <a:r>
              <a:rPr lang="en-GB" sz="2000" b="1" dirty="0" err="1">
                <a:solidFill>
                  <a:srgbClr val="002060"/>
                </a:solidFill>
                <a:effectLst>
                  <a:outerShdw blurRad="38100" dist="38100" dir="2700000" algn="tl">
                    <a:srgbClr val="C0C0C0"/>
                  </a:outerShdw>
                </a:effectLst>
                <a:latin typeface="Trebuchet MS" pitchFamily="34" charset="0"/>
              </a:rPr>
              <a:t>Intersentia</a:t>
            </a:r>
            <a:r>
              <a:rPr lang="en-GB" sz="2000" b="1" dirty="0">
                <a:solidFill>
                  <a:srgbClr val="002060"/>
                </a:solidFill>
                <a:effectLst>
                  <a:outerShdw blurRad="38100" dist="38100" dir="2700000" algn="tl">
                    <a:srgbClr val="C0C0C0"/>
                  </a:outerShdw>
                </a:effectLst>
                <a:latin typeface="Trebuchet MS" pitchFamily="34" charset="0"/>
              </a:rPr>
              <a:t>, pp. 261-314.</a:t>
            </a:r>
          </a:p>
          <a:p>
            <a:pPr eaLnBrk="1" hangingPunct="1">
              <a:spcBef>
                <a:spcPct val="35000"/>
              </a:spcBef>
              <a:defRPr/>
            </a:pPr>
            <a:r>
              <a:rPr lang="en-GB" sz="2000" b="1" dirty="0">
                <a:solidFill>
                  <a:srgbClr val="002060"/>
                </a:solidFill>
                <a:effectLst>
                  <a:outerShdw blurRad="38100" dist="38100" dir="2700000" algn="tl">
                    <a:srgbClr val="C0C0C0"/>
                  </a:outerShdw>
                </a:effectLst>
                <a:latin typeface="Trebuchet MS" pitchFamily="34" charset="0"/>
              </a:rPr>
              <a:t>Beiter, K., Karran, T., (2025) "Measuring the Legal Protection of Academic Freedom: The Scorecard for South Africa" </a:t>
            </a:r>
            <a:r>
              <a:rPr lang="en-GB" sz="2000" b="1" i="1" dirty="0">
                <a:solidFill>
                  <a:srgbClr val="002060"/>
                </a:solidFill>
                <a:effectLst>
                  <a:outerShdw blurRad="38100" dist="38100" dir="2700000" algn="tl">
                    <a:srgbClr val="C0C0C0"/>
                  </a:outerShdw>
                </a:effectLst>
                <a:latin typeface="Trebuchet MS" pitchFamily="34" charset="0"/>
              </a:rPr>
              <a:t>South African Journal of Higher Education</a:t>
            </a:r>
            <a:r>
              <a:rPr lang="en-GB" sz="2000" b="1" dirty="0">
                <a:solidFill>
                  <a:srgbClr val="002060"/>
                </a:solidFill>
                <a:effectLst>
                  <a:outerShdw blurRad="38100" dist="38100" dir="2700000" algn="tl">
                    <a:srgbClr val="C0C0C0"/>
                  </a:outerShdw>
                </a:effectLst>
                <a:latin typeface="Trebuchet MS" pitchFamily="34" charset="0"/>
              </a:rPr>
              <a:t>, 39(41): 22-56</a:t>
            </a:r>
          </a:p>
          <a:p>
            <a:pPr eaLnBrk="1" hangingPunct="1">
              <a:spcBef>
                <a:spcPct val="35000"/>
              </a:spcBef>
              <a:defRPr/>
            </a:pPr>
            <a:r>
              <a:rPr lang="en-GB" sz="2000" b="1" dirty="0">
                <a:solidFill>
                  <a:srgbClr val="002060"/>
                </a:solidFill>
                <a:effectLst>
                  <a:outerShdw blurRad="38100" dist="38100" dir="2700000" algn="tl">
                    <a:srgbClr val="C0C0C0"/>
                  </a:outerShdw>
                </a:effectLst>
                <a:latin typeface="Trebuchet MS" pitchFamily="34" charset="0"/>
              </a:rPr>
              <a:t>Johnston, J., Karran, T., (2026) “Protecting Academic Freedom in the USA: Assessing the Effectiveness of the American Association of University Professors’ </a:t>
            </a:r>
            <a:r>
              <a:rPr lang="en-GB" sz="2000" b="1" i="1" dirty="0">
                <a:solidFill>
                  <a:srgbClr val="002060"/>
                </a:solidFill>
                <a:effectLst>
                  <a:outerShdw blurRad="38100" dist="38100" dir="2700000" algn="tl">
                    <a:srgbClr val="C0C0C0"/>
                  </a:outerShdw>
                </a:effectLst>
                <a:latin typeface="Trebuchet MS" pitchFamily="34" charset="0"/>
              </a:rPr>
              <a:t>Statement"</a:t>
            </a:r>
            <a:r>
              <a:rPr lang="en-GB" sz="2000" b="1" dirty="0">
                <a:solidFill>
                  <a:srgbClr val="002060"/>
                </a:solidFill>
                <a:effectLst>
                  <a:outerShdw blurRad="38100" dist="38100" dir="2700000" algn="tl">
                    <a:srgbClr val="C0C0C0"/>
                  </a:outerShdw>
                </a:effectLst>
                <a:latin typeface="Trebuchet MS" pitchFamily="34" charset="0"/>
              </a:rPr>
              <a:t>, </a:t>
            </a:r>
            <a:r>
              <a:rPr lang="en-GB" sz="2000" b="1" i="1" dirty="0">
                <a:solidFill>
                  <a:srgbClr val="002060"/>
                </a:solidFill>
                <a:effectLst>
                  <a:outerShdw blurRad="38100" dist="38100" dir="2700000" algn="tl">
                    <a:srgbClr val="C0C0C0"/>
                  </a:outerShdw>
                </a:effectLst>
                <a:latin typeface="Trebuchet MS" pitchFamily="34" charset="0"/>
              </a:rPr>
              <a:t>International Journal of Educational Research, Vol.36</a:t>
            </a:r>
          </a:p>
          <a:p>
            <a:pPr eaLnBrk="1" hangingPunct="1">
              <a:spcBef>
                <a:spcPts val="0"/>
              </a:spcBef>
              <a:defRPr/>
            </a:pPr>
            <a:r>
              <a:rPr lang="en-GB" sz="2800" b="1" dirty="0">
                <a:solidFill>
                  <a:srgbClr val="FF0000"/>
                </a:solidFill>
                <a:effectLst>
                  <a:outerShdw blurRad="38100" dist="38100" dir="2700000" algn="tl">
                    <a:srgbClr val="C0C0C0"/>
                  </a:outerShdw>
                </a:effectLst>
                <a:latin typeface="Trebuchet MS" pitchFamily="34" charset="0"/>
              </a:rPr>
              <a:t>If you want further information or copies of papers, please contact me by email: </a:t>
            </a:r>
            <a:r>
              <a:rPr lang="en-GB" sz="2800" b="1" dirty="0" err="1">
                <a:solidFill>
                  <a:srgbClr val="FF0000"/>
                </a:solidFill>
                <a:effectLst>
                  <a:outerShdw blurRad="38100" dist="38100" dir="2700000" algn="tl">
                    <a:srgbClr val="C0C0C0"/>
                  </a:outerShdw>
                </a:effectLst>
                <a:latin typeface="Trebuchet MS" pitchFamily="34" charset="0"/>
              </a:rPr>
              <a:t>tkarran@lincoln.ac.uk</a:t>
            </a:r>
            <a:endParaRPr lang="en-GB" sz="2800" b="1" dirty="0">
              <a:solidFill>
                <a:srgbClr val="FF0000"/>
              </a:solidFill>
              <a:effectLst>
                <a:outerShdw blurRad="38100" dist="38100" dir="2700000" algn="tl">
                  <a:srgbClr val="C0C0C0"/>
                </a:outerShdw>
              </a:effectLst>
              <a:latin typeface="Trebuchet MS" pitchFamily="34" charset="0"/>
            </a:endParaRPr>
          </a:p>
        </p:txBody>
      </p:sp>
      <p:sp>
        <p:nvSpPr>
          <p:cNvPr id="2" name="Slide Number Placeholder 1">
            <a:extLst>
              <a:ext uri="{FF2B5EF4-FFF2-40B4-BE49-F238E27FC236}">
                <a16:creationId xmlns:a16="http://schemas.microsoft.com/office/drawing/2014/main" id="{8951D853-73A9-3647-A566-6AF652A74A75}"/>
              </a:ext>
            </a:extLst>
          </p:cNvPr>
          <p:cNvSpPr>
            <a:spLocks noGrp="1"/>
          </p:cNvSpPr>
          <p:nvPr>
            <p:ph type="sldNum" sz="quarter" idx="12"/>
          </p:nvPr>
        </p:nvSpPr>
        <p:spPr/>
        <p:txBody>
          <a:bodyPr/>
          <a:lstStyle/>
          <a:p>
            <a:fld id="{E78929D5-4A8D-4B4D-8013-C47E7E5019DF}" type="slidenum">
              <a:rPr lang="en-GB" altLang="en-US" smtClean="0"/>
              <a:pPr/>
              <a:t>18</a:t>
            </a:fld>
            <a:endParaRPr lang="en-GB" altLang="en-US"/>
          </a:p>
        </p:txBody>
      </p:sp>
    </p:spTree>
    <p:extLst>
      <p:ext uri="{BB962C8B-B14F-4D97-AF65-F5344CB8AC3E}">
        <p14:creationId xmlns:p14="http://schemas.microsoft.com/office/powerpoint/2010/main" val="425216479"/>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CACC15D-3CDC-E94B-A52F-C753EA8EEB8A}"/>
              </a:ext>
            </a:extLst>
          </p:cNvPr>
          <p:cNvSpPr>
            <a:spLocks noGrp="1"/>
          </p:cNvSpPr>
          <p:nvPr>
            <p:ph type="sldNum" sz="quarter" idx="12"/>
          </p:nvPr>
        </p:nvSpPr>
        <p:spPr/>
        <p:txBody>
          <a:bodyPr/>
          <a:lstStyle/>
          <a:p>
            <a:fld id="{9F716C6E-4713-6C4B-A9FE-B1889AD025F1}" type="slidenum">
              <a:rPr lang="en-US" smtClean="0"/>
              <a:t>2</a:t>
            </a:fld>
            <a:endParaRPr lang="en-US"/>
          </a:p>
        </p:txBody>
      </p:sp>
      <p:sp>
        <p:nvSpPr>
          <p:cNvPr id="11" name="TextBox 10">
            <a:extLst>
              <a:ext uri="{FF2B5EF4-FFF2-40B4-BE49-F238E27FC236}">
                <a16:creationId xmlns:a16="http://schemas.microsoft.com/office/drawing/2014/main" id="{05B7C5C8-3715-BBF5-6A1C-83A163E07D84}"/>
              </a:ext>
            </a:extLst>
          </p:cNvPr>
          <p:cNvSpPr txBox="1"/>
          <p:nvPr/>
        </p:nvSpPr>
        <p:spPr>
          <a:xfrm>
            <a:off x="389419" y="1699760"/>
            <a:ext cx="3543303" cy="923330"/>
          </a:xfrm>
          <a:prstGeom prst="rect">
            <a:avLst/>
          </a:prstGeom>
          <a:noFill/>
        </p:spPr>
        <p:txBody>
          <a:bodyPr wrap="square" rtlCol="0">
            <a:spAutoFit/>
          </a:bodyPr>
          <a:lstStyle/>
          <a:p>
            <a:pPr algn="ctr"/>
            <a:r>
              <a:rPr lang="en-GB" sz="2700" b="1" dirty="0">
                <a:latin typeface="Calibri" panose="020F0502020204030204" pitchFamily="34" charset="0"/>
                <a:cs typeface="Calibri" panose="020F0502020204030204" pitchFamily="34" charset="0"/>
              </a:rPr>
              <a:t>SUPPORTIVE ELEMENTS</a:t>
            </a:r>
          </a:p>
        </p:txBody>
      </p:sp>
      <p:sp>
        <p:nvSpPr>
          <p:cNvPr id="12" name="TextBox 11">
            <a:extLst>
              <a:ext uri="{FF2B5EF4-FFF2-40B4-BE49-F238E27FC236}">
                <a16:creationId xmlns:a16="http://schemas.microsoft.com/office/drawing/2014/main" id="{838AD841-5F93-45C4-F5CC-9958FB00806F}"/>
              </a:ext>
            </a:extLst>
          </p:cNvPr>
          <p:cNvSpPr txBox="1"/>
          <p:nvPr/>
        </p:nvSpPr>
        <p:spPr>
          <a:xfrm>
            <a:off x="4986909" y="1730295"/>
            <a:ext cx="3651289" cy="923330"/>
          </a:xfrm>
          <a:prstGeom prst="rect">
            <a:avLst/>
          </a:prstGeom>
          <a:noFill/>
        </p:spPr>
        <p:txBody>
          <a:bodyPr wrap="square" rtlCol="0">
            <a:spAutoFit/>
          </a:bodyPr>
          <a:lstStyle/>
          <a:p>
            <a:pPr algn="ctr"/>
            <a:r>
              <a:rPr lang="en-GB" sz="2700" b="1" dirty="0">
                <a:latin typeface="Calibri" panose="020F0502020204030204" pitchFamily="34" charset="0"/>
                <a:cs typeface="Calibri" panose="020F0502020204030204" pitchFamily="34" charset="0"/>
              </a:rPr>
              <a:t>SUBSTANTIVE ELEMENTS</a:t>
            </a:r>
          </a:p>
        </p:txBody>
      </p:sp>
      <p:sp>
        <p:nvSpPr>
          <p:cNvPr id="13" name="TextBox 12">
            <a:extLst>
              <a:ext uri="{FF2B5EF4-FFF2-40B4-BE49-F238E27FC236}">
                <a16:creationId xmlns:a16="http://schemas.microsoft.com/office/drawing/2014/main" id="{ED468BD6-D2EF-8582-14B4-8916CFF21FDB}"/>
              </a:ext>
            </a:extLst>
          </p:cNvPr>
          <p:cNvSpPr txBox="1"/>
          <p:nvPr/>
        </p:nvSpPr>
        <p:spPr>
          <a:xfrm>
            <a:off x="415491" y="2621152"/>
            <a:ext cx="3501023" cy="415498"/>
          </a:xfrm>
          <a:prstGeom prst="rect">
            <a:avLst/>
          </a:prstGeom>
          <a:noFill/>
        </p:spPr>
        <p:txBody>
          <a:bodyPr wrap="square" rtlCol="0">
            <a:spAutoFit/>
          </a:bodyPr>
          <a:lstStyle/>
          <a:p>
            <a:pPr algn="ctr"/>
            <a:r>
              <a:rPr lang="en-GB" sz="2100" dirty="0"/>
              <a:t>INDIVIDUAL AUTONOMY </a:t>
            </a:r>
          </a:p>
        </p:txBody>
      </p:sp>
      <p:sp>
        <p:nvSpPr>
          <p:cNvPr id="14" name="TextBox 13">
            <a:extLst>
              <a:ext uri="{FF2B5EF4-FFF2-40B4-BE49-F238E27FC236}">
                <a16:creationId xmlns:a16="http://schemas.microsoft.com/office/drawing/2014/main" id="{C1267178-C260-E4CF-AA3D-F857A4D4AFC1}"/>
              </a:ext>
            </a:extLst>
          </p:cNvPr>
          <p:cNvSpPr txBox="1"/>
          <p:nvPr/>
        </p:nvSpPr>
        <p:spPr>
          <a:xfrm>
            <a:off x="375764" y="3125216"/>
            <a:ext cx="3620473" cy="415498"/>
          </a:xfrm>
          <a:prstGeom prst="rect">
            <a:avLst/>
          </a:prstGeom>
          <a:noFill/>
        </p:spPr>
        <p:txBody>
          <a:bodyPr wrap="square" rtlCol="0">
            <a:spAutoFit/>
          </a:bodyPr>
          <a:lstStyle/>
          <a:p>
            <a:pPr algn="ctr"/>
            <a:r>
              <a:rPr lang="en-GB" sz="2100" dirty="0"/>
              <a:t>TENURE – JOB SECURITY</a:t>
            </a:r>
          </a:p>
        </p:txBody>
      </p:sp>
      <p:sp>
        <p:nvSpPr>
          <p:cNvPr id="16" name="TextBox 15">
            <a:extLst>
              <a:ext uri="{FF2B5EF4-FFF2-40B4-BE49-F238E27FC236}">
                <a16:creationId xmlns:a16="http://schemas.microsoft.com/office/drawing/2014/main" id="{85923B72-EE35-731B-8E2B-EE9F0BBFEF91}"/>
              </a:ext>
            </a:extLst>
          </p:cNvPr>
          <p:cNvSpPr txBox="1"/>
          <p:nvPr/>
        </p:nvSpPr>
        <p:spPr>
          <a:xfrm>
            <a:off x="523021" y="3562542"/>
            <a:ext cx="3264179" cy="415498"/>
          </a:xfrm>
          <a:prstGeom prst="rect">
            <a:avLst/>
          </a:prstGeom>
          <a:noFill/>
        </p:spPr>
        <p:txBody>
          <a:bodyPr wrap="square" rtlCol="0">
            <a:spAutoFit/>
          </a:bodyPr>
          <a:lstStyle/>
          <a:p>
            <a:pPr algn="ctr"/>
            <a:r>
              <a:rPr lang="en-GB" sz="2100" dirty="0"/>
              <a:t>GOVERNANCE</a:t>
            </a:r>
          </a:p>
        </p:txBody>
      </p:sp>
      <p:sp>
        <p:nvSpPr>
          <p:cNvPr id="21" name="TextBox 20">
            <a:extLst>
              <a:ext uri="{FF2B5EF4-FFF2-40B4-BE49-F238E27FC236}">
                <a16:creationId xmlns:a16="http://schemas.microsoft.com/office/drawing/2014/main" id="{12FCAECC-0309-657F-7488-EE0DBBAEB925}"/>
              </a:ext>
            </a:extLst>
          </p:cNvPr>
          <p:cNvSpPr txBox="1"/>
          <p:nvPr/>
        </p:nvSpPr>
        <p:spPr>
          <a:xfrm>
            <a:off x="4810025" y="2805462"/>
            <a:ext cx="3918484" cy="415498"/>
          </a:xfrm>
          <a:prstGeom prst="rect">
            <a:avLst/>
          </a:prstGeom>
          <a:noFill/>
        </p:spPr>
        <p:txBody>
          <a:bodyPr wrap="square" rtlCol="0">
            <a:spAutoFit/>
          </a:bodyPr>
          <a:lstStyle/>
          <a:p>
            <a:pPr algn="ctr"/>
            <a:r>
              <a:rPr lang="en-GB" sz="2100" dirty="0"/>
              <a:t>FREEDOM TO TEACH</a:t>
            </a:r>
          </a:p>
        </p:txBody>
      </p:sp>
      <p:sp>
        <p:nvSpPr>
          <p:cNvPr id="22" name="TextBox 21">
            <a:extLst>
              <a:ext uri="{FF2B5EF4-FFF2-40B4-BE49-F238E27FC236}">
                <a16:creationId xmlns:a16="http://schemas.microsoft.com/office/drawing/2014/main" id="{811E3A60-3BBB-9BDD-D8C0-B774DB657CD4}"/>
              </a:ext>
            </a:extLst>
          </p:cNvPr>
          <p:cNvSpPr txBox="1"/>
          <p:nvPr/>
        </p:nvSpPr>
        <p:spPr>
          <a:xfrm>
            <a:off x="5075979" y="3245290"/>
            <a:ext cx="3541987" cy="415498"/>
          </a:xfrm>
          <a:prstGeom prst="rect">
            <a:avLst/>
          </a:prstGeom>
          <a:noFill/>
        </p:spPr>
        <p:txBody>
          <a:bodyPr wrap="square" rtlCol="0">
            <a:spAutoFit/>
          </a:bodyPr>
          <a:lstStyle/>
          <a:p>
            <a:pPr algn="ctr"/>
            <a:r>
              <a:rPr lang="en-GB" sz="2100" dirty="0"/>
              <a:t>FREEDOM TO RESEARCH</a:t>
            </a:r>
          </a:p>
        </p:txBody>
      </p:sp>
      <p:sp>
        <p:nvSpPr>
          <p:cNvPr id="27" name="Down Arrow 26">
            <a:extLst>
              <a:ext uri="{FF2B5EF4-FFF2-40B4-BE49-F238E27FC236}">
                <a16:creationId xmlns:a16="http://schemas.microsoft.com/office/drawing/2014/main" id="{7E7A5DD9-8C9D-9DC2-2760-A20F0028AC96}"/>
              </a:ext>
            </a:extLst>
          </p:cNvPr>
          <p:cNvSpPr/>
          <p:nvPr/>
        </p:nvSpPr>
        <p:spPr>
          <a:xfrm rot="16200000">
            <a:off x="4159988" y="2272309"/>
            <a:ext cx="653653" cy="634497"/>
          </a:xfrm>
          <a:prstGeom prst="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969C5D37-0E35-41AF-C0F9-38F4FD1948CA}"/>
              </a:ext>
            </a:extLst>
          </p:cNvPr>
          <p:cNvSpPr txBox="1"/>
          <p:nvPr/>
        </p:nvSpPr>
        <p:spPr>
          <a:xfrm>
            <a:off x="1" y="4476518"/>
            <a:ext cx="9114281" cy="2585323"/>
          </a:xfrm>
          <a:prstGeom prst="rect">
            <a:avLst/>
          </a:prstGeom>
          <a:noFill/>
        </p:spPr>
        <p:txBody>
          <a:bodyPr wrap="square" rtlCol="0">
            <a:spAutoFit/>
          </a:bodyPr>
          <a:lstStyle/>
          <a:p>
            <a:r>
              <a:rPr lang="en-US" b="1" dirty="0">
                <a:latin typeface="+mn-lt"/>
              </a:rPr>
              <a:t>THE PILLARS OF ACADEMIC FREEDOM:</a:t>
            </a:r>
            <a:endParaRPr lang="en-GB" dirty="0">
              <a:latin typeface="+mn-lt"/>
            </a:endParaRPr>
          </a:p>
          <a:p>
            <a:r>
              <a:rPr lang="en-US" i="1" dirty="0">
                <a:latin typeface="+mn-lt"/>
              </a:rPr>
              <a:t>“The three supportive elements, acting in tandem, are necessary for academic freedom, but each is insufficient for academic freedom to flourish. So, single supportive elements are less individually important than the fact that they mesh together.  Hence, where one of the mutually supportive elements falters, it undermines the other two, thereby weakening substantive academic freedom for research and teaching.  For example, if tenure is absent, academics may not be able to enjoy autonomy, or participate in shared governance, or make decisions about teaching and research for fear of losing their jobs"</a:t>
            </a:r>
            <a:endParaRPr lang="en-GB" dirty="0"/>
          </a:p>
          <a:p>
            <a:endParaRPr lang="en-GB" dirty="0"/>
          </a:p>
        </p:txBody>
      </p:sp>
      <p:sp>
        <p:nvSpPr>
          <p:cNvPr id="5" name="Text Box 2">
            <a:extLst>
              <a:ext uri="{FF2B5EF4-FFF2-40B4-BE49-F238E27FC236}">
                <a16:creationId xmlns:a16="http://schemas.microsoft.com/office/drawing/2014/main" id="{EF2EFBB0-CB79-2C07-A5B1-214975A9467D}"/>
              </a:ext>
            </a:extLst>
          </p:cNvPr>
          <p:cNvSpPr txBox="1">
            <a:spLocks noChangeArrowheads="1"/>
          </p:cNvSpPr>
          <p:nvPr/>
        </p:nvSpPr>
        <p:spPr bwMode="auto">
          <a:xfrm>
            <a:off x="-324543" y="2"/>
            <a:ext cx="9649072" cy="825180"/>
          </a:xfrm>
          <a:prstGeom prst="rect">
            <a:avLst/>
          </a:prstGeom>
          <a:noFill/>
          <a:ln>
            <a:noFill/>
          </a:ln>
          <a:effectLst/>
        </p:spPr>
        <p:txBody>
          <a:bodyPr wrap="square" lIns="180000" tIns="180000" rIns="180000" bIns="180000">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GB" altLang="en-US" sz="3000" b="1" dirty="0">
                <a:solidFill>
                  <a:srgbClr val="FF0000"/>
                </a:solidFill>
                <a:effectLst>
                  <a:outerShdw blurRad="38100" dist="38100" dir="2700000" algn="tl">
                    <a:srgbClr val="000000"/>
                  </a:outerShdw>
                </a:effectLst>
                <a:latin typeface="Lucida Sans" charset="0"/>
                <a:ea typeface="ＭＳ Ｐゴシック" charset="0"/>
                <a:cs typeface="Arial" charset="0"/>
              </a:rPr>
              <a:t>Academic Freedom: The Constituent Elements</a:t>
            </a:r>
          </a:p>
        </p:txBody>
      </p:sp>
      <p:sp>
        <p:nvSpPr>
          <p:cNvPr id="8" name="Oval 6">
            <a:extLst>
              <a:ext uri="{FF2B5EF4-FFF2-40B4-BE49-F238E27FC236}">
                <a16:creationId xmlns:a16="http://schemas.microsoft.com/office/drawing/2014/main" id="{5681AF9B-05EA-AFD2-CA7E-88E308C2CDB7}"/>
              </a:ext>
            </a:extLst>
          </p:cNvPr>
          <p:cNvSpPr>
            <a:spLocks noChangeArrowheads="1"/>
          </p:cNvSpPr>
          <p:nvPr/>
        </p:nvSpPr>
        <p:spPr bwMode="auto">
          <a:xfrm>
            <a:off x="4804061" y="1271769"/>
            <a:ext cx="4016987" cy="3204747"/>
          </a:xfrm>
          <a:prstGeom prst="ellipse">
            <a:avLst/>
          </a:prstGeom>
          <a:noFill/>
          <a:ln w="28575">
            <a:solidFill>
              <a:srgbClr val="FF7C80"/>
            </a:solidFill>
            <a:round/>
            <a:headEnd/>
            <a:tailEnd/>
          </a:ln>
          <a:effectLst/>
        </p:spPr>
        <p:txBody>
          <a:bodyPr wrap="none" anchor="ctr"/>
          <a:lstStyle/>
          <a:p>
            <a:pPr algn="ctr">
              <a:spcBef>
                <a:spcPct val="35000"/>
              </a:spcBef>
              <a:defRPr/>
            </a:pPr>
            <a:endParaRPr lang="it-IT" sz="2100" b="1" i="1" dirty="0">
              <a:solidFill>
                <a:srgbClr val="FF9933"/>
              </a:solidFill>
              <a:effectLst>
                <a:outerShdw blurRad="38100" dist="38100" dir="2700000" algn="tl">
                  <a:srgbClr val="000000"/>
                </a:outerShdw>
              </a:effectLst>
              <a:latin typeface="Lucida Sans" pitchFamily="34" charset="0"/>
              <a:ea typeface="+mn-ea"/>
              <a:cs typeface="Arial" charset="0"/>
            </a:endParaRPr>
          </a:p>
          <a:p>
            <a:pPr algn="ctr">
              <a:spcBef>
                <a:spcPct val="35000"/>
              </a:spcBef>
              <a:defRPr/>
            </a:pPr>
            <a:r>
              <a:rPr lang="it-IT" sz="1351" b="1" dirty="0">
                <a:solidFill>
                  <a:schemeClr val="bg1"/>
                </a:solidFill>
                <a:ea typeface="+mn-ea"/>
              </a:rPr>
              <a:t>	</a:t>
            </a:r>
          </a:p>
        </p:txBody>
      </p:sp>
      <p:sp>
        <p:nvSpPr>
          <p:cNvPr id="4" name="Oval 6">
            <a:extLst>
              <a:ext uri="{FF2B5EF4-FFF2-40B4-BE49-F238E27FC236}">
                <a16:creationId xmlns:a16="http://schemas.microsoft.com/office/drawing/2014/main" id="{70F338BA-4FD9-05E2-DFD0-8CBB1D10FD44}"/>
              </a:ext>
            </a:extLst>
          </p:cNvPr>
          <p:cNvSpPr>
            <a:spLocks noChangeArrowheads="1"/>
          </p:cNvSpPr>
          <p:nvPr/>
        </p:nvSpPr>
        <p:spPr bwMode="auto">
          <a:xfrm>
            <a:off x="146617" y="1196323"/>
            <a:ext cx="4016987" cy="3204747"/>
          </a:xfrm>
          <a:prstGeom prst="ellipse">
            <a:avLst/>
          </a:prstGeom>
          <a:noFill/>
          <a:ln w="28575">
            <a:solidFill>
              <a:srgbClr val="FF7C80"/>
            </a:solidFill>
            <a:round/>
            <a:headEnd/>
            <a:tailEnd/>
          </a:ln>
          <a:effectLst/>
        </p:spPr>
        <p:txBody>
          <a:bodyPr wrap="none" anchor="ctr"/>
          <a:lstStyle/>
          <a:p>
            <a:pPr algn="ctr">
              <a:spcBef>
                <a:spcPct val="35000"/>
              </a:spcBef>
              <a:defRPr/>
            </a:pPr>
            <a:endParaRPr lang="it-IT" sz="2100" b="1" i="1" dirty="0">
              <a:solidFill>
                <a:srgbClr val="FF9933"/>
              </a:solidFill>
              <a:effectLst>
                <a:outerShdw blurRad="38100" dist="38100" dir="2700000" algn="tl">
                  <a:srgbClr val="000000"/>
                </a:outerShdw>
              </a:effectLst>
              <a:latin typeface="Lucida Sans" pitchFamily="34" charset="0"/>
              <a:ea typeface="+mn-ea"/>
              <a:cs typeface="Arial" charset="0"/>
            </a:endParaRPr>
          </a:p>
          <a:p>
            <a:pPr algn="ctr">
              <a:spcBef>
                <a:spcPct val="35000"/>
              </a:spcBef>
              <a:defRPr/>
            </a:pPr>
            <a:r>
              <a:rPr lang="it-IT" sz="1351" b="1" dirty="0">
                <a:solidFill>
                  <a:schemeClr val="bg1"/>
                </a:solidFill>
                <a:ea typeface="+mn-ea"/>
              </a:rPr>
              <a:t>	</a:t>
            </a:r>
          </a:p>
        </p:txBody>
      </p:sp>
      <p:sp>
        <p:nvSpPr>
          <p:cNvPr id="6" name="Text Box 2">
            <a:extLst>
              <a:ext uri="{FF2B5EF4-FFF2-40B4-BE49-F238E27FC236}">
                <a16:creationId xmlns:a16="http://schemas.microsoft.com/office/drawing/2014/main" id="{D87CB043-F3F4-E7C2-8B12-ECA159C82BBB}"/>
              </a:ext>
            </a:extLst>
          </p:cNvPr>
          <p:cNvSpPr txBox="1">
            <a:spLocks noChangeArrowheads="1"/>
          </p:cNvSpPr>
          <p:nvPr/>
        </p:nvSpPr>
        <p:spPr bwMode="auto">
          <a:xfrm>
            <a:off x="-252536" y="500247"/>
            <a:ext cx="9649072" cy="855958"/>
          </a:xfrm>
          <a:prstGeom prst="rect">
            <a:avLst/>
          </a:prstGeom>
          <a:noFill/>
          <a:ln>
            <a:noFill/>
          </a:ln>
          <a:effectLst/>
        </p:spPr>
        <p:txBody>
          <a:bodyPr wrap="square" lIns="180000" tIns="180000" rIns="180000" bIns="180000">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GB" altLang="en-US" sz="3200" b="1" dirty="0">
                <a:solidFill>
                  <a:srgbClr val="FF0000"/>
                </a:solidFill>
                <a:effectLst>
                  <a:outerShdw blurRad="38100" dist="38100" dir="2700000" algn="tl">
                    <a:srgbClr val="000000"/>
                  </a:outerShdw>
                </a:effectLst>
                <a:latin typeface="Lucida Sans" charset="0"/>
                <a:ea typeface="ＭＳ Ｐゴシック" charset="0"/>
                <a:cs typeface="Arial" charset="0"/>
              </a:rPr>
              <a:t>in the European Union (and elsewhere)</a:t>
            </a:r>
          </a:p>
        </p:txBody>
      </p:sp>
    </p:spTree>
    <p:extLst>
      <p:ext uri="{BB962C8B-B14F-4D97-AF65-F5344CB8AC3E}">
        <p14:creationId xmlns:p14="http://schemas.microsoft.com/office/powerpoint/2010/main" val="4014579916"/>
      </p:ext>
    </p:extLst>
  </p:cSld>
  <p:clrMapOvr>
    <a:masterClrMapping/>
  </p:clrMapOvr>
  <mc:AlternateContent xmlns:mc="http://schemas.openxmlformats.org/markup-compatibility/2006" xmlns:p14="http://schemas.microsoft.com/office/powerpoint/2010/main">
    <mc:Choice Requires="p14">
      <p:transition spd="slow" p14:dur="2000" advTm="88320"/>
    </mc:Choice>
    <mc:Fallback xmlns="">
      <p:transition spd="slow" advTm="8832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 calcmode="lin" valueType="num">
                                      <p:cBhvr>
                                        <p:cTn id="9" dur="500" fill="hold"/>
                                        <p:tgtEl>
                                          <p:spTgt spid="8"/>
                                        </p:tgtEl>
                                        <p:attrNameLst>
                                          <p:attrName>ppt_x</p:attrName>
                                        </p:attrNameLst>
                                      </p:cBhvr>
                                      <p:tavLst>
                                        <p:tav tm="0">
                                          <p:val>
                                            <p:fltVal val="0.5"/>
                                          </p:val>
                                        </p:tav>
                                        <p:tav tm="100000">
                                          <p:val>
                                            <p:strVal val="#ppt_x"/>
                                          </p:val>
                                        </p:tav>
                                      </p:tavLst>
                                    </p:anim>
                                    <p:anim calcmode="lin" valueType="num">
                                      <p:cBhvr>
                                        <p:cTn id="10" dur="500" fill="hold"/>
                                        <p:tgtEl>
                                          <p:spTgt spid="8"/>
                                        </p:tgtEl>
                                        <p:attrNameLst>
                                          <p:attrName>ppt_y</p:attrName>
                                        </p:attrNameLst>
                                      </p:cBhvr>
                                      <p:tavLst>
                                        <p:tav tm="0">
                                          <p:val>
                                            <p:fltVal val="0.5"/>
                                          </p:val>
                                        </p:tav>
                                        <p:tav tm="100000">
                                          <p:val>
                                            <p:strVal val="#ppt_y"/>
                                          </p:val>
                                        </p:tav>
                                      </p:tavLst>
                                    </p:anim>
                                  </p:childTnLst>
                                </p:cTn>
                              </p:par>
                            </p:childTnLst>
                          </p:cTn>
                        </p:par>
                        <p:par>
                          <p:cTn id="11" fill="hold">
                            <p:stCondLst>
                              <p:cond delay="500"/>
                            </p:stCondLst>
                            <p:childTnLst>
                              <p:par>
                                <p:cTn id="12" presetID="23" presetClass="entr" presetSubtype="528"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 calcmode="lin" valueType="num">
                                      <p:cBhvr>
                                        <p:cTn id="16" dur="500" fill="hold"/>
                                        <p:tgtEl>
                                          <p:spTgt spid="4"/>
                                        </p:tgtEl>
                                        <p:attrNameLst>
                                          <p:attrName>ppt_x</p:attrName>
                                        </p:attrNameLst>
                                      </p:cBhvr>
                                      <p:tavLst>
                                        <p:tav tm="0">
                                          <p:val>
                                            <p:fltVal val="0.5"/>
                                          </p:val>
                                        </p:tav>
                                        <p:tav tm="100000">
                                          <p:val>
                                            <p:strVal val="#ppt_x"/>
                                          </p:val>
                                        </p:tav>
                                      </p:tavLst>
                                    </p:anim>
                                    <p:anim calcmode="lin" valueType="num">
                                      <p:cBhvr>
                                        <p:cTn id="17" dur="500" fill="hold"/>
                                        <p:tgtEl>
                                          <p:spTgt spid="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P spid="4"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0770" name="Text Box 2">
            <a:extLst>
              <a:ext uri="{FF2B5EF4-FFF2-40B4-BE49-F238E27FC236}">
                <a16:creationId xmlns:a16="http://schemas.microsoft.com/office/drawing/2014/main" id="{7BFC3730-82DD-96A2-849D-3C327C5F066B}"/>
              </a:ext>
            </a:extLst>
          </p:cNvPr>
          <p:cNvSpPr txBox="1">
            <a:spLocks noChangeArrowheads="1"/>
          </p:cNvSpPr>
          <p:nvPr/>
        </p:nvSpPr>
        <p:spPr bwMode="auto">
          <a:xfrm>
            <a:off x="0" y="0"/>
            <a:ext cx="9144000" cy="855958"/>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Academic Freedom &amp; the EU and the USA</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sp>
        <p:nvSpPr>
          <p:cNvPr id="1440771" name="Text Box 3">
            <a:extLst>
              <a:ext uri="{FF2B5EF4-FFF2-40B4-BE49-F238E27FC236}">
                <a16:creationId xmlns:a16="http://schemas.microsoft.com/office/drawing/2014/main" id="{E513DB11-64C5-2086-9C1F-2DF2138362B6}"/>
              </a:ext>
            </a:extLst>
          </p:cNvPr>
          <p:cNvSpPr txBox="1">
            <a:spLocks noChangeArrowheads="1"/>
          </p:cNvSpPr>
          <p:nvPr/>
        </p:nvSpPr>
        <p:spPr bwMode="auto">
          <a:xfrm>
            <a:off x="0" y="908050"/>
            <a:ext cx="9144000" cy="5650265"/>
          </a:xfrm>
          <a:prstGeom prst="rect">
            <a:avLst/>
          </a:prstGeom>
          <a:noFill/>
          <a:ln w="9525">
            <a:noFill/>
            <a:miter lim="800000"/>
            <a:headEnd/>
            <a:tailEnd/>
          </a:ln>
          <a:effectLst/>
        </p:spPr>
        <p:txBody>
          <a:bodyPr>
            <a:spAutoFit/>
          </a:bodyPr>
          <a:lstStyle/>
          <a:p>
            <a:pPr marL="179388" lvl="1" eaLnBrk="1" hangingPunct="1">
              <a:defRPr/>
            </a:pPr>
            <a:r>
              <a:rPr lang="it-IT" sz="2600" b="1" dirty="0">
                <a:solidFill>
                  <a:srgbClr val="002060"/>
                </a:solidFill>
                <a:effectLst>
                  <a:outerShdw blurRad="38100" dist="38100" dir="2700000" algn="tl">
                    <a:srgbClr val="C0C0C0"/>
                  </a:outerShdw>
                </a:effectLst>
                <a:latin typeface="Trebuchet MS" panose="020B0603020202020204" pitchFamily="34" charset="0"/>
              </a:rPr>
              <a:t>In the EU (and </a:t>
            </a:r>
            <a:r>
              <a:rPr lang="it-IT" sz="2600" b="1" dirty="0" err="1">
                <a:solidFill>
                  <a:srgbClr val="002060"/>
                </a:solidFill>
                <a:effectLst>
                  <a:outerShdw blurRad="38100" dist="38100" dir="2700000" algn="tl">
                    <a:srgbClr val="C0C0C0"/>
                  </a:outerShdw>
                </a:effectLst>
                <a:latin typeface="Trebuchet MS" panose="020B0603020202020204" pitchFamily="34" charset="0"/>
              </a:rPr>
              <a:t>many</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other</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nation</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states</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elsewhere</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academic</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freedom</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is</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often</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protected</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directly</a:t>
            </a:r>
            <a:r>
              <a:rPr lang="it-IT" sz="2600" b="1" dirty="0">
                <a:solidFill>
                  <a:srgbClr val="002060"/>
                </a:solidFill>
                <a:effectLst>
                  <a:outerShdw blurRad="38100" dist="38100" dir="2700000" algn="tl">
                    <a:srgbClr val="C0C0C0"/>
                  </a:outerShdw>
                </a:effectLst>
                <a:latin typeface="Trebuchet MS" panose="020B0603020202020204" pitchFamily="34" charset="0"/>
              </a:rPr>
              <a:t> in the national </a:t>
            </a:r>
            <a:r>
              <a:rPr lang="it-IT" sz="2600" b="1" dirty="0" err="1">
                <a:solidFill>
                  <a:srgbClr val="002060"/>
                </a:solidFill>
                <a:effectLst>
                  <a:outerShdw blurRad="38100" dist="38100" dir="2700000" algn="tl">
                    <a:srgbClr val="C0C0C0"/>
                  </a:outerShdw>
                </a:effectLst>
                <a:latin typeface="Trebuchet MS" panose="020B0603020202020204" pitchFamily="34" charset="0"/>
              </a:rPr>
              <a:t>constitutions</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as</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occurs</a:t>
            </a:r>
            <a:r>
              <a:rPr lang="it-IT" sz="2600" b="1" dirty="0">
                <a:solidFill>
                  <a:srgbClr val="002060"/>
                </a:solidFill>
                <a:effectLst>
                  <a:outerShdw blurRad="38100" dist="38100" dir="2700000" algn="tl">
                    <a:srgbClr val="C0C0C0"/>
                  </a:outerShdw>
                </a:effectLst>
                <a:latin typeface="Trebuchet MS" panose="020B0603020202020204" pitchFamily="34" charset="0"/>
              </a:rPr>
              <a:t> in Austria and </a:t>
            </a:r>
            <a:r>
              <a:rPr lang="it-IT" sz="2600" b="1" dirty="0" err="1">
                <a:solidFill>
                  <a:srgbClr val="002060"/>
                </a:solidFill>
                <a:effectLst>
                  <a:outerShdw blurRad="38100" dist="38100" dir="2700000" algn="tl">
                    <a:srgbClr val="C0C0C0"/>
                  </a:outerShdw>
                </a:effectLst>
                <a:latin typeface="Trebuchet MS" panose="020B0603020202020204" pitchFamily="34" charset="0"/>
              </a:rPr>
              <a:t>Croatia</a:t>
            </a:r>
            <a:r>
              <a:rPr lang="it-IT" sz="2600" b="1" dirty="0">
                <a:solidFill>
                  <a:srgbClr val="002060"/>
                </a:solidFill>
                <a:effectLst>
                  <a:outerShdw blurRad="38100" dist="38100" dir="2700000" algn="tl">
                    <a:srgbClr val="C0C0C0"/>
                  </a:outerShdw>
                </a:effectLst>
                <a:latin typeface="Trebuchet MS" panose="020B0603020202020204" pitchFamily="34" charset="0"/>
              </a:rPr>
              <a:t>), or in </a:t>
            </a:r>
            <a:r>
              <a:rPr lang="it-IT" sz="2600" b="1" dirty="0" err="1">
                <a:solidFill>
                  <a:srgbClr val="002060"/>
                </a:solidFill>
                <a:effectLst>
                  <a:outerShdw blurRad="38100" dist="38100" dir="2700000" algn="tl">
                    <a:srgbClr val="C0C0C0"/>
                  </a:outerShdw>
                </a:effectLst>
                <a:latin typeface="Trebuchet MS" panose="020B0603020202020204" pitchFamily="34" charset="0"/>
              </a:rPr>
              <a:t>particular</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bespoke</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laws</a:t>
            </a:r>
            <a:r>
              <a:rPr lang="it-IT" sz="2600" b="1" dirty="0">
                <a:solidFill>
                  <a:srgbClr val="002060"/>
                </a:solidFill>
                <a:effectLst>
                  <a:outerShdw blurRad="38100" dist="38100" dir="2700000" algn="tl">
                    <a:srgbClr val="C0C0C0"/>
                  </a:outerShdw>
                </a:effectLst>
                <a:latin typeface="Trebuchet MS" panose="020B0603020202020204" pitchFamily="34" charset="0"/>
              </a:rPr>
              <a:t> on </a:t>
            </a:r>
            <a:r>
              <a:rPr lang="it-IT" sz="2600" b="1" dirty="0" err="1">
                <a:solidFill>
                  <a:srgbClr val="002060"/>
                </a:solidFill>
                <a:effectLst>
                  <a:outerShdw blurRad="38100" dist="38100" dir="2700000" algn="tl">
                    <a:srgbClr val="C0C0C0"/>
                  </a:outerShdw>
                </a:effectLst>
                <a:latin typeface="Trebuchet MS" panose="020B0603020202020204" pitchFamily="34" charset="0"/>
              </a:rPr>
              <a:t>higher</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education</a:t>
            </a:r>
            <a:r>
              <a:rPr lang="it-IT" sz="2600" b="1" dirty="0">
                <a:solidFill>
                  <a:srgbClr val="002060"/>
                </a:solidFill>
                <a:effectLst>
                  <a:outerShdw blurRad="38100" dist="38100" dir="2700000" algn="tl">
                    <a:srgbClr val="C0C0C0"/>
                  </a:outerShdw>
                </a:effectLst>
                <a:latin typeface="Trebuchet MS" panose="020B0603020202020204" pitchFamily="34" charset="0"/>
              </a:rPr>
              <a:t> (for </a:t>
            </a:r>
            <a:r>
              <a:rPr lang="it-IT" sz="2600" b="1" dirty="0" err="1">
                <a:solidFill>
                  <a:srgbClr val="002060"/>
                </a:solidFill>
                <a:effectLst>
                  <a:outerShdw blurRad="38100" dist="38100" dir="2700000" algn="tl">
                    <a:srgbClr val="C0C0C0"/>
                  </a:outerShdw>
                </a:effectLst>
                <a:latin typeface="Trebuchet MS" panose="020B0603020202020204" pitchFamily="34" charset="0"/>
              </a:rPr>
              <a:t>example</a:t>
            </a:r>
            <a:r>
              <a:rPr lang="it-IT" sz="2600" b="1" dirty="0">
                <a:solidFill>
                  <a:srgbClr val="002060"/>
                </a:solidFill>
                <a:effectLst>
                  <a:outerShdw blurRad="38100" dist="38100" dir="2700000" algn="tl">
                    <a:srgbClr val="C0C0C0"/>
                  </a:outerShdw>
                </a:effectLst>
                <a:latin typeface="Trebuchet MS" panose="020B0603020202020204" pitchFamily="34" charset="0"/>
              </a:rPr>
              <a:t>, the 1997 </a:t>
            </a:r>
            <a:r>
              <a:rPr lang="it-IT" sz="2600" b="1" dirty="0" err="1">
                <a:solidFill>
                  <a:srgbClr val="002060"/>
                </a:solidFill>
                <a:effectLst>
                  <a:outerShdw blurRad="38100" dist="38100" dir="2700000" algn="tl">
                    <a:srgbClr val="C0C0C0"/>
                  </a:outerShdw>
                </a:effectLst>
                <a:latin typeface="Trebuchet MS" panose="020B0603020202020204" pitchFamily="34" charset="0"/>
              </a:rPr>
              <a:t>Universities</a:t>
            </a:r>
            <a:r>
              <a:rPr lang="it-IT" sz="2600" b="1" dirty="0">
                <a:solidFill>
                  <a:srgbClr val="002060"/>
                </a:solidFill>
                <a:effectLst>
                  <a:outerShdw blurRad="38100" dist="38100" dir="2700000" algn="tl">
                    <a:srgbClr val="C0C0C0"/>
                  </a:outerShdw>
                </a:effectLst>
                <a:latin typeface="Trebuchet MS" panose="020B0603020202020204" pitchFamily="34" charset="0"/>
              </a:rPr>
              <a:t>' Act in Ireland and the Ley </a:t>
            </a:r>
            <a:r>
              <a:rPr lang="it-IT" sz="2600" b="1" dirty="0" err="1">
                <a:solidFill>
                  <a:srgbClr val="002060"/>
                </a:solidFill>
                <a:effectLst>
                  <a:outerShdw blurRad="38100" dist="38100" dir="2700000" algn="tl">
                    <a:srgbClr val="C0C0C0"/>
                  </a:outerShdw>
                </a:effectLst>
                <a:latin typeface="Trebuchet MS" panose="020B0603020202020204" pitchFamily="34" charset="0"/>
              </a:rPr>
              <a:t>Orgánica</a:t>
            </a:r>
            <a:r>
              <a:rPr lang="it-IT" sz="2600" b="1" dirty="0">
                <a:solidFill>
                  <a:srgbClr val="002060"/>
                </a:solidFill>
                <a:effectLst>
                  <a:outerShdw blurRad="38100" dist="38100" dir="2700000" algn="tl">
                    <a:srgbClr val="C0C0C0"/>
                  </a:outerShdw>
                </a:effectLst>
                <a:latin typeface="Trebuchet MS" panose="020B0603020202020204" pitchFamily="34" charset="0"/>
              </a:rPr>
              <a:t> 2/2023 in Spain).</a:t>
            </a:r>
          </a:p>
          <a:p>
            <a:pPr marL="179388" lvl="1" eaLnBrk="1" hangingPunct="1">
              <a:lnSpc>
                <a:spcPct val="50000"/>
              </a:lnSpc>
              <a:defRPr/>
            </a:pPr>
            <a:endParaRPr lang="it-IT" sz="2600" b="1" dirty="0">
              <a:solidFill>
                <a:srgbClr val="002060"/>
              </a:solidFill>
              <a:effectLst>
                <a:outerShdw blurRad="38100" dist="38100" dir="2700000" algn="tl">
                  <a:srgbClr val="C0C0C0"/>
                </a:outerShdw>
              </a:effectLst>
              <a:latin typeface="Trebuchet MS" panose="020B0603020202020204" pitchFamily="34" charset="0"/>
            </a:endParaRPr>
          </a:p>
          <a:p>
            <a:pPr marL="179388" lvl="1" eaLnBrk="1" hangingPunct="1">
              <a:defRPr/>
            </a:pPr>
            <a:r>
              <a:rPr lang="it-IT" sz="2600" b="1" dirty="0">
                <a:solidFill>
                  <a:srgbClr val="002060"/>
                </a:solidFill>
                <a:effectLst>
                  <a:outerShdw blurRad="38100" dist="38100" dir="2700000" algn="tl">
                    <a:srgbClr val="C0C0C0"/>
                  </a:outerShdw>
                </a:effectLst>
                <a:latin typeface="Trebuchet MS" panose="020B0603020202020204" pitchFamily="34" charset="0"/>
              </a:rPr>
              <a:t>By </a:t>
            </a:r>
            <a:r>
              <a:rPr lang="it-IT" sz="2600" b="1" dirty="0" err="1">
                <a:solidFill>
                  <a:srgbClr val="002060"/>
                </a:solidFill>
                <a:effectLst>
                  <a:outerShdw blurRad="38100" dist="38100" dir="2700000" algn="tl">
                    <a:srgbClr val="C0C0C0"/>
                  </a:outerShdw>
                </a:effectLst>
                <a:latin typeface="Trebuchet MS" panose="020B0603020202020204" pitchFamily="34" charset="0"/>
              </a:rPr>
              <a:t>contrast</a:t>
            </a:r>
            <a:r>
              <a:rPr lang="it-IT" sz="2600" b="1" dirty="0">
                <a:solidFill>
                  <a:srgbClr val="002060"/>
                </a:solidFill>
                <a:effectLst>
                  <a:outerShdw blurRad="38100" dist="38100" dir="2700000" algn="tl">
                    <a:srgbClr val="C0C0C0"/>
                  </a:outerShdw>
                </a:effectLst>
                <a:latin typeface="Trebuchet MS" panose="020B0603020202020204" pitchFamily="34" charset="0"/>
              </a:rPr>
              <a:t>, in the USA </a:t>
            </a:r>
            <a:r>
              <a:rPr lang="it-IT" sz="2600" b="1" dirty="0" err="1">
                <a:solidFill>
                  <a:srgbClr val="002060"/>
                </a:solidFill>
                <a:effectLst>
                  <a:outerShdw blurRad="38100" dist="38100" dir="2700000" algn="tl">
                    <a:srgbClr val="C0C0C0"/>
                  </a:outerShdw>
                </a:effectLst>
                <a:latin typeface="Trebuchet MS" panose="020B0603020202020204" pitchFamily="34" charset="0"/>
              </a:rPr>
              <a:t>academic</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freedom</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is</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not</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it-IT" sz="2600" b="1" dirty="0" err="1">
                <a:solidFill>
                  <a:srgbClr val="002060"/>
                </a:solidFill>
                <a:effectLst>
                  <a:outerShdw blurRad="38100" dist="38100" dir="2700000" algn="tl">
                    <a:srgbClr val="C0C0C0"/>
                  </a:outerShdw>
                </a:effectLst>
                <a:latin typeface="Trebuchet MS" panose="020B0603020202020204" pitchFamily="34" charset="0"/>
              </a:rPr>
              <a:t>mentioned</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en-GB" sz="2600" b="1" dirty="0">
                <a:solidFill>
                  <a:srgbClr val="002060"/>
                </a:solidFill>
                <a:effectLst>
                  <a:outerShdw blurRad="38100" dist="38100" dir="2700000" algn="tl">
                    <a:srgbClr val="C0C0C0"/>
                  </a:outerShdw>
                </a:effectLst>
                <a:latin typeface="Trebuchet MS" panose="020B0603020202020204" pitchFamily="34" charset="0"/>
              </a:rPr>
              <a:t>explicitly in the Constitution or other federal legislation, </a:t>
            </a:r>
            <a:r>
              <a:rPr lang="it-IT" sz="2600" b="1" dirty="0" err="1">
                <a:solidFill>
                  <a:srgbClr val="002060"/>
                </a:solidFill>
                <a:effectLst>
                  <a:outerShdw blurRad="38100" dist="38100" dir="2700000" algn="tl">
                    <a:srgbClr val="C0C0C0"/>
                  </a:outerShdw>
                </a:effectLst>
                <a:latin typeface="Trebuchet MS" panose="020B0603020202020204" pitchFamily="34" charset="0"/>
              </a:rPr>
              <a:t>but</a:t>
            </a:r>
            <a:r>
              <a:rPr lang="it-IT" sz="2600" b="1" dirty="0">
                <a:solidFill>
                  <a:srgbClr val="002060"/>
                </a:solidFill>
                <a:effectLst>
                  <a:outerShdw blurRad="38100" dist="38100" dir="2700000" algn="tl">
                    <a:srgbClr val="C0C0C0"/>
                  </a:outerShdw>
                </a:effectLst>
                <a:latin typeface="Trebuchet MS" panose="020B0603020202020204" pitchFamily="34" charset="0"/>
              </a:rPr>
              <a:t> </a:t>
            </a:r>
            <a:r>
              <a:rPr lang="en-GB" sz="2600" b="1" dirty="0">
                <a:solidFill>
                  <a:srgbClr val="002060"/>
                </a:solidFill>
                <a:effectLst>
                  <a:outerShdw blurRad="38100" dist="38100" dir="2700000" algn="tl">
                    <a:srgbClr val="C0C0C0"/>
                  </a:outerShdw>
                </a:effectLst>
                <a:latin typeface="Trebuchet MS" panose="020B0603020202020204" pitchFamily="34" charset="0"/>
              </a:rPr>
              <a:t>is protected derivatively via interpretations by the US Supreme Court of the US Constitution’s First Amendment of 1891, which forbids Congress from making any laws ‘abridging the freedom of speech.’</a:t>
            </a:r>
          </a:p>
          <a:p>
            <a:pPr marL="179388" lvl="1" eaLnBrk="1" hangingPunct="1">
              <a:lnSpc>
                <a:spcPct val="50000"/>
              </a:lnSpc>
              <a:defRPr/>
            </a:pPr>
            <a:endParaRPr lang="it-IT" b="1" dirty="0">
              <a:solidFill>
                <a:srgbClr val="FFFF00"/>
              </a:solidFill>
              <a:effectLst>
                <a:outerShdw blurRad="38100" dist="38100" dir="2700000" algn="tl">
                  <a:srgbClr val="000000"/>
                </a:outerShdw>
              </a:effectLst>
            </a:endParaRPr>
          </a:p>
        </p:txBody>
      </p:sp>
    </p:spTree>
    <p:extLst>
      <p:ext uri="{BB962C8B-B14F-4D97-AF65-F5344CB8AC3E}">
        <p14:creationId xmlns:p14="http://schemas.microsoft.com/office/powerpoint/2010/main" val="2890473383"/>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264B4-37AE-885E-1823-79002B6F77C6}"/>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935EF4A-7724-66F6-EB1B-6A919D69D7E4}"/>
              </a:ext>
            </a:extLst>
          </p:cNvPr>
          <p:cNvSpPr>
            <a:spLocks noGrp="1"/>
          </p:cNvSpPr>
          <p:nvPr>
            <p:ph type="sldNum" sz="quarter" idx="12"/>
          </p:nvPr>
        </p:nvSpPr>
        <p:spPr/>
        <p:txBody>
          <a:bodyPr/>
          <a:lstStyle/>
          <a:p>
            <a:fld id="{9F716C6E-4713-6C4B-A9FE-B1889AD025F1}" type="slidenum">
              <a:rPr lang="en-US" smtClean="0"/>
              <a:t>4</a:t>
            </a:fld>
            <a:endParaRPr lang="en-US"/>
          </a:p>
        </p:txBody>
      </p:sp>
      <p:sp>
        <p:nvSpPr>
          <p:cNvPr id="11" name="TextBox 10">
            <a:extLst>
              <a:ext uri="{FF2B5EF4-FFF2-40B4-BE49-F238E27FC236}">
                <a16:creationId xmlns:a16="http://schemas.microsoft.com/office/drawing/2014/main" id="{ECC13EE5-5353-B182-0C42-133CB5D658B1}"/>
              </a:ext>
            </a:extLst>
          </p:cNvPr>
          <p:cNvSpPr txBox="1"/>
          <p:nvPr/>
        </p:nvSpPr>
        <p:spPr>
          <a:xfrm>
            <a:off x="399656" y="2335778"/>
            <a:ext cx="3543303" cy="923330"/>
          </a:xfrm>
          <a:prstGeom prst="rect">
            <a:avLst/>
          </a:prstGeom>
          <a:noFill/>
        </p:spPr>
        <p:txBody>
          <a:bodyPr wrap="square" rtlCol="0">
            <a:spAutoFit/>
          </a:bodyPr>
          <a:lstStyle/>
          <a:p>
            <a:pPr algn="ctr"/>
            <a:r>
              <a:rPr lang="en-GB" sz="2700" b="1" dirty="0">
                <a:latin typeface="Calibri" panose="020F0502020204030204" pitchFamily="34" charset="0"/>
                <a:cs typeface="Calibri" panose="020F0502020204030204" pitchFamily="34" charset="0"/>
              </a:rPr>
              <a:t>SUPPORTIVE ELEMENTS</a:t>
            </a:r>
          </a:p>
        </p:txBody>
      </p:sp>
      <p:sp>
        <p:nvSpPr>
          <p:cNvPr id="12" name="TextBox 11">
            <a:extLst>
              <a:ext uri="{FF2B5EF4-FFF2-40B4-BE49-F238E27FC236}">
                <a16:creationId xmlns:a16="http://schemas.microsoft.com/office/drawing/2014/main" id="{CDBF19A6-1DC4-E3C5-CD89-19920416AE8A}"/>
              </a:ext>
            </a:extLst>
          </p:cNvPr>
          <p:cNvSpPr txBox="1"/>
          <p:nvPr/>
        </p:nvSpPr>
        <p:spPr>
          <a:xfrm>
            <a:off x="4986907" y="2295412"/>
            <a:ext cx="3651289" cy="923330"/>
          </a:xfrm>
          <a:prstGeom prst="rect">
            <a:avLst/>
          </a:prstGeom>
          <a:noFill/>
        </p:spPr>
        <p:txBody>
          <a:bodyPr wrap="square" rtlCol="0">
            <a:spAutoFit/>
          </a:bodyPr>
          <a:lstStyle/>
          <a:p>
            <a:pPr algn="ctr"/>
            <a:r>
              <a:rPr lang="en-GB" sz="2700" b="1" dirty="0">
                <a:latin typeface="Calibri" panose="020F0502020204030204" pitchFamily="34" charset="0"/>
                <a:cs typeface="Calibri" panose="020F0502020204030204" pitchFamily="34" charset="0"/>
              </a:rPr>
              <a:t>SUBSTANTIVE ELEMENTS</a:t>
            </a:r>
          </a:p>
        </p:txBody>
      </p:sp>
      <p:sp>
        <p:nvSpPr>
          <p:cNvPr id="14" name="TextBox 13">
            <a:extLst>
              <a:ext uri="{FF2B5EF4-FFF2-40B4-BE49-F238E27FC236}">
                <a16:creationId xmlns:a16="http://schemas.microsoft.com/office/drawing/2014/main" id="{64B8A22C-6F8D-44D5-4C60-CF79F65DDF9D}"/>
              </a:ext>
            </a:extLst>
          </p:cNvPr>
          <p:cNvSpPr txBox="1"/>
          <p:nvPr/>
        </p:nvSpPr>
        <p:spPr>
          <a:xfrm>
            <a:off x="389419" y="3251716"/>
            <a:ext cx="3620473" cy="415498"/>
          </a:xfrm>
          <a:prstGeom prst="rect">
            <a:avLst/>
          </a:prstGeom>
          <a:noFill/>
        </p:spPr>
        <p:txBody>
          <a:bodyPr wrap="square" rtlCol="0">
            <a:spAutoFit/>
          </a:bodyPr>
          <a:lstStyle/>
          <a:p>
            <a:pPr algn="ctr"/>
            <a:r>
              <a:rPr lang="en-GB" sz="2100" dirty="0"/>
              <a:t>TENURE – JOB SECURITY</a:t>
            </a:r>
          </a:p>
        </p:txBody>
      </p:sp>
      <p:sp>
        <p:nvSpPr>
          <p:cNvPr id="16" name="TextBox 15">
            <a:extLst>
              <a:ext uri="{FF2B5EF4-FFF2-40B4-BE49-F238E27FC236}">
                <a16:creationId xmlns:a16="http://schemas.microsoft.com/office/drawing/2014/main" id="{9EEF17A7-E609-073B-1ACD-D6B73BF22E97}"/>
              </a:ext>
            </a:extLst>
          </p:cNvPr>
          <p:cNvSpPr txBox="1"/>
          <p:nvPr/>
        </p:nvSpPr>
        <p:spPr>
          <a:xfrm>
            <a:off x="550896" y="3696451"/>
            <a:ext cx="3264179" cy="415498"/>
          </a:xfrm>
          <a:prstGeom prst="rect">
            <a:avLst/>
          </a:prstGeom>
          <a:noFill/>
        </p:spPr>
        <p:txBody>
          <a:bodyPr wrap="square" rtlCol="0">
            <a:spAutoFit/>
          </a:bodyPr>
          <a:lstStyle/>
          <a:p>
            <a:pPr algn="ctr"/>
            <a:r>
              <a:rPr lang="en-GB" sz="2100" dirty="0"/>
              <a:t>GOVERNANCE</a:t>
            </a:r>
          </a:p>
        </p:txBody>
      </p:sp>
      <p:sp>
        <p:nvSpPr>
          <p:cNvPr id="21" name="TextBox 20">
            <a:extLst>
              <a:ext uri="{FF2B5EF4-FFF2-40B4-BE49-F238E27FC236}">
                <a16:creationId xmlns:a16="http://schemas.microsoft.com/office/drawing/2014/main" id="{8E4E5912-6277-2816-A343-255FB6A5CF57}"/>
              </a:ext>
            </a:extLst>
          </p:cNvPr>
          <p:cNvSpPr txBox="1"/>
          <p:nvPr/>
        </p:nvSpPr>
        <p:spPr>
          <a:xfrm>
            <a:off x="4831940" y="3237098"/>
            <a:ext cx="3961225" cy="415498"/>
          </a:xfrm>
          <a:prstGeom prst="rect">
            <a:avLst/>
          </a:prstGeom>
          <a:noFill/>
        </p:spPr>
        <p:txBody>
          <a:bodyPr wrap="square" rtlCol="0">
            <a:spAutoFit/>
          </a:bodyPr>
          <a:lstStyle/>
          <a:p>
            <a:pPr algn="ctr"/>
            <a:r>
              <a:rPr lang="en-GB" sz="2100" dirty="0"/>
              <a:t>FREEDOM TO TEACH</a:t>
            </a:r>
          </a:p>
        </p:txBody>
      </p:sp>
      <p:sp>
        <p:nvSpPr>
          <p:cNvPr id="22" name="TextBox 21">
            <a:extLst>
              <a:ext uri="{FF2B5EF4-FFF2-40B4-BE49-F238E27FC236}">
                <a16:creationId xmlns:a16="http://schemas.microsoft.com/office/drawing/2014/main" id="{54D41098-29AF-56A7-56C0-52902E4907E0}"/>
              </a:ext>
            </a:extLst>
          </p:cNvPr>
          <p:cNvSpPr txBox="1"/>
          <p:nvPr/>
        </p:nvSpPr>
        <p:spPr>
          <a:xfrm>
            <a:off x="5061963" y="3531631"/>
            <a:ext cx="3541987" cy="415498"/>
          </a:xfrm>
          <a:prstGeom prst="rect">
            <a:avLst/>
          </a:prstGeom>
          <a:noFill/>
        </p:spPr>
        <p:txBody>
          <a:bodyPr wrap="square" rtlCol="0">
            <a:spAutoFit/>
          </a:bodyPr>
          <a:lstStyle/>
          <a:p>
            <a:pPr algn="ctr"/>
            <a:r>
              <a:rPr lang="en-GB" sz="2100" dirty="0"/>
              <a:t>FREEDOM TO RESEARCH</a:t>
            </a:r>
          </a:p>
        </p:txBody>
      </p:sp>
      <p:sp>
        <p:nvSpPr>
          <p:cNvPr id="27" name="Down Arrow 26">
            <a:extLst>
              <a:ext uri="{FF2B5EF4-FFF2-40B4-BE49-F238E27FC236}">
                <a16:creationId xmlns:a16="http://schemas.microsoft.com/office/drawing/2014/main" id="{11B4AF52-2614-D4BC-036F-52E2532B34E3}"/>
              </a:ext>
            </a:extLst>
          </p:cNvPr>
          <p:cNvSpPr/>
          <p:nvPr/>
        </p:nvSpPr>
        <p:spPr>
          <a:xfrm rot="16200000">
            <a:off x="4111600" y="3274239"/>
            <a:ext cx="653653" cy="634497"/>
          </a:xfrm>
          <a:prstGeom prst="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Box 2">
            <a:extLst>
              <a:ext uri="{FF2B5EF4-FFF2-40B4-BE49-F238E27FC236}">
                <a16:creationId xmlns:a16="http://schemas.microsoft.com/office/drawing/2014/main" id="{182F0C78-5386-A24E-9E20-FD7152133140}"/>
              </a:ext>
            </a:extLst>
          </p:cNvPr>
          <p:cNvSpPr txBox="1">
            <a:spLocks noChangeArrowheads="1"/>
          </p:cNvSpPr>
          <p:nvPr/>
        </p:nvSpPr>
        <p:spPr bwMode="auto">
          <a:xfrm>
            <a:off x="-267395" y="159505"/>
            <a:ext cx="9649072" cy="825180"/>
          </a:xfrm>
          <a:prstGeom prst="rect">
            <a:avLst/>
          </a:prstGeom>
          <a:noFill/>
          <a:ln>
            <a:noFill/>
          </a:ln>
          <a:effectLst/>
        </p:spPr>
        <p:txBody>
          <a:bodyPr wrap="square" lIns="180000" tIns="180000" rIns="180000" bIns="180000">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defRPr/>
            </a:pPr>
            <a:r>
              <a:rPr lang="en-GB" altLang="en-US" sz="3000" b="1" dirty="0">
                <a:solidFill>
                  <a:srgbClr val="FF0000"/>
                </a:solidFill>
                <a:effectLst>
                  <a:outerShdw blurRad="38100" dist="38100" dir="2700000" algn="tl">
                    <a:srgbClr val="000000"/>
                  </a:outerShdw>
                </a:effectLst>
                <a:latin typeface="Lucida Sans" charset="0"/>
                <a:ea typeface="ＭＳ Ｐゴシック" charset="0"/>
                <a:cs typeface="Arial" charset="0"/>
              </a:rPr>
              <a:t>Academic Freedom: USA Constituent Elements</a:t>
            </a:r>
          </a:p>
        </p:txBody>
      </p:sp>
      <p:sp>
        <p:nvSpPr>
          <p:cNvPr id="8" name="Oval 6">
            <a:extLst>
              <a:ext uri="{FF2B5EF4-FFF2-40B4-BE49-F238E27FC236}">
                <a16:creationId xmlns:a16="http://schemas.microsoft.com/office/drawing/2014/main" id="{4F22FB01-8952-A7EC-4F8F-9543E5D02758}"/>
              </a:ext>
            </a:extLst>
          </p:cNvPr>
          <p:cNvSpPr>
            <a:spLocks noChangeArrowheads="1"/>
          </p:cNvSpPr>
          <p:nvPr/>
        </p:nvSpPr>
        <p:spPr bwMode="auto">
          <a:xfrm>
            <a:off x="4754263" y="1922054"/>
            <a:ext cx="4016987" cy="3204747"/>
          </a:xfrm>
          <a:prstGeom prst="ellipse">
            <a:avLst/>
          </a:prstGeom>
          <a:noFill/>
          <a:ln w="28575">
            <a:solidFill>
              <a:srgbClr val="FF7C80"/>
            </a:solidFill>
            <a:round/>
            <a:headEnd/>
            <a:tailEnd/>
          </a:ln>
          <a:effectLst/>
        </p:spPr>
        <p:txBody>
          <a:bodyPr wrap="none" anchor="ctr"/>
          <a:lstStyle/>
          <a:p>
            <a:pPr algn="ctr">
              <a:spcBef>
                <a:spcPct val="35000"/>
              </a:spcBef>
              <a:defRPr/>
            </a:pPr>
            <a:endParaRPr lang="it-IT" sz="2100" b="1" i="1" dirty="0">
              <a:solidFill>
                <a:srgbClr val="FF9933"/>
              </a:solidFill>
              <a:effectLst>
                <a:outerShdw blurRad="38100" dist="38100" dir="2700000" algn="tl">
                  <a:srgbClr val="000000"/>
                </a:outerShdw>
              </a:effectLst>
              <a:latin typeface="Lucida Sans" pitchFamily="34" charset="0"/>
              <a:ea typeface="+mn-ea"/>
              <a:cs typeface="Arial" charset="0"/>
            </a:endParaRPr>
          </a:p>
          <a:p>
            <a:pPr algn="ctr">
              <a:spcBef>
                <a:spcPct val="35000"/>
              </a:spcBef>
              <a:defRPr/>
            </a:pPr>
            <a:r>
              <a:rPr lang="it-IT" sz="1351" b="1" dirty="0">
                <a:solidFill>
                  <a:schemeClr val="bg1"/>
                </a:solidFill>
                <a:ea typeface="+mn-ea"/>
              </a:rPr>
              <a:t>	</a:t>
            </a:r>
          </a:p>
        </p:txBody>
      </p:sp>
      <p:sp>
        <p:nvSpPr>
          <p:cNvPr id="4" name="Oval 6">
            <a:extLst>
              <a:ext uri="{FF2B5EF4-FFF2-40B4-BE49-F238E27FC236}">
                <a16:creationId xmlns:a16="http://schemas.microsoft.com/office/drawing/2014/main" id="{5DB9CF8D-E035-32A5-8CD2-AEF5FC90842F}"/>
              </a:ext>
            </a:extLst>
          </p:cNvPr>
          <p:cNvSpPr>
            <a:spLocks noChangeArrowheads="1"/>
          </p:cNvSpPr>
          <p:nvPr/>
        </p:nvSpPr>
        <p:spPr bwMode="auto">
          <a:xfrm>
            <a:off x="129273" y="2094078"/>
            <a:ext cx="4016987" cy="3204747"/>
          </a:xfrm>
          <a:prstGeom prst="ellipse">
            <a:avLst/>
          </a:prstGeom>
          <a:noFill/>
          <a:ln w="28575">
            <a:solidFill>
              <a:srgbClr val="FF7C80"/>
            </a:solidFill>
            <a:round/>
            <a:headEnd/>
            <a:tailEnd/>
          </a:ln>
          <a:effectLst/>
        </p:spPr>
        <p:txBody>
          <a:bodyPr wrap="none" anchor="ctr"/>
          <a:lstStyle/>
          <a:p>
            <a:pPr algn="ctr">
              <a:spcBef>
                <a:spcPct val="35000"/>
              </a:spcBef>
              <a:defRPr/>
            </a:pPr>
            <a:endParaRPr lang="it-IT" sz="2100" b="1" i="1" dirty="0">
              <a:solidFill>
                <a:srgbClr val="FF9933"/>
              </a:solidFill>
              <a:effectLst>
                <a:outerShdw blurRad="38100" dist="38100" dir="2700000" algn="tl">
                  <a:srgbClr val="000000"/>
                </a:outerShdw>
              </a:effectLst>
              <a:latin typeface="Lucida Sans" pitchFamily="34" charset="0"/>
              <a:ea typeface="+mn-ea"/>
              <a:cs typeface="Arial" charset="0"/>
            </a:endParaRPr>
          </a:p>
          <a:p>
            <a:pPr algn="ctr">
              <a:spcBef>
                <a:spcPct val="35000"/>
              </a:spcBef>
              <a:defRPr/>
            </a:pPr>
            <a:r>
              <a:rPr lang="it-IT" sz="1351" b="1" dirty="0">
                <a:solidFill>
                  <a:schemeClr val="bg1"/>
                </a:solidFill>
                <a:ea typeface="+mn-ea"/>
              </a:rPr>
              <a:t>	</a:t>
            </a:r>
          </a:p>
        </p:txBody>
      </p:sp>
      <p:sp>
        <p:nvSpPr>
          <p:cNvPr id="7" name="TextBox 6">
            <a:extLst>
              <a:ext uri="{FF2B5EF4-FFF2-40B4-BE49-F238E27FC236}">
                <a16:creationId xmlns:a16="http://schemas.microsoft.com/office/drawing/2014/main" id="{43012375-A4B9-B0B4-175F-299909E7F0E5}"/>
              </a:ext>
            </a:extLst>
          </p:cNvPr>
          <p:cNvSpPr txBox="1"/>
          <p:nvPr/>
        </p:nvSpPr>
        <p:spPr>
          <a:xfrm>
            <a:off x="4866961" y="3877191"/>
            <a:ext cx="3961225" cy="415498"/>
          </a:xfrm>
          <a:prstGeom prst="rect">
            <a:avLst/>
          </a:prstGeom>
          <a:noFill/>
        </p:spPr>
        <p:txBody>
          <a:bodyPr wrap="square" rtlCol="0">
            <a:spAutoFit/>
          </a:bodyPr>
          <a:lstStyle/>
          <a:p>
            <a:pPr algn="ctr"/>
            <a:r>
              <a:rPr lang="en-GB" sz="2100" dirty="0"/>
              <a:t>EXTRAMURAL UTTERANCE</a:t>
            </a:r>
          </a:p>
        </p:txBody>
      </p:sp>
      <p:sp>
        <p:nvSpPr>
          <p:cNvPr id="6" name="Oval 25">
            <a:extLst>
              <a:ext uri="{FF2B5EF4-FFF2-40B4-BE49-F238E27FC236}">
                <a16:creationId xmlns:a16="http://schemas.microsoft.com/office/drawing/2014/main" id="{3CAAB3D9-779A-1E9C-958C-12B5151D6F91}"/>
              </a:ext>
            </a:extLst>
          </p:cNvPr>
          <p:cNvSpPr>
            <a:spLocks noChangeArrowheads="1"/>
          </p:cNvSpPr>
          <p:nvPr/>
        </p:nvSpPr>
        <p:spPr bwMode="auto">
          <a:xfrm>
            <a:off x="19081" y="1176916"/>
            <a:ext cx="8915400" cy="5039072"/>
          </a:xfrm>
          <a:prstGeom prst="ellipse">
            <a:avLst/>
          </a:prstGeom>
          <a:noFill/>
          <a:ln w="76200" cmpd="tri">
            <a:solidFill>
              <a:srgbClr val="0070C0"/>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spcBef>
                <a:spcPct val="35000"/>
              </a:spcBef>
            </a:pPr>
            <a:endParaRPr lang="it-IT" altLang="en-US" sz="2800" b="1" i="1" u="none" dirty="0">
              <a:solidFill>
                <a:srgbClr val="FF9933"/>
              </a:solidFill>
              <a:effectLst>
                <a:outerShdw blurRad="38100" dist="38100" dir="2700000" algn="tl">
                  <a:srgbClr val="000000"/>
                </a:outerShdw>
              </a:effectLst>
              <a:latin typeface="Lucida Sans" panose="020B0602030504020204" pitchFamily="34" charset="77"/>
              <a:cs typeface="Arial" panose="020B0604020202020204" pitchFamily="34" charset="0"/>
            </a:endParaRPr>
          </a:p>
          <a:p>
            <a:pPr algn="ctr" eaLnBrk="1" hangingPunct="1">
              <a:spcBef>
                <a:spcPct val="35000"/>
              </a:spcBef>
            </a:pPr>
            <a:r>
              <a:rPr lang="it-IT" altLang="en-US" sz="1800" b="1" u="none" dirty="0">
                <a:solidFill>
                  <a:schemeClr val="bg1"/>
                </a:solidFill>
                <a:latin typeface="Times New Roman" panose="02020603050405020304" pitchFamily="18" charset="0"/>
              </a:rPr>
              <a:t>	</a:t>
            </a:r>
          </a:p>
        </p:txBody>
      </p:sp>
      <p:sp>
        <p:nvSpPr>
          <p:cNvPr id="10" name="TextBox 9">
            <a:extLst>
              <a:ext uri="{FF2B5EF4-FFF2-40B4-BE49-F238E27FC236}">
                <a16:creationId xmlns:a16="http://schemas.microsoft.com/office/drawing/2014/main" id="{C24A27D3-447A-2D82-EFF0-C010985193C5}"/>
              </a:ext>
            </a:extLst>
          </p:cNvPr>
          <p:cNvSpPr txBox="1"/>
          <p:nvPr/>
        </p:nvSpPr>
        <p:spPr>
          <a:xfrm>
            <a:off x="2746904" y="1488877"/>
            <a:ext cx="3620473" cy="523220"/>
          </a:xfrm>
          <a:prstGeom prst="rect">
            <a:avLst/>
          </a:prstGeom>
          <a:noFill/>
        </p:spPr>
        <p:txBody>
          <a:bodyPr wrap="square" rtlCol="0">
            <a:spAutoFit/>
          </a:bodyPr>
          <a:lstStyle/>
          <a:p>
            <a:r>
              <a:rPr lang="en-GB" sz="2800" b="1" dirty="0">
                <a:solidFill>
                  <a:srgbClr val="0070C0"/>
                </a:solidFill>
              </a:rPr>
              <a:t>ALIGNMENT WITH</a:t>
            </a:r>
          </a:p>
        </p:txBody>
      </p:sp>
      <p:sp>
        <p:nvSpPr>
          <p:cNvPr id="13" name="TextBox 12">
            <a:extLst>
              <a:ext uri="{FF2B5EF4-FFF2-40B4-BE49-F238E27FC236}">
                <a16:creationId xmlns:a16="http://schemas.microsoft.com/office/drawing/2014/main" id="{7FD97277-FEDD-149F-90BC-0567CE283516}"/>
              </a:ext>
            </a:extLst>
          </p:cNvPr>
          <p:cNvSpPr txBox="1"/>
          <p:nvPr/>
        </p:nvSpPr>
        <p:spPr>
          <a:xfrm>
            <a:off x="2555776" y="5170879"/>
            <a:ext cx="4320480" cy="523220"/>
          </a:xfrm>
          <a:prstGeom prst="rect">
            <a:avLst/>
          </a:prstGeom>
          <a:noFill/>
        </p:spPr>
        <p:txBody>
          <a:bodyPr wrap="square" rtlCol="0">
            <a:spAutoFit/>
          </a:bodyPr>
          <a:lstStyle/>
          <a:p>
            <a:r>
              <a:rPr lang="en-GB" sz="2800" b="1" dirty="0">
                <a:solidFill>
                  <a:srgbClr val="0070C0"/>
                </a:solidFill>
                <a:latin typeface="Trebuchet MS" panose="020B0703020202090204" pitchFamily="34" charset="0"/>
              </a:rPr>
              <a:t>AAUP 1940 </a:t>
            </a:r>
            <a:r>
              <a:rPr lang="en-GB" sz="2800" b="1" i="1" dirty="0">
                <a:solidFill>
                  <a:srgbClr val="0070C0"/>
                </a:solidFill>
                <a:latin typeface="Trebuchet MS" panose="020B0703020202090204" pitchFamily="34" charset="0"/>
              </a:rPr>
              <a:t>STATEMENT</a:t>
            </a:r>
            <a:r>
              <a:rPr lang="en-GB" sz="2800" b="1" dirty="0">
                <a:solidFill>
                  <a:srgbClr val="0070C0"/>
                </a:solidFill>
              </a:rPr>
              <a:t> </a:t>
            </a:r>
          </a:p>
        </p:txBody>
      </p:sp>
    </p:spTree>
    <p:extLst>
      <p:ext uri="{BB962C8B-B14F-4D97-AF65-F5344CB8AC3E}">
        <p14:creationId xmlns:p14="http://schemas.microsoft.com/office/powerpoint/2010/main" val="2311453961"/>
      </p:ext>
    </p:extLst>
  </p:cSld>
  <p:clrMapOvr>
    <a:masterClrMapping/>
  </p:clrMapOvr>
  <mc:AlternateContent xmlns:mc="http://schemas.openxmlformats.org/markup-compatibility/2006" xmlns:p14="http://schemas.microsoft.com/office/powerpoint/2010/main">
    <mc:Choice Requires="p14">
      <p:transition spd="slow" p14:dur="2000" advTm="88320"/>
    </mc:Choice>
    <mc:Fallback xmlns="">
      <p:transition spd="slow" advTm="8832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 calcmode="lin" valueType="num">
                                      <p:cBhvr>
                                        <p:cTn id="9" dur="500" fill="hold"/>
                                        <p:tgtEl>
                                          <p:spTgt spid="8"/>
                                        </p:tgtEl>
                                        <p:attrNameLst>
                                          <p:attrName>ppt_x</p:attrName>
                                        </p:attrNameLst>
                                      </p:cBhvr>
                                      <p:tavLst>
                                        <p:tav tm="0">
                                          <p:val>
                                            <p:fltVal val="0.5"/>
                                          </p:val>
                                        </p:tav>
                                        <p:tav tm="100000">
                                          <p:val>
                                            <p:strVal val="#ppt_x"/>
                                          </p:val>
                                        </p:tav>
                                      </p:tavLst>
                                    </p:anim>
                                    <p:anim calcmode="lin" valueType="num">
                                      <p:cBhvr>
                                        <p:cTn id="10" dur="500" fill="hold"/>
                                        <p:tgtEl>
                                          <p:spTgt spid="8"/>
                                        </p:tgtEl>
                                        <p:attrNameLst>
                                          <p:attrName>ppt_y</p:attrName>
                                        </p:attrNameLst>
                                      </p:cBhvr>
                                      <p:tavLst>
                                        <p:tav tm="0">
                                          <p:val>
                                            <p:fltVal val="0.5"/>
                                          </p:val>
                                        </p:tav>
                                        <p:tav tm="100000">
                                          <p:val>
                                            <p:strVal val="#ppt_y"/>
                                          </p:val>
                                        </p:tav>
                                      </p:tavLst>
                                    </p:anim>
                                  </p:childTnLst>
                                </p:cTn>
                              </p:par>
                            </p:childTnLst>
                          </p:cTn>
                        </p:par>
                        <p:par>
                          <p:cTn id="11" fill="hold">
                            <p:stCondLst>
                              <p:cond delay="500"/>
                            </p:stCondLst>
                            <p:childTnLst>
                              <p:par>
                                <p:cTn id="12" presetID="23" presetClass="entr" presetSubtype="528"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 calcmode="lin" valueType="num">
                                      <p:cBhvr>
                                        <p:cTn id="16" dur="500" fill="hold"/>
                                        <p:tgtEl>
                                          <p:spTgt spid="4"/>
                                        </p:tgtEl>
                                        <p:attrNameLst>
                                          <p:attrName>ppt_x</p:attrName>
                                        </p:attrNameLst>
                                      </p:cBhvr>
                                      <p:tavLst>
                                        <p:tav tm="0">
                                          <p:val>
                                            <p:fltVal val="0.5"/>
                                          </p:val>
                                        </p:tav>
                                        <p:tav tm="100000">
                                          <p:val>
                                            <p:strVal val="#ppt_x"/>
                                          </p:val>
                                        </p:tav>
                                      </p:tavLst>
                                    </p:anim>
                                    <p:anim calcmode="lin" valueType="num">
                                      <p:cBhvr>
                                        <p:cTn id="17" dur="500" fill="hold"/>
                                        <p:tgtEl>
                                          <p:spTgt spid="4"/>
                                        </p:tgtEl>
                                        <p:attrNameLst>
                                          <p:attrName>ppt_y</p:attrName>
                                        </p:attrNameLst>
                                      </p:cBhvr>
                                      <p:tavLst>
                                        <p:tav tm="0">
                                          <p:val>
                                            <p:fltVal val="0.5"/>
                                          </p:val>
                                        </p:tav>
                                        <p:tav tm="100000">
                                          <p:val>
                                            <p:strVal val="#ppt_y"/>
                                          </p:val>
                                        </p:tav>
                                      </p:tavLst>
                                    </p:anim>
                                  </p:childTnLst>
                                </p:cTn>
                              </p:par>
                            </p:childTnLst>
                          </p:cTn>
                        </p:par>
                        <p:par>
                          <p:cTn id="18" fill="hold">
                            <p:stCondLst>
                              <p:cond delay="1000"/>
                            </p:stCondLst>
                            <p:childTnLst>
                              <p:par>
                                <p:cTn id="19" presetID="23" presetClass="entr" presetSubtype="528"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 calcmode="lin" valueType="num">
                                      <p:cBhvr>
                                        <p:cTn id="23" dur="500" fill="hold"/>
                                        <p:tgtEl>
                                          <p:spTgt spid="6"/>
                                        </p:tgtEl>
                                        <p:attrNameLst>
                                          <p:attrName>ppt_x</p:attrName>
                                        </p:attrNameLst>
                                      </p:cBhvr>
                                      <p:tavLst>
                                        <p:tav tm="0">
                                          <p:val>
                                            <p:fltVal val="0.5"/>
                                          </p:val>
                                        </p:tav>
                                        <p:tav tm="100000">
                                          <p:val>
                                            <p:strVal val="#ppt_x"/>
                                          </p:val>
                                        </p:tav>
                                      </p:tavLst>
                                    </p:anim>
                                    <p:anim calcmode="lin" valueType="num">
                                      <p:cBhvr>
                                        <p:cTn id="24" dur="500" fill="hold"/>
                                        <p:tgtEl>
                                          <p:spTgt spid="6"/>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P spid="4" grpId="0" animBg="1" autoUpdateAnimBg="0"/>
      <p:bldP spid="6"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7380" name="Text Box 4">
            <a:extLst>
              <a:ext uri="{FF2B5EF4-FFF2-40B4-BE49-F238E27FC236}">
                <a16:creationId xmlns:a16="http://schemas.microsoft.com/office/drawing/2014/main" id="{0003546E-01B6-4D4C-E6A4-2462EA499A4D}"/>
              </a:ext>
            </a:extLst>
          </p:cNvPr>
          <p:cNvSpPr txBox="1">
            <a:spLocks noGrp="1" noChangeArrowheads="1"/>
          </p:cNvSpPr>
          <p:nvPr>
            <p:ph type="title"/>
          </p:nvPr>
        </p:nvSpPr>
        <p:spPr>
          <a:xfrm>
            <a:off x="0" y="-171450"/>
            <a:ext cx="9144000" cy="1143000"/>
          </a:xfrm>
        </p:spPr>
        <p:txBody>
          <a:bodyPr/>
          <a:lstStyle/>
          <a:p>
            <a:pPr algn="ctr" eaLnBrk="1" hangingPunct="1">
              <a:defRPr/>
            </a:pPr>
            <a:r>
              <a:rPr lang="en-GB" sz="3200" b="1" kern="1200" dirty="0">
                <a:solidFill>
                  <a:srgbClr val="FF0000"/>
                </a:solidFill>
                <a:effectLst>
                  <a:outerShdw blurRad="38100" dist="38100" dir="2700000" algn="tl">
                    <a:srgbClr val="000000"/>
                  </a:outerShdw>
                </a:effectLst>
                <a:latin typeface="Lucida Sans" charset="0"/>
                <a:ea typeface="ＭＳ Ｐゴシック" charset="0"/>
                <a:cs typeface="Arial" charset="0"/>
              </a:rPr>
              <a:t>The AAUP Academic Freedom Statement</a:t>
            </a:r>
            <a:endParaRPr lang="it-IT" sz="3200" b="1" kern="1200"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sp>
        <p:nvSpPr>
          <p:cNvPr id="1637379" name="Rectangle 3">
            <a:extLst>
              <a:ext uri="{FF2B5EF4-FFF2-40B4-BE49-F238E27FC236}">
                <a16:creationId xmlns:a16="http://schemas.microsoft.com/office/drawing/2014/main" id="{7B36D5CB-080F-B941-9090-A45E4657722F}"/>
              </a:ext>
            </a:extLst>
          </p:cNvPr>
          <p:cNvSpPr>
            <a:spLocks noGrp="1" noChangeArrowheads="1"/>
          </p:cNvSpPr>
          <p:nvPr>
            <p:ph idx="1"/>
          </p:nvPr>
        </p:nvSpPr>
        <p:spPr>
          <a:xfrm>
            <a:off x="0" y="620713"/>
            <a:ext cx="9144000" cy="6021387"/>
          </a:xfrm>
        </p:spPr>
        <p:txBody>
          <a:bodyPr/>
          <a:lstStyle/>
          <a:p>
            <a:pPr marL="179388" lvl="1" indent="0" defTabSz="914400">
              <a:buFont typeface="Monotype Sorts" pitchFamily="2" charset="2"/>
              <a:buNone/>
              <a:defRPr/>
            </a:pPr>
            <a:r>
              <a:rPr lang="en-GB" b="1" kern="1200" dirty="0">
                <a:solidFill>
                  <a:srgbClr val="0070C0"/>
                </a:solidFill>
                <a:latin typeface="Trebuchet MS" panose="020B0703020202090204" pitchFamily="34" charset="0"/>
                <a:cs typeface="+mn-cs"/>
              </a:rPr>
              <a:t>Research</a:t>
            </a:r>
            <a:r>
              <a:rPr lang="en-GB" sz="2600" b="1" kern="1200" dirty="0">
                <a:solidFill>
                  <a:srgbClr val="002060"/>
                </a:solidFill>
                <a:effectLst>
                  <a:outerShdw blurRad="38100" dist="38100" dir="2700000" algn="tl">
                    <a:srgbClr val="C0C0C0"/>
                  </a:outerShdw>
                </a:effectLst>
                <a:latin typeface="Trebuchet MS" panose="020B0603020202020204" pitchFamily="34" charset="0"/>
                <a:cs typeface="+mn-cs"/>
              </a:rPr>
              <a:t> – “Teachers are entitled to full freedom in research and in the publication of the results”</a:t>
            </a:r>
          </a:p>
          <a:p>
            <a:pPr marL="179388" lvl="1" indent="0" defTabSz="914400">
              <a:buFont typeface="Monotype Sorts" pitchFamily="2" charset="2"/>
              <a:buNone/>
              <a:defRPr/>
            </a:pPr>
            <a:r>
              <a:rPr lang="en-GB" b="1" kern="1200" dirty="0">
                <a:solidFill>
                  <a:srgbClr val="0070C0"/>
                </a:solidFill>
                <a:latin typeface="Trebuchet MS" panose="020B0703020202090204" pitchFamily="34" charset="0"/>
                <a:cs typeface="+mn-cs"/>
              </a:rPr>
              <a:t>Teaching</a:t>
            </a:r>
            <a:r>
              <a:rPr lang="en-GB" sz="2600" b="1" kern="1200" dirty="0">
                <a:solidFill>
                  <a:srgbClr val="002060"/>
                </a:solidFill>
                <a:effectLst>
                  <a:outerShdw blurRad="38100" dist="38100" dir="2700000" algn="tl">
                    <a:srgbClr val="C0C0C0"/>
                  </a:outerShdw>
                </a:effectLst>
                <a:latin typeface="Trebuchet MS" panose="020B0603020202020204" pitchFamily="34" charset="0"/>
                <a:cs typeface="+mn-cs"/>
              </a:rPr>
              <a:t> – “Teachers are entitled to freedom in the classroom in discussing their subject”</a:t>
            </a:r>
          </a:p>
          <a:p>
            <a:pPr marL="179388" lvl="1" indent="0" defTabSz="914400">
              <a:buFont typeface="Monotype Sorts" pitchFamily="2" charset="2"/>
              <a:buNone/>
              <a:defRPr/>
            </a:pPr>
            <a:r>
              <a:rPr lang="en-GB" b="1" kern="1200" dirty="0">
                <a:solidFill>
                  <a:srgbClr val="0070C0"/>
                </a:solidFill>
                <a:latin typeface="Trebuchet MS" panose="020B0703020202090204" pitchFamily="34" charset="0"/>
                <a:cs typeface="+mn-cs"/>
              </a:rPr>
              <a:t>Extra Mural Utterance </a:t>
            </a:r>
            <a:r>
              <a:rPr lang="en-GB" sz="2600" b="1" kern="1200" dirty="0">
                <a:solidFill>
                  <a:srgbClr val="002060"/>
                </a:solidFill>
                <a:effectLst>
                  <a:outerShdw blurRad="38100" dist="38100" dir="2700000" algn="tl">
                    <a:srgbClr val="C0C0C0"/>
                  </a:outerShdw>
                </a:effectLst>
                <a:latin typeface="Trebuchet MS" panose="020B0603020202020204" pitchFamily="34" charset="0"/>
                <a:cs typeface="+mn-cs"/>
              </a:rPr>
              <a:t>–“College and university teachers are citizens, … When they speak or write as citizens, they should be free from institutional censorship or discipline”</a:t>
            </a:r>
          </a:p>
          <a:p>
            <a:pPr marL="179388" lvl="1" indent="0" defTabSz="914400">
              <a:buFont typeface="Monotype Sorts" pitchFamily="2" charset="2"/>
              <a:buNone/>
              <a:defRPr/>
            </a:pPr>
            <a:r>
              <a:rPr lang="en-GB" b="1" kern="1200" dirty="0">
                <a:solidFill>
                  <a:srgbClr val="0070C0"/>
                </a:solidFill>
                <a:latin typeface="Trebuchet MS" panose="020B0703020202090204" pitchFamily="34" charset="0"/>
                <a:cs typeface="+mn-cs"/>
              </a:rPr>
              <a:t>Tenure</a:t>
            </a:r>
            <a:r>
              <a:rPr lang="en-GB" sz="2600" b="1" kern="1200" dirty="0">
                <a:solidFill>
                  <a:srgbClr val="002060"/>
                </a:solidFill>
                <a:effectLst>
                  <a:outerShdw blurRad="38100" dist="38100" dir="2700000" algn="tl">
                    <a:srgbClr val="C0C0C0"/>
                  </a:outerShdw>
                </a:effectLst>
                <a:latin typeface="Trebuchet MS" panose="020B0603020202020204" pitchFamily="34" charset="0"/>
                <a:cs typeface="+mn-cs"/>
              </a:rPr>
              <a:t> –“After the expiration of a probationary period, teachers or investigators should have permanent or continuous tenure”</a:t>
            </a:r>
          </a:p>
          <a:p>
            <a:pPr marL="179388" lvl="1" indent="0" defTabSz="914400">
              <a:buFont typeface="Monotype Sorts" pitchFamily="2" charset="2"/>
              <a:buNone/>
              <a:defRPr/>
            </a:pPr>
            <a:r>
              <a:rPr lang="en-GB" b="1" kern="1200" dirty="0">
                <a:solidFill>
                  <a:srgbClr val="0070C0"/>
                </a:solidFill>
                <a:latin typeface="Trebuchet MS" panose="020B0703020202090204" pitchFamily="34" charset="0"/>
                <a:cs typeface="+mn-cs"/>
              </a:rPr>
              <a:t>Governance</a:t>
            </a:r>
            <a:r>
              <a:rPr lang="en-GB" sz="2600" b="1" kern="1200" dirty="0">
                <a:solidFill>
                  <a:srgbClr val="002060"/>
                </a:solidFill>
                <a:effectLst>
                  <a:outerShdw blurRad="38100" dist="38100" dir="2700000" algn="tl">
                    <a:srgbClr val="C0C0C0"/>
                  </a:outerShdw>
                </a:effectLst>
                <a:latin typeface="Trebuchet MS" panose="020B0603020202020204" pitchFamily="34" charset="0"/>
                <a:cs typeface="+mn-cs"/>
              </a:rPr>
              <a:t> – “a sound system of institutional governance is a necessary condition … for the most productive exercise of essential faculty freedoms”</a:t>
            </a:r>
          </a:p>
        </p:txBody>
      </p:sp>
    </p:spTree>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7628D-4E35-1283-56C6-8BBFF0AB37DE}"/>
            </a:ext>
          </a:extLst>
        </p:cNvPr>
        <p:cNvGrpSpPr/>
        <p:nvPr/>
      </p:nvGrpSpPr>
      <p:grpSpPr>
        <a:xfrm>
          <a:off x="0" y="0"/>
          <a:ext cx="0" cy="0"/>
          <a:chOff x="0" y="0"/>
          <a:chExt cx="0" cy="0"/>
        </a:xfrm>
      </p:grpSpPr>
      <p:sp>
        <p:nvSpPr>
          <p:cNvPr id="1442818" name="Text Box 2">
            <a:extLst>
              <a:ext uri="{FF2B5EF4-FFF2-40B4-BE49-F238E27FC236}">
                <a16:creationId xmlns:a16="http://schemas.microsoft.com/office/drawing/2014/main" id="{B95FCFA1-9A3C-F05E-DC2B-51F78145EE6D}"/>
              </a:ext>
            </a:extLst>
          </p:cNvPr>
          <p:cNvSpPr txBox="1">
            <a:spLocks noChangeArrowheads="1"/>
          </p:cNvSpPr>
          <p:nvPr/>
        </p:nvSpPr>
        <p:spPr bwMode="auto">
          <a:xfrm>
            <a:off x="0" y="0"/>
            <a:ext cx="9144000" cy="855958"/>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Sampling Framework</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sp>
        <p:nvSpPr>
          <p:cNvPr id="1442819" name="Text Box 3">
            <a:extLst>
              <a:ext uri="{FF2B5EF4-FFF2-40B4-BE49-F238E27FC236}">
                <a16:creationId xmlns:a16="http://schemas.microsoft.com/office/drawing/2014/main" id="{2F624086-2A53-C171-F360-C6860BC6CD36}"/>
              </a:ext>
            </a:extLst>
          </p:cNvPr>
          <p:cNvSpPr txBox="1">
            <a:spLocks noChangeArrowheads="1"/>
          </p:cNvSpPr>
          <p:nvPr/>
        </p:nvSpPr>
        <p:spPr bwMode="auto">
          <a:xfrm>
            <a:off x="0" y="1125538"/>
            <a:ext cx="9144000" cy="5293757"/>
          </a:xfrm>
          <a:prstGeom prst="rect">
            <a:avLst/>
          </a:prstGeom>
          <a:noFill/>
          <a:ln w="9525">
            <a:noFill/>
            <a:miter lim="800000"/>
            <a:headEnd/>
            <a:tailEnd/>
          </a:ln>
          <a:effectLst/>
        </p:spPr>
        <p:txBody>
          <a:bodyPr>
            <a:spAutoFit/>
          </a:bodyPr>
          <a:lstStyle/>
          <a:p>
            <a:pPr marL="179388" lvl="1">
              <a:spcBef>
                <a:spcPct val="20000"/>
              </a:spcBef>
              <a:defRPr/>
            </a:pPr>
            <a:r>
              <a:rPr lang="en-GB" sz="2600" b="1" dirty="0">
                <a:solidFill>
                  <a:srgbClr val="002060"/>
                </a:solidFill>
                <a:effectLst>
                  <a:outerShdw blurRad="38100" dist="38100" dir="2700000" algn="tl">
                    <a:srgbClr val="C0C0C0"/>
                  </a:outerShdw>
                </a:effectLst>
                <a:latin typeface="Trebuchet MS" panose="020B0603020202020204" pitchFamily="34" charset="0"/>
              </a:rPr>
              <a:t>The 2021 Carnegie Classification provides detailed information on the characteristics of the 3940 </a:t>
            </a:r>
            <a:r>
              <a:rPr lang="en-GB" sz="2600" b="1" dirty="0" err="1">
                <a:solidFill>
                  <a:srgbClr val="002060"/>
                </a:solidFill>
                <a:effectLst>
                  <a:outerShdw blurRad="38100" dist="38100" dir="2700000" algn="tl">
                    <a:srgbClr val="C0C0C0"/>
                  </a:outerShdw>
                </a:effectLst>
                <a:latin typeface="Trebuchet MS" panose="020B0603020202020204" pitchFamily="34" charset="0"/>
              </a:rPr>
              <a:t>h.e.i</a:t>
            </a:r>
            <a:r>
              <a:rPr lang="en-GB" sz="2600" b="1" dirty="0">
                <a:solidFill>
                  <a:srgbClr val="002060"/>
                </a:solidFill>
                <a:effectLst>
                  <a:outerShdw blurRad="38100" dist="38100" dir="2700000" algn="tl">
                    <a:srgbClr val="C0C0C0"/>
                  </a:outerShdw>
                </a:effectLst>
                <a:latin typeface="Trebuchet MS" panose="020B0603020202020204" pitchFamily="34" charset="0"/>
              </a:rPr>
              <a:t> in the USA and was used to apply four criteria to select a sample. Within each state, Universities were divided into two types, public and private.  Within these two cohorts, the universities were ranked by research intensiveness (as measured by the largest number of doctoral programmes and the level of grant income).  Where two universities in a state had the same level of research activity, the university with the highest number of </a:t>
            </a:r>
            <a:r>
              <a:rPr lang="en-GB" sz="2600" b="1" dirty="0" err="1">
                <a:solidFill>
                  <a:srgbClr val="002060"/>
                </a:solidFill>
                <a:effectLst>
                  <a:outerShdw blurRad="38100" dist="38100" dir="2700000" algn="tl">
                    <a:srgbClr val="C0C0C0"/>
                  </a:outerShdw>
                </a:effectLst>
                <a:latin typeface="Trebuchet MS" panose="020B0603020202020204" pitchFamily="34" charset="0"/>
              </a:rPr>
              <a:t>fte</a:t>
            </a:r>
            <a:r>
              <a:rPr lang="en-GB" sz="2600" b="1" dirty="0">
                <a:solidFill>
                  <a:srgbClr val="002060"/>
                </a:solidFill>
                <a:effectLst>
                  <a:outerShdw blurRad="38100" dist="38100" dir="2700000" algn="tl">
                    <a:srgbClr val="C0C0C0"/>
                  </a:outerShdw>
                </a:effectLst>
                <a:latin typeface="Trebuchet MS" panose="020B0603020202020204" pitchFamily="34" charset="0"/>
              </a:rPr>
              <a:t> students was chosen. This process was repeated for all 50 states and the District of Columbia, and 199 sample universities identified.</a:t>
            </a:r>
          </a:p>
        </p:txBody>
      </p:sp>
    </p:spTree>
    <p:extLst>
      <p:ext uri="{BB962C8B-B14F-4D97-AF65-F5344CB8AC3E}">
        <p14:creationId xmlns:p14="http://schemas.microsoft.com/office/powerpoint/2010/main" val="3692746059"/>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2818" name="Text Box 2">
            <a:extLst>
              <a:ext uri="{FF2B5EF4-FFF2-40B4-BE49-F238E27FC236}">
                <a16:creationId xmlns:a16="http://schemas.microsoft.com/office/drawing/2014/main" id="{5A130A51-18CE-02AA-E7A6-1D10FA2EA443}"/>
              </a:ext>
            </a:extLst>
          </p:cNvPr>
          <p:cNvSpPr txBox="1">
            <a:spLocks noChangeArrowheads="1"/>
          </p:cNvSpPr>
          <p:nvPr/>
        </p:nvSpPr>
        <p:spPr bwMode="auto">
          <a:xfrm>
            <a:off x="0" y="0"/>
            <a:ext cx="9144000" cy="855958"/>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Data Collection Method:</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sp>
        <p:nvSpPr>
          <p:cNvPr id="1442819" name="Text Box 3">
            <a:extLst>
              <a:ext uri="{FF2B5EF4-FFF2-40B4-BE49-F238E27FC236}">
                <a16:creationId xmlns:a16="http://schemas.microsoft.com/office/drawing/2014/main" id="{8EC59DA5-D5C6-03CF-B552-9A5BD25629FB}"/>
              </a:ext>
            </a:extLst>
          </p:cNvPr>
          <p:cNvSpPr txBox="1">
            <a:spLocks noChangeArrowheads="1"/>
          </p:cNvSpPr>
          <p:nvPr/>
        </p:nvSpPr>
        <p:spPr bwMode="auto">
          <a:xfrm>
            <a:off x="0" y="1125538"/>
            <a:ext cx="9144000" cy="4093428"/>
          </a:xfrm>
          <a:prstGeom prst="rect">
            <a:avLst/>
          </a:prstGeom>
          <a:noFill/>
          <a:ln w="9525">
            <a:noFill/>
            <a:miter lim="800000"/>
            <a:headEnd/>
            <a:tailEnd/>
          </a:ln>
          <a:effectLst/>
        </p:spPr>
        <p:txBody>
          <a:bodyPr>
            <a:spAutoFit/>
          </a:bodyPr>
          <a:lstStyle/>
          <a:p>
            <a:pPr marL="179388" lvl="1">
              <a:spcBef>
                <a:spcPct val="20000"/>
              </a:spcBef>
              <a:defRPr/>
            </a:pPr>
            <a:r>
              <a:rPr lang="en-GB" sz="2600" b="1" dirty="0">
                <a:solidFill>
                  <a:srgbClr val="002060"/>
                </a:solidFill>
                <a:effectLst>
                  <a:outerShdw blurRad="38100" dist="38100" dir="2700000" algn="tl">
                    <a:srgbClr val="C0C0C0"/>
                  </a:outerShdw>
                </a:effectLst>
                <a:latin typeface="Trebuchet MS" panose="020B0603020202020204" pitchFamily="34" charset="0"/>
              </a:rPr>
              <a:t>To assess the degree of institutional affirmation by, and alignment with, the AAUP Statement, websites from the sample of 199 universities were accessed and copies of the relevant affirmative institutional documents such as Faculty Handbooks, Policy Documents and procedural reports relating to academic freedom were obtained. Gathering the data required contacting the local chapter of the AAUP or individual university administrators and teaching and research faculty members (over 150 individual emails were despatched).</a:t>
            </a:r>
          </a:p>
        </p:txBody>
      </p:sp>
    </p:spTree>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3042" name="Text Box 2">
            <a:extLst>
              <a:ext uri="{FF2B5EF4-FFF2-40B4-BE49-F238E27FC236}">
                <a16:creationId xmlns:a16="http://schemas.microsoft.com/office/drawing/2014/main" id="{CDEC8F88-C5C3-FDF2-32CE-FABE2FA9727D}"/>
              </a:ext>
            </a:extLst>
          </p:cNvPr>
          <p:cNvSpPr txBox="1">
            <a:spLocks noChangeArrowheads="1"/>
          </p:cNvSpPr>
          <p:nvPr/>
        </p:nvSpPr>
        <p:spPr bwMode="auto">
          <a:xfrm>
            <a:off x="0" y="0"/>
            <a:ext cx="9144000" cy="1348401"/>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Measuring Alignment with </a:t>
            </a:r>
          </a:p>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the AAUP </a:t>
            </a:r>
            <a:r>
              <a:rPr lang="en-GB" sz="3200" b="1" i="1" dirty="0">
                <a:solidFill>
                  <a:srgbClr val="FF0000"/>
                </a:solidFill>
                <a:effectLst>
                  <a:outerShdw blurRad="38100" dist="38100" dir="2700000" algn="tl">
                    <a:srgbClr val="000000"/>
                  </a:outerShdw>
                </a:effectLst>
                <a:latin typeface="Lucida Sans" charset="0"/>
                <a:ea typeface="ＭＳ Ｐゴシック" charset="0"/>
                <a:cs typeface="Arial" charset="0"/>
              </a:rPr>
              <a:t>Statement</a:t>
            </a:r>
            <a:endParaRPr lang="it-IT" sz="3200" b="1" i="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sp>
        <p:nvSpPr>
          <p:cNvPr id="1623043" name="Text Box 3">
            <a:extLst>
              <a:ext uri="{FF2B5EF4-FFF2-40B4-BE49-F238E27FC236}">
                <a16:creationId xmlns:a16="http://schemas.microsoft.com/office/drawing/2014/main" id="{A540CF40-95AB-2BA4-B0FD-2D7F74BD0B93}"/>
              </a:ext>
            </a:extLst>
          </p:cNvPr>
          <p:cNvSpPr txBox="1">
            <a:spLocks noChangeArrowheads="1"/>
          </p:cNvSpPr>
          <p:nvPr/>
        </p:nvSpPr>
        <p:spPr bwMode="auto">
          <a:xfrm>
            <a:off x="0" y="1125538"/>
            <a:ext cx="9144000" cy="5693866"/>
          </a:xfrm>
          <a:prstGeom prst="rect">
            <a:avLst/>
          </a:prstGeom>
          <a:noFill/>
          <a:ln w="9525">
            <a:noFill/>
            <a:miter lim="800000"/>
            <a:headEnd/>
            <a:tailEnd/>
          </a:ln>
          <a:effectLst/>
        </p:spPr>
        <p:txBody>
          <a:bodyPr>
            <a:spAutoFit/>
          </a:bodyPr>
          <a:lstStyle/>
          <a:p>
            <a:pPr marL="179388" lvl="1" eaLnBrk="1" hangingPunct="1">
              <a:defRPr/>
            </a:pPr>
            <a:r>
              <a:rPr lang="en-GB" sz="2600" b="1" dirty="0">
                <a:solidFill>
                  <a:srgbClr val="002060"/>
                </a:solidFill>
                <a:effectLst>
                  <a:outerShdw blurRad="38100" dist="38100" dir="2700000" algn="tl">
                    <a:srgbClr val="C0C0C0"/>
                  </a:outerShdw>
                </a:effectLst>
                <a:latin typeface="Trebuchet MS" panose="020B0603020202020204" pitchFamily="34" charset="0"/>
              </a:rPr>
              <a:t>For each of the five elements of the AAUP </a:t>
            </a:r>
            <a:r>
              <a:rPr lang="en-GB" sz="2600" b="1" i="1" dirty="0">
                <a:solidFill>
                  <a:srgbClr val="002060"/>
                </a:solidFill>
                <a:effectLst>
                  <a:outerShdw blurRad="38100" dist="38100" dir="2700000" algn="tl">
                    <a:srgbClr val="C0C0C0"/>
                  </a:outerShdw>
                </a:effectLst>
                <a:latin typeface="Trebuchet MS" panose="020B0603020202020204" pitchFamily="34" charset="0"/>
              </a:rPr>
              <a:t>Statement</a:t>
            </a:r>
            <a:r>
              <a:rPr lang="en-GB" sz="2600" b="1" dirty="0">
                <a:solidFill>
                  <a:srgbClr val="002060"/>
                </a:solidFill>
                <a:effectLst>
                  <a:outerShdw blurRad="38100" dist="38100" dir="2700000" algn="tl">
                    <a:srgbClr val="C0C0C0"/>
                  </a:outerShdw>
                </a:effectLst>
                <a:latin typeface="Trebuchet MS" panose="020B0603020202020204" pitchFamily="34" charset="0"/>
              </a:rPr>
              <a:t>, all responses were evaluated as belonging to one of </a:t>
            </a:r>
            <a:r>
              <a:rPr lang="en-GB" sz="2600" b="1" dirty="0">
                <a:solidFill>
                  <a:srgbClr val="002060"/>
                </a:solidFill>
                <a:effectLst>
                  <a:outerShdw blurRad="38100" dist="38100" dir="2700000" algn="tl">
                    <a:srgbClr val="C0C0C0"/>
                  </a:outerShdw>
                </a:effectLst>
                <a:latin typeface="Trebuchet MS" panose="020B0703020202090204" pitchFamily="34" charset="0"/>
              </a:rPr>
              <a:t>these four categories.</a:t>
            </a:r>
          </a:p>
          <a:p>
            <a:pPr marL="179388" lvl="1" eaLnBrk="1" hangingPunct="1">
              <a:defRPr/>
            </a:pPr>
            <a:r>
              <a:rPr lang="en-GB" sz="2600" b="1" dirty="0">
                <a:solidFill>
                  <a:srgbClr val="002060"/>
                </a:solidFill>
                <a:effectLst>
                  <a:outerShdw blurRad="38100" dist="38100" dir="2700000" algn="tl">
                    <a:srgbClr val="C0C0C0"/>
                  </a:outerShdw>
                </a:effectLst>
                <a:latin typeface="Trebuchet MS" panose="020B0703020202090204" pitchFamily="34" charset="0"/>
              </a:rPr>
              <a:t>•</a:t>
            </a:r>
            <a:r>
              <a:rPr lang="en-GB" sz="2600" b="1" dirty="0">
                <a:solidFill>
                  <a:srgbClr val="0070C0"/>
                </a:solidFill>
                <a:latin typeface="Trebuchet MS" panose="020B0703020202090204" pitchFamily="34" charset="0"/>
              </a:rPr>
              <a:t>Full Alignment with AAUP</a:t>
            </a:r>
            <a:r>
              <a:rPr lang="en-GB" sz="2600" b="1" dirty="0">
                <a:solidFill>
                  <a:srgbClr val="FF0000"/>
                </a:solidFill>
                <a:effectLst>
                  <a:outerShdw blurRad="38100" dist="38100" dir="2700000" algn="tl">
                    <a:srgbClr val="C0C0C0"/>
                  </a:outerShdw>
                </a:effectLst>
                <a:latin typeface="Trebuchet MS" panose="020B0703020202090204" pitchFamily="34" charset="0"/>
              </a:rPr>
              <a:t> </a:t>
            </a:r>
            <a:r>
              <a:rPr lang="en-GB" sz="2600" b="1" dirty="0">
                <a:solidFill>
                  <a:srgbClr val="002060"/>
                </a:solidFill>
                <a:effectLst>
                  <a:outerShdw blurRad="38100" dist="38100" dir="2700000" algn="tl">
                    <a:srgbClr val="C0C0C0"/>
                  </a:outerShdw>
                </a:effectLst>
                <a:latin typeface="Trebuchet MS" panose="020B0703020202090204" pitchFamily="34" charset="0"/>
              </a:rPr>
              <a:t>– documentation explicitly cites verbatim the AAUP </a:t>
            </a:r>
            <a:r>
              <a:rPr lang="en-GB" sz="2600" b="1" i="1" dirty="0">
                <a:solidFill>
                  <a:srgbClr val="002060"/>
                </a:solidFill>
                <a:effectLst>
                  <a:outerShdw blurRad="38100" dist="38100" dir="2700000" algn="tl">
                    <a:srgbClr val="C0C0C0"/>
                  </a:outerShdw>
                </a:effectLst>
                <a:latin typeface="Trebuchet MS" panose="020B0703020202090204" pitchFamily="34" charset="0"/>
              </a:rPr>
              <a:t>Statement</a:t>
            </a:r>
            <a:r>
              <a:rPr lang="en-GB" sz="2600" b="1" dirty="0">
                <a:solidFill>
                  <a:srgbClr val="002060"/>
                </a:solidFill>
                <a:effectLst>
                  <a:outerShdw blurRad="38100" dist="38100" dir="2700000" algn="tl">
                    <a:srgbClr val="C0C0C0"/>
                  </a:outerShdw>
                </a:effectLst>
                <a:latin typeface="Trebuchet MS" panose="020B0703020202090204" pitchFamily="34" charset="0"/>
              </a:rPr>
              <a:t> </a:t>
            </a:r>
          </a:p>
          <a:p>
            <a:pPr marL="179388" lvl="1" eaLnBrk="1" hangingPunct="1">
              <a:defRPr/>
            </a:pPr>
            <a:r>
              <a:rPr lang="en-GB" sz="2600" b="1" dirty="0">
                <a:solidFill>
                  <a:srgbClr val="002060"/>
                </a:solidFill>
                <a:effectLst>
                  <a:outerShdw blurRad="38100" dist="38100" dir="2700000" algn="tl">
                    <a:srgbClr val="C0C0C0"/>
                  </a:outerShdw>
                </a:effectLst>
                <a:latin typeface="Trebuchet MS" panose="020B0703020202090204" pitchFamily="34" charset="0"/>
              </a:rPr>
              <a:t>•</a:t>
            </a:r>
            <a:r>
              <a:rPr lang="en-GB" sz="2600" b="1" dirty="0">
                <a:solidFill>
                  <a:srgbClr val="0070C0"/>
                </a:solidFill>
                <a:latin typeface="Trebuchet MS" panose="020B0703020202090204" pitchFamily="34" charset="0"/>
              </a:rPr>
              <a:t>Qualified Alignment </a:t>
            </a:r>
            <a:r>
              <a:rPr lang="en-GB" sz="2600" b="1" dirty="0">
                <a:solidFill>
                  <a:srgbClr val="002060"/>
                </a:solidFill>
                <a:effectLst>
                  <a:outerShdw blurRad="38100" dist="38100" dir="2700000" algn="tl">
                    <a:srgbClr val="C0C0C0"/>
                  </a:outerShdw>
                </a:effectLst>
                <a:latin typeface="Trebuchet MS" panose="020B0703020202090204" pitchFamily="34" charset="0"/>
              </a:rPr>
              <a:t>– documentation uses some, or all, of the </a:t>
            </a:r>
            <a:r>
              <a:rPr lang="en-GB" sz="2600" b="1" i="1" dirty="0">
                <a:solidFill>
                  <a:srgbClr val="002060"/>
                </a:solidFill>
                <a:effectLst>
                  <a:outerShdw blurRad="38100" dist="38100" dir="2700000" algn="tl">
                    <a:srgbClr val="C0C0C0"/>
                  </a:outerShdw>
                </a:effectLst>
                <a:latin typeface="Trebuchet MS" panose="020B0703020202090204" pitchFamily="34" charset="0"/>
              </a:rPr>
              <a:t>Statement</a:t>
            </a:r>
            <a:r>
              <a:rPr lang="en-GB" sz="2600" b="1" dirty="0">
                <a:solidFill>
                  <a:srgbClr val="002060"/>
                </a:solidFill>
                <a:effectLst>
                  <a:outerShdw blurRad="38100" dist="38100" dir="2700000" algn="tl">
                    <a:srgbClr val="C0C0C0"/>
                  </a:outerShdw>
                </a:effectLst>
                <a:latin typeface="Trebuchet MS" panose="020B0703020202090204" pitchFamily="34" charset="0"/>
              </a:rPr>
              <a:t> but does not cite it nor mention it by name, nor acknowledge the </a:t>
            </a:r>
            <a:r>
              <a:rPr lang="en-GB" sz="2600" b="1" dirty="0">
                <a:solidFill>
                  <a:srgbClr val="002060"/>
                </a:solidFill>
                <a:effectLst>
                  <a:outerShdw blurRad="38100" dist="38100" dir="2700000" algn="tl">
                    <a:srgbClr val="C0C0C0"/>
                  </a:outerShdw>
                </a:effectLst>
                <a:latin typeface="Trebuchet MS" panose="020B0603020202020204" pitchFamily="34" charset="0"/>
              </a:rPr>
              <a:t>AAUP’s contribution.</a:t>
            </a:r>
          </a:p>
          <a:p>
            <a:pPr marL="179388" lvl="1" eaLnBrk="1" hangingPunct="1">
              <a:defRPr/>
            </a:pPr>
            <a:r>
              <a:rPr lang="en-GB" sz="2600" b="1" dirty="0">
                <a:solidFill>
                  <a:srgbClr val="002060"/>
                </a:solidFill>
                <a:effectLst>
                  <a:outerShdw blurRad="38100" dist="38100" dir="2700000" algn="tl">
                    <a:srgbClr val="C0C0C0"/>
                  </a:outerShdw>
                </a:effectLst>
                <a:latin typeface="Trebuchet MS" panose="020B0603020202020204" pitchFamily="34" charset="0"/>
              </a:rPr>
              <a:t>•</a:t>
            </a:r>
            <a:r>
              <a:rPr lang="en-GB" sz="2600" b="1" dirty="0">
                <a:solidFill>
                  <a:srgbClr val="0070C0"/>
                </a:solidFill>
                <a:latin typeface="Trebuchet MS" panose="020B0703020202090204" pitchFamily="34" charset="0"/>
              </a:rPr>
              <a:t>Institutional Alignment </a:t>
            </a:r>
            <a:r>
              <a:rPr lang="en-GB" sz="2600" b="1" dirty="0">
                <a:solidFill>
                  <a:srgbClr val="002060"/>
                </a:solidFill>
                <a:effectLst>
                  <a:outerShdw blurRad="38100" dist="38100" dir="2700000" algn="tl">
                    <a:srgbClr val="C0C0C0"/>
                  </a:outerShdw>
                </a:effectLst>
                <a:latin typeface="Trebuchet MS" panose="020B0603020202020204" pitchFamily="34" charset="0"/>
              </a:rPr>
              <a:t>– Documentation borrows little or no language from the </a:t>
            </a:r>
            <a:r>
              <a:rPr lang="en-GB" sz="2600" b="1" i="1" dirty="0">
                <a:solidFill>
                  <a:srgbClr val="002060"/>
                </a:solidFill>
                <a:effectLst>
                  <a:outerShdw blurRad="38100" dist="38100" dir="2700000" algn="tl">
                    <a:srgbClr val="C0C0C0"/>
                  </a:outerShdw>
                </a:effectLst>
                <a:latin typeface="Trebuchet MS" panose="020B0603020202020204" pitchFamily="34" charset="0"/>
              </a:rPr>
              <a:t>Statement</a:t>
            </a:r>
            <a:r>
              <a:rPr lang="en-GB" sz="2600" b="1" dirty="0">
                <a:solidFill>
                  <a:srgbClr val="002060"/>
                </a:solidFill>
                <a:effectLst>
                  <a:outerShdw blurRad="38100" dist="38100" dir="2700000" algn="tl">
                    <a:srgbClr val="C0C0C0"/>
                  </a:outerShdw>
                </a:effectLst>
                <a:latin typeface="Trebuchet MS" panose="020B0603020202020204" pitchFamily="34" charset="0"/>
              </a:rPr>
              <a:t>, but the university is aligned with an institutionally crafted academic freedom statement.</a:t>
            </a:r>
          </a:p>
          <a:p>
            <a:pPr marL="179388" lvl="1" eaLnBrk="1" hangingPunct="1">
              <a:defRPr/>
            </a:pPr>
            <a:r>
              <a:rPr lang="en-GB" sz="2600" b="1" dirty="0">
                <a:solidFill>
                  <a:srgbClr val="002060"/>
                </a:solidFill>
                <a:effectLst>
                  <a:outerShdw blurRad="38100" dist="38100" dir="2700000" algn="tl">
                    <a:srgbClr val="C0C0C0"/>
                  </a:outerShdw>
                </a:effectLst>
                <a:latin typeface="Trebuchet MS" panose="020B0603020202020204" pitchFamily="34" charset="0"/>
              </a:rPr>
              <a:t>•</a:t>
            </a:r>
            <a:r>
              <a:rPr lang="en-GB" sz="2600" b="1" dirty="0">
                <a:solidFill>
                  <a:srgbClr val="0070C0"/>
                </a:solidFill>
                <a:latin typeface="Trebuchet MS" panose="020B0703020202090204" pitchFamily="34" charset="0"/>
              </a:rPr>
              <a:t>Full Non-Alignment</a:t>
            </a:r>
            <a:r>
              <a:rPr lang="en-GB" sz="2600" b="1" dirty="0">
                <a:solidFill>
                  <a:srgbClr val="002060"/>
                </a:solidFill>
                <a:effectLst>
                  <a:outerShdw blurRad="38100" dist="38100" dir="2700000" algn="tl">
                    <a:srgbClr val="C0C0C0"/>
                  </a:outerShdw>
                </a:effectLst>
                <a:latin typeface="Trebuchet MS" panose="020B0603020202020204" pitchFamily="34" charset="0"/>
              </a:rPr>
              <a:t>– there is no institutional documentation in relation to academic freedom</a:t>
            </a:r>
            <a:endParaRPr lang="en-US" sz="2600" b="1" dirty="0">
              <a:solidFill>
                <a:srgbClr val="002060"/>
              </a:solidFill>
              <a:effectLst>
                <a:outerShdw blurRad="38100" dist="38100" dir="2700000" algn="tl">
                  <a:srgbClr val="C0C0C0"/>
                </a:outerShdw>
              </a:effectLst>
              <a:latin typeface="Trebuchet MS" panose="020B0603020202020204" pitchFamily="34" charset="0"/>
            </a:endParaRPr>
          </a:p>
        </p:txBody>
      </p:sp>
    </p:spTree>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5BCB5-3E6F-04AD-7C9B-8F3D5746B932}"/>
            </a:ext>
          </a:extLst>
        </p:cNvPr>
        <p:cNvGrpSpPr/>
        <p:nvPr/>
      </p:nvGrpSpPr>
      <p:grpSpPr>
        <a:xfrm>
          <a:off x="0" y="0"/>
          <a:ext cx="0" cy="0"/>
          <a:chOff x="0" y="0"/>
          <a:chExt cx="0" cy="0"/>
        </a:xfrm>
      </p:grpSpPr>
      <p:sp>
        <p:nvSpPr>
          <p:cNvPr id="1625090" name="Text Box 2">
            <a:extLst>
              <a:ext uri="{FF2B5EF4-FFF2-40B4-BE49-F238E27FC236}">
                <a16:creationId xmlns:a16="http://schemas.microsoft.com/office/drawing/2014/main" id="{711B10BB-760C-FE36-30FA-3287CB02A22A}"/>
              </a:ext>
            </a:extLst>
          </p:cNvPr>
          <p:cNvSpPr txBox="1">
            <a:spLocks noChangeArrowheads="1"/>
          </p:cNvSpPr>
          <p:nvPr/>
        </p:nvSpPr>
        <p:spPr bwMode="auto">
          <a:xfrm>
            <a:off x="0" y="0"/>
            <a:ext cx="9144000" cy="1348401"/>
          </a:xfrm>
          <a:prstGeom prst="rect">
            <a:avLst/>
          </a:prstGeom>
          <a:noFill/>
          <a:ln w="9525">
            <a:noFill/>
            <a:miter lim="800000"/>
            <a:headEnd/>
            <a:tailEnd/>
          </a:ln>
          <a:effectLst/>
        </p:spPr>
        <p:txBody>
          <a:bodyPr lIns="180000" tIns="180000" rIns="180000" bIns="180000">
            <a:spAutoFit/>
          </a:bodyPr>
          <a:lstStyle/>
          <a:p>
            <a:pPr algn="ctr" eaLnBrk="1" hangingPunct="1">
              <a:defRPr/>
            </a:pPr>
            <a:r>
              <a:rPr lang="en-GB" sz="3200" b="1" dirty="0">
                <a:solidFill>
                  <a:srgbClr val="FF0000"/>
                </a:solidFill>
                <a:effectLst>
                  <a:outerShdw blurRad="38100" dist="38100" dir="2700000" algn="tl">
                    <a:srgbClr val="000000"/>
                  </a:outerShdw>
                </a:effectLst>
                <a:latin typeface="Lucida Sans" charset="0"/>
                <a:ea typeface="ＭＳ Ｐゴシック" charset="0"/>
                <a:cs typeface="Arial" charset="0"/>
              </a:rPr>
              <a:t>Table 1: Sample Breakdown by Carnegie Classification &amp; Public/Private status</a:t>
            </a:r>
            <a:endParaRPr lang="it-IT" sz="3200" b="1" dirty="0">
              <a:solidFill>
                <a:srgbClr val="FF0000"/>
              </a:solidFill>
              <a:effectLst>
                <a:outerShdw blurRad="38100" dist="38100" dir="2700000" algn="tl">
                  <a:srgbClr val="000000"/>
                </a:outerShdw>
              </a:effectLst>
              <a:latin typeface="Lucida Sans" charset="0"/>
              <a:ea typeface="ＭＳ Ｐゴシック" charset="0"/>
              <a:cs typeface="Arial" charset="0"/>
            </a:endParaRPr>
          </a:p>
        </p:txBody>
      </p:sp>
      <p:graphicFrame>
        <p:nvGraphicFramePr>
          <p:cNvPr id="1625199" name="Group 111">
            <a:extLst>
              <a:ext uri="{FF2B5EF4-FFF2-40B4-BE49-F238E27FC236}">
                <a16:creationId xmlns:a16="http://schemas.microsoft.com/office/drawing/2014/main" id="{9D986AEF-60F7-EAF9-E13F-44A6FF8C4CE0}"/>
              </a:ext>
            </a:extLst>
          </p:cNvPr>
          <p:cNvGraphicFramePr>
            <a:graphicFrameLocks noGrp="1"/>
          </p:cNvGraphicFramePr>
          <p:nvPr/>
        </p:nvGraphicFramePr>
        <p:xfrm>
          <a:off x="467544" y="1348401"/>
          <a:ext cx="8136906" cy="5221076"/>
        </p:xfrm>
        <a:graphic>
          <a:graphicData uri="http://schemas.openxmlformats.org/drawingml/2006/table">
            <a:tbl>
              <a:tblPr/>
              <a:tblGrid>
                <a:gridCol w="2160240">
                  <a:extLst>
                    <a:ext uri="{9D8B030D-6E8A-4147-A177-3AD203B41FA5}">
                      <a16:colId xmlns:a16="http://schemas.microsoft.com/office/drawing/2014/main" val="20000"/>
                    </a:ext>
                  </a:extLst>
                </a:gridCol>
                <a:gridCol w="996111">
                  <a:extLst>
                    <a:ext uri="{9D8B030D-6E8A-4147-A177-3AD203B41FA5}">
                      <a16:colId xmlns:a16="http://schemas.microsoft.com/office/drawing/2014/main" val="20001"/>
                    </a:ext>
                  </a:extLst>
                </a:gridCol>
                <a:gridCol w="996111">
                  <a:extLst>
                    <a:ext uri="{9D8B030D-6E8A-4147-A177-3AD203B41FA5}">
                      <a16:colId xmlns:a16="http://schemas.microsoft.com/office/drawing/2014/main" val="20002"/>
                    </a:ext>
                  </a:extLst>
                </a:gridCol>
                <a:gridCol w="996111">
                  <a:extLst>
                    <a:ext uri="{9D8B030D-6E8A-4147-A177-3AD203B41FA5}">
                      <a16:colId xmlns:a16="http://schemas.microsoft.com/office/drawing/2014/main" val="20003"/>
                    </a:ext>
                  </a:extLst>
                </a:gridCol>
                <a:gridCol w="996111">
                  <a:extLst>
                    <a:ext uri="{9D8B030D-6E8A-4147-A177-3AD203B41FA5}">
                      <a16:colId xmlns:a16="http://schemas.microsoft.com/office/drawing/2014/main" val="20004"/>
                    </a:ext>
                  </a:extLst>
                </a:gridCol>
                <a:gridCol w="996111">
                  <a:extLst>
                    <a:ext uri="{9D8B030D-6E8A-4147-A177-3AD203B41FA5}">
                      <a16:colId xmlns:a16="http://schemas.microsoft.com/office/drawing/2014/main" val="20007"/>
                    </a:ext>
                  </a:extLst>
                </a:gridCol>
                <a:gridCol w="996111">
                  <a:extLst>
                    <a:ext uri="{9D8B030D-6E8A-4147-A177-3AD203B41FA5}">
                      <a16:colId xmlns:a16="http://schemas.microsoft.com/office/drawing/2014/main" val="20008"/>
                    </a:ext>
                  </a:extLst>
                </a:gridCol>
              </a:tblGrid>
              <a:tr h="1264070">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Public 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Private</a:t>
                      </a:r>
                    </a:p>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Universities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gridSpan="2">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All Categories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74027">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endParaRPr kumimoji="0" lang="en-GB" sz="2400" b="0" i="0" u="none" strike="noStrike" cap="none" normalizeH="0" baseline="0">
                        <a:ln>
                          <a:noFill/>
                        </a:ln>
                        <a:solidFill>
                          <a:schemeClr val="tx1"/>
                        </a:solidFill>
                        <a:effectLst/>
                        <a:latin typeface="Book Antiqua"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4628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Doctorate Awarding</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90.1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73.47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72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41.6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163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4628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Masters Colleges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8.9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22.45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a:ln>
                            <a:noFill/>
                          </a:ln>
                          <a:solidFill>
                            <a:schemeClr val="tx1"/>
                          </a:solidFill>
                          <a:effectLst/>
                          <a:latin typeface="Book Antiqua" pitchFamily="18" charset="0"/>
                        </a:rPr>
                        <a:t>45.5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31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46282">
                <a:tc>
                  <a:txBody>
                    <a:bodyPr/>
                    <a:lstStyle/>
                    <a:p>
                      <a:pPr marL="0" marR="0" lvl="0" indent="0" algn="l"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400" b="0" i="0" u="none" strike="noStrike" cap="none" normalizeH="0" baseline="0" dirty="0">
                          <a:ln>
                            <a:noFill/>
                          </a:ln>
                          <a:solidFill>
                            <a:schemeClr val="tx1"/>
                          </a:solidFill>
                          <a:effectLst/>
                          <a:latin typeface="Book Antiqua" pitchFamily="18" charset="0"/>
                        </a:rPr>
                        <a:t>Baccalaureate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0.99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4.08</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12.9</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75000"/>
                        <a:buFont typeface="Monotype Sorts" pitchFamily="2" charset="2"/>
                        <a:buNone/>
                        <a:tabLst/>
                      </a:pPr>
                      <a:r>
                        <a:rPr kumimoji="0" lang="en-GB" sz="2800" b="0" i="0" u="none" strike="noStrike" cap="none" normalizeH="0" baseline="0" dirty="0">
                          <a:ln>
                            <a:noFill/>
                          </a:ln>
                          <a:solidFill>
                            <a:schemeClr val="tx1"/>
                          </a:solidFill>
                          <a:effectLst/>
                          <a:latin typeface="Book Antiqua"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45465050"/>
      </p:ext>
    </p:extLst>
  </p:cSld>
  <p:clrMapOvr>
    <a:masterClrMapping/>
  </p:clrMapOvr>
  <p:transition>
    <p:zoom/>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i-FI"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772379037</TotalTime>
  <Pages>212</Pages>
  <Words>3772</Words>
  <Application>Microsoft Macintosh PowerPoint</Application>
  <PresentationFormat>On-screen Show (4:3)</PresentationFormat>
  <Paragraphs>467</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Arial Narrow</vt:lpstr>
      <vt:lpstr>Book Antiqua</vt:lpstr>
      <vt:lpstr>Calibri</vt:lpstr>
      <vt:lpstr>Lucida Sans</vt:lpstr>
      <vt:lpstr>Monotype Sorts</vt:lpstr>
      <vt:lpstr>Times New Roman</vt:lpstr>
      <vt:lpstr>Trebuchet MS</vt:lpstr>
      <vt:lpstr>Default Design</vt:lpstr>
      <vt:lpstr>PowerPoint Presentation</vt:lpstr>
      <vt:lpstr>PowerPoint Presentation</vt:lpstr>
      <vt:lpstr>PowerPoint Presentation</vt:lpstr>
      <vt:lpstr>PowerPoint Presentation</vt:lpstr>
      <vt:lpstr>The AAUP Academic Freedom Statement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Students Academic Freedom</dc:title>
  <dc:subject/>
  <dc:creator>Terence Karran</dc:creator>
  <cp:keywords/>
  <dc:description/>
  <cp:lastModifiedBy>Terence Karran</cp:lastModifiedBy>
  <cp:revision>1481</cp:revision>
  <cp:lastPrinted>2026-05-04T15:15:00Z</cp:lastPrinted>
  <dcterms:created xsi:type="dcterms:W3CDTF">1998-06-01T06:53:14Z</dcterms:created>
  <dcterms:modified xsi:type="dcterms:W3CDTF">2026-05-05T09:28:55Z</dcterms:modified>
  <cp:category/>
</cp:coreProperties>
</file>