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37" r:id="rId1"/>
  </p:sldMasterIdLst>
  <p:notesMasterIdLst>
    <p:notesMasterId r:id="rId8"/>
  </p:notesMasterIdLst>
  <p:sldIdLst>
    <p:sldId id="256" r:id="rId2"/>
    <p:sldId id="259" r:id="rId3"/>
    <p:sldId id="263" r:id="rId4"/>
    <p:sldId id="264" r:id="rId5"/>
    <p:sldId id="262" r:id="rId6"/>
    <p:sldId id="260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58"/>
  </p:normalViewPr>
  <p:slideViewPr>
    <p:cSldViewPr snapToGrid="0">
      <p:cViewPr varScale="1">
        <p:scale>
          <a:sx n="116" d="100"/>
          <a:sy n="116" d="100"/>
        </p:scale>
        <p:origin x="86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C69F0B-47EA-6642-9929-DF7199F0125B}" type="datetimeFigureOut">
              <a:rPr lang="en-US" smtClean="0"/>
              <a:t>5/4/26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1F16A34-1646-0147-B02C-8CF6853DCB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20652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1F16A34-1646-0147-B02C-8CF6853DCBC8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67915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804406-9FC5-ACFE-893D-D4EADEB1A89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8388" y="745440"/>
            <a:ext cx="8132227" cy="3559859"/>
          </a:xfrm>
        </p:spPr>
        <p:txBody>
          <a:bodyPr anchor="t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C0AF19C-C14B-F137-2DE9-1992459045F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17308" y="4669316"/>
            <a:ext cx="8132227" cy="1350484"/>
          </a:xfrm>
        </p:spPr>
        <p:txBody>
          <a:bodyPr anchor="b"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C6A999-B8D4-1774-9F1B-9F9FE1B3BF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E3B7B-C7B5-42CF-90CF-67B3D21B2314}" type="datetime1">
              <a:rPr lang="en-US" smtClean="0"/>
              <a:t>5/4/26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165D5D-2AE2-6F91-D1EB-6DD8FC3CE6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0029E4-3A4E-970A-17A8-1E17D37D1F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68943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FCDEBC-9F49-FA9D-D13C-DB380A6281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8387" y="757451"/>
            <a:ext cx="10875953" cy="1214650"/>
          </a:xfrm>
        </p:spPr>
        <p:txBody>
          <a:bodyPr anchor="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A00CB13-23E6-D711-450C-A85A0CB995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335467" y="1972101"/>
            <a:ext cx="10848873" cy="404769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89BB7B-5C14-76DB-FEA8-3DBC09A965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D9902-F134-45BD-ABD2-80C28059B090}" type="datetime1">
              <a:rPr lang="en-US" smtClean="0"/>
              <a:t>5/4/26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BC13CC-29B3-9FDC-C746-D5D65CC2A5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B52A12-895F-E9BE-5289-4E0411BD3F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2029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CA17614-2270-537D-8B09-6CB65016AD8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359496" y="755981"/>
            <a:ext cx="2277552" cy="533836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0BC98B5-885C-CBB1-A858-76F65F7D28B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199" y="755981"/>
            <a:ext cx="8230086" cy="5338369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E5DAFE-6A83-FB7D-72DF-232EFE2042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04DB0-379A-41B7-9B29-7F42F0D571D5}" type="datetime1">
              <a:rPr lang="en-US" smtClean="0"/>
              <a:t>5/4/26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B41CCF-A3CD-506E-3AAE-CAEFA8C1BB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20DD9D-25C2-0EDF-A6F4-71946D57B3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69906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95D22A-1F6D-0DE5-E04A-DC466353DA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4ADD6F-7C93-3CD3-AC8D-28A78787CB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706E74-14FC-84D9-4B41-7D9FB0D573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96519-E62D-4F8C-AE1E-36928EC7D15C}" type="datetime1">
              <a:rPr lang="en-US" smtClean="0"/>
              <a:t>5/4/26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35A7DC-6292-6181-949E-F8BC3FA11B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50F5C6-EADC-E072-B19B-49BB11DF03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9134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FB2054-1AE7-534F-0CFE-1F0628A09F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0138" y="2243708"/>
            <a:ext cx="9156288" cy="3776091"/>
          </a:xfrm>
        </p:spPr>
        <p:txBody>
          <a:bodyPr anchor="b">
            <a:normAutofit/>
          </a:bodyPr>
          <a:lstStyle>
            <a:lvl1pPr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988EC2A-45C7-131C-0F4A-56E62EB029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40137" y="838201"/>
            <a:ext cx="9156289" cy="1405508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75A323-2679-E978-8856-2FEBE8F5AE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7AEB6-FCE1-4CD5-923B-84E54F1460D5}" type="datetime1">
              <a:rPr lang="en-US" smtClean="0"/>
              <a:t>5/4/26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971DC2-625E-0477-BF8C-F3CDDCE4B1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F1A644-D449-E464-C2DF-F045A51899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53027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B12719-44A3-3EE8-D757-F0E0F9632A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3197" y="750627"/>
            <a:ext cx="10846556" cy="1304150"/>
          </a:xfrm>
        </p:spPr>
        <p:txBody>
          <a:bodyPr anchor="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440DC2-69F2-A056-508C-F5138E71FCA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56961" y="2075250"/>
            <a:ext cx="4571288" cy="410149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DA2243E-0673-54F2-5B38-DF5D2C7367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79560" y="2075250"/>
            <a:ext cx="4770191" cy="410149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E946B7D-7BAF-8DE9-FB5A-282908B031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74C2F-71A1-43C9-B2F6-A4FAC8157F1A}" type="datetime1">
              <a:rPr lang="en-US" smtClean="0"/>
              <a:t>5/4/26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AF99017-BDD7-56C7-43AE-4B86AC7819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F6E7D63-14BF-E333-B350-75DA58E281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4765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8C7F72-3970-859F-C268-E9940EF2D0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5649" y="743803"/>
            <a:ext cx="10764271" cy="1025362"/>
          </a:xfrm>
        </p:spPr>
        <p:txBody>
          <a:bodyPr anchor="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9B37CC6-89B8-3CF3-6973-1B5B71782F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56961" y="1769166"/>
            <a:ext cx="4571287" cy="815008"/>
          </a:xfrm>
        </p:spPr>
        <p:txBody>
          <a:bodyPr anchor="b">
            <a:noAutofit/>
          </a:bodyPr>
          <a:lstStyle>
            <a:lvl1pPr marL="0" indent="0">
              <a:buNone/>
              <a:defRPr sz="2000" b="0" cap="all" spc="1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0650EB0-E35B-DA3D-B6A1-2422B01C60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56961" y="2678597"/>
            <a:ext cx="4571287" cy="35067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57A15D0-F178-1506-0E61-C8FFDF9BD6B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498633" y="1769166"/>
            <a:ext cx="4571287" cy="815008"/>
          </a:xfrm>
        </p:spPr>
        <p:txBody>
          <a:bodyPr anchor="b">
            <a:noAutofit/>
          </a:bodyPr>
          <a:lstStyle>
            <a:lvl1pPr marL="0" indent="0">
              <a:buNone/>
              <a:defRPr sz="2000" b="0" cap="all" spc="1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56CB421-A65A-A7DC-40A7-D8B76F9C3A3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498633" y="2678596"/>
            <a:ext cx="4571287" cy="350670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7AF5675-5329-D2DB-FAFF-700D076CA8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31DCC-9916-4BB7-A2E9-25EC84C740A7}" type="datetime1">
              <a:rPr lang="en-US" smtClean="0"/>
              <a:t>5/4/26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1392A97-07D9-5E5C-2A31-3B7D764CE1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E626143-8FEE-0ABD-25C7-C34AF6568B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25058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826EFE-D86C-B076-D4D1-FAD1883E08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8387" y="757766"/>
            <a:ext cx="7240293" cy="3547534"/>
          </a:xfrm>
        </p:spPr>
        <p:txBody>
          <a:bodyPr anchor="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23F3B23-C631-4B62-3211-30222ABE1C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9146A-335D-4B7F-86AE-5D483B1F631C}" type="datetime1">
              <a:rPr lang="en-US" smtClean="0"/>
              <a:t>5/4/26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789A1FB-EA0D-F6A3-A4EB-001AA082AA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6D671B7-A902-587D-89D0-ECFB738FD7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98308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9A27D49-E5B4-0E67-FCFC-62A04E705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1D8EC-8E17-4CE6-99C2-C22488572868}" type="datetime1">
              <a:rPr lang="en-US" smtClean="0"/>
              <a:t>5/4/26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B0E4B02-DD32-C63F-6FEE-BC36E2EFD0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F25FA8B-18F7-7DDC-74E0-B1C7139E7B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02827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12D42A-8FC3-F6BE-4CF7-1490DE4FD4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7395" y="766636"/>
            <a:ext cx="3951745" cy="1510628"/>
          </a:xfrm>
        </p:spPr>
        <p:txBody>
          <a:bodyPr anchor="t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AA2BAA-1CCB-696D-D506-5E17470801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05400" y="702452"/>
            <a:ext cx="6249988" cy="531734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0B3C3E7-B970-EF6C-A6D3-6CB81C9487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23953" y="2277264"/>
            <a:ext cx="3752747" cy="374253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6F32464-D130-7DA0-050D-B444566B1A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50ABA-DFFA-4B13-BB77-624D9164A38B}" type="datetime1">
              <a:rPr lang="en-US" smtClean="0"/>
              <a:t>5/4/26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FC2B3B4-209E-187A-6F86-2F2EAD9F74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36A2A86-6CB1-F027-66AC-8EBFA9D064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96943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568F49-A418-C21F-25DC-E4C2E17163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8972" y="765850"/>
            <a:ext cx="3995693" cy="1774778"/>
          </a:xfrm>
        </p:spPr>
        <p:txBody>
          <a:bodyPr anchor="t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378CDE2-0C1B-D3BE-F399-98D983EF453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05400" y="838200"/>
            <a:ext cx="6249988" cy="5181599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8786322-CA2D-A634-C10E-4F22BCE48B7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40137" y="2552699"/>
            <a:ext cx="3736563" cy="3467099"/>
          </a:xfrm>
        </p:spPr>
        <p:txBody>
          <a:bodyPr anchor="b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DAD0DD6-F55F-4437-DEC5-FA6028509A2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40137" y="63202"/>
            <a:ext cx="2743200" cy="318221"/>
          </a:xfrm>
        </p:spPr>
        <p:txBody>
          <a:bodyPr/>
          <a:lstStyle/>
          <a:p>
            <a:fld id="{3220A08F-2B1D-4498-A043-7C299B1C2561}" type="datetime1">
              <a:rPr lang="en-US" smtClean="0"/>
              <a:t>5/4/26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95B46D7-EE7C-E399-6A6B-18237228F6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211B808-3207-D755-3B0B-E1D8814B2F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10834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BFF45E2-9197-4E34-029A-725ADAC0C7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8387" y="620202"/>
            <a:ext cx="9956747" cy="143878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8CC19E-63FE-1D76-2550-01FD9A6D9A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35467" y="2306781"/>
            <a:ext cx="9956747" cy="38701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DFA067-55BA-33CD-E6F2-B24B2D5DE89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40137" y="63202"/>
            <a:ext cx="2743200" cy="31822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b="0" i="0">
                <a:solidFill>
                  <a:schemeClr val="tx1"/>
                </a:solidFill>
                <a:latin typeface="Aptos" panose="020B0004020202020204" pitchFamily="34" charset="0"/>
              </a:defRPr>
            </a:lvl1pPr>
          </a:lstStyle>
          <a:p>
            <a:fld id="{567E9B64-DC09-41C8-9DE3-DA74AF8D2F97}" type="datetime1">
              <a:rPr lang="en-US" smtClean="0"/>
              <a:pPr/>
              <a:t>5/4/26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65EAE2-7EF5-FFAA-CD74-AA63C671197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344016" y="6424761"/>
            <a:ext cx="405993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b="0" i="0" cap="all" spc="0" baseline="0">
                <a:solidFill>
                  <a:schemeClr val="tx1"/>
                </a:solidFill>
                <a:latin typeface="Aptos" panose="020B0004020202020204" pitchFamily="34" charset="0"/>
              </a:defRPr>
            </a:lvl1pPr>
          </a:lstStyle>
          <a:p>
            <a:r>
              <a:rPr lang="en-US" dirty="0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09DC1A-2539-3AE9-11EA-B87D22E62C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403951" y="6425816"/>
            <a:ext cx="42976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b="0" i="0">
                <a:solidFill>
                  <a:schemeClr val="tx1"/>
                </a:solidFill>
                <a:latin typeface="Aptos" panose="020B0004020202020204" pitchFamily="34" charset="0"/>
              </a:defRPr>
            </a:lvl1pPr>
          </a:lstStyle>
          <a:p>
            <a:fld id="{6E91CC32-6A6B-4E2E-BBA1-6864F305DA2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555997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26" r:id="rId1"/>
    <p:sldLayoutId id="2147483827" r:id="rId2"/>
    <p:sldLayoutId id="2147483828" r:id="rId3"/>
    <p:sldLayoutId id="2147483829" r:id="rId4"/>
    <p:sldLayoutId id="2147483830" r:id="rId5"/>
    <p:sldLayoutId id="2147483836" r:id="rId6"/>
    <p:sldLayoutId id="2147483831" r:id="rId7"/>
    <p:sldLayoutId id="2147483832" r:id="rId8"/>
    <p:sldLayoutId id="2147483833" r:id="rId9"/>
    <p:sldLayoutId id="2147483835" r:id="rId10"/>
    <p:sldLayoutId id="2147483834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0" i="0" kern="1200">
          <a:solidFill>
            <a:schemeClr val="tx1"/>
          </a:solidFill>
          <a:latin typeface="Aptos" panose="020B0004020202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Aptos" panose="020B0004020202020204" pitchFamily="34" charset="0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20000"/>
        </a:lnSpc>
        <a:spcBef>
          <a:spcPts val="500"/>
        </a:spcBef>
        <a:buFont typeface="Neue Haas Grotesk Text Pro" panose="020B0504020202020204" pitchFamily="34" charset="0"/>
        <a:buChar char="+"/>
        <a:defRPr sz="1600" b="0" i="0" kern="1200">
          <a:solidFill>
            <a:schemeClr val="tx1"/>
          </a:solidFill>
          <a:latin typeface="Aptos" panose="020B0004020202020204" pitchFamily="34" charset="0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b="0" i="0" kern="1200">
          <a:solidFill>
            <a:schemeClr val="tx1"/>
          </a:solidFill>
          <a:latin typeface="Aptos" panose="020B0004020202020204" pitchFamily="34" charset="0"/>
          <a:ea typeface="+mn-ea"/>
          <a:cs typeface="+mn-cs"/>
        </a:defRPr>
      </a:lvl3pPr>
      <a:lvl4pPr marL="868680" indent="-228600" algn="l" defTabSz="914400" rtl="0" eaLnBrk="1" latinLnBrk="0" hangingPunct="1">
        <a:lnSpc>
          <a:spcPct val="120000"/>
        </a:lnSpc>
        <a:spcBef>
          <a:spcPts val="500"/>
        </a:spcBef>
        <a:buFont typeface="Neue Haas Grotesk Text Pro" panose="020B0504020202020204" pitchFamily="34" charset="0"/>
        <a:buChar char="+"/>
        <a:defRPr sz="1200" b="0" i="0" kern="1200">
          <a:solidFill>
            <a:schemeClr val="tx1"/>
          </a:solidFill>
          <a:latin typeface="Aptos" panose="020B0004020202020204" pitchFamily="34" charset="0"/>
          <a:ea typeface="+mn-ea"/>
          <a:cs typeface="+mn-cs"/>
        </a:defRPr>
      </a:lvl4pPr>
      <a:lvl5pPr marL="109728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b="0" i="0" kern="1200">
          <a:solidFill>
            <a:schemeClr val="tx1"/>
          </a:solidFill>
          <a:latin typeface="Aptos" panose="020B0004020202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8" name="Rectangle 27">
            <a:extLst>
              <a:ext uri="{FF2B5EF4-FFF2-40B4-BE49-F238E27FC236}">
                <a16:creationId xmlns:a16="http://schemas.microsoft.com/office/drawing/2014/main" id="{FBAE8FB1-857C-7E89-F5C1-B8E3828932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36747BE7-2454-D95E-DE2E-805FEB2A14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2000" cy="2761241"/>
          </a:xfrm>
          <a:custGeom>
            <a:avLst/>
            <a:gdLst>
              <a:gd name="connsiteX0" fmla="*/ 0 w 12192000"/>
              <a:gd name="connsiteY0" fmla="*/ 0 h 2761241"/>
              <a:gd name="connsiteX1" fmla="*/ 12192000 w 12192000"/>
              <a:gd name="connsiteY1" fmla="*/ 0 h 2761241"/>
              <a:gd name="connsiteX2" fmla="*/ 12192000 w 12192000"/>
              <a:gd name="connsiteY2" fmla="*/ 2761241 h 2761241"/>
              <a:gd name="connsiteX3" fmla="*/ 12191999 w 12192000"/>
              <a:gd name="connsiteY3" fmla="*/ 2761241 h 2761241"/>
              <a:gd name="connsiteX4" fmla="*/ 12191999 w 12192000"/>
              <a:gd name="connsiteY4" fmla="*/ 2409493 h 2761241"/>
              <a:gd name="connsiteX5" fmla="*/ 11514086 w 12192000"/>
              <a:gd name="connsiteY5" fmla="*/ 1731580 h 2761241"/>
              <a:gd name="connsiteX6" fmla="*/ 677911 w 12192000"/>
              <a:gd name="connsiteY6" fmla="*/ 1731580 h 2761241"/>
              <a:gd name="connsiteX7" fmla="*/ 13771 w 12192000"/>
              <a:gd name="connsiteY7" fmla="*/ 2272870 h 2761241"/>
              <a:gd name="connsiteX8" fmla="*/ 0 w 12192000"/>
              <a:gd name="connsiteY8" fmla="*/ 2409473 h 27612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192000" h="2761241">
                <a:moveTo>
                  <a:pt x="0" y="0"/>
                </a:moveTo>
                <a:lnTo>
                  <a:pt x="12192000" y="0"/>
                </a:lnTo>
                <a:lnTo>
                  <a:pt x="12192000" y="2761241"/>
                </a:lnTo>
                <a:lnTo>
                  <a:pt x="12191999" y="2761241"/>
                </a:lnTo>
                <a:lnTo>
                  <a:pt x="12191999" y="2409493"/>
                </a:lnTo>
                <a:cubicBezTo>
                  <a:pt x="12191999" y="2035092"/>
                  <a:pt x="11888487" y="1731580"/>
                  <a:pt x="11514086" y="1731580"/>
                </a:cubicBezTo>
                <a:lnTo>
                  <a:pt x="677911" y="1731580"/>
                </a:lnTo>
                <a:cubicBezTo>
                  <a:pt x="350310" y="1731580"/>
                  <a:pt x="76984" y="1963957"/>
                  <a:pt x="13771" y="2272870"/>
                </a:cubicBezTo>
                <a:lnTo>
                  <a:pt x="0" y="2409473"/>
                </a:lnTo>
                <a:close/>
              </a:path>
            </a:pathLst>
          </a:cu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015A0A4-7D8F-7548-761F-FFC63ACCD4F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4799" y="2552699"/>
            <a:ext cx="10567793" cy="3740189"/>
          </a:xfrm>
        </p:spPr>
        <p:txBody>
          <a:bodyPr anchor="b">
            <a:normAutofit/>
          </a:bodyPr>
          <a:lstStyle/>
          <a:p>
            <a:r>
              <a:rPr lang="en-US" sz="5000" b="1"/>
              <a:t>Advocating with public authorities:</a:t>
            </a:r>
            <a:br>
              <a:rPr lang="en-US" sz="5000" b="1"/>
            </a:br>
            <a:r>
              <a:rPr lang="en-US" sz="5000" b="1"/>
              <a:t>Socializing an effective concept of academic freedom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2351BA2-B914-6218-91A1-735F0B1CE9C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84710" y="490904"/>
            <a:ext cx="11079481" cy="861158"/>
          </a:xfrm>
        </p:spPr>
        <p:txBody>
          <a:bodyPr anchor="ctr">
            <a:normAutofit/>
          </a:bodyPr>
          <a:lstStyle/>
          <a:p>
            <a:pPr algn="r"/>
            <a:r>
              <a:rPr lang="en-US" b="1" dirty="0">
                <a:solidFill>
                  <a:schemeClr val="bg1"/>
                </a:solidFill>
              </a:rPr>
              <a:t>Professor Naomi Waltham-Smith (University of Oxford)</a:t>
            </a:r>
          </a:p>
        </p:txBody>
      </p:sp>
    </p:spTree>
    <p:extLst>
      <p:ext uri="{BB962C8B-B14F-4D97-AF65-F5344CB8AC3E}">
        <p14:creationId xmlns:p14="http://schemas.microsoft.com/office/powerpoint/2010/main" val="21825395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D482CA9-426D-DDFA-B023-36FE189A88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>
            <a:extLst>
              <a:ext uri="{FF2B5EF4-FFF2-40B4-BE49-F238E27FC236}">
                <a16:creationId xmlns:a16="http://schemas.microsoft.com/office/drawing/2014/main" id="{E1D6175E-931A-8AA5-9319-8E254A3481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ptos" panose="020B0004020202020204" pitchFamily="34" charset="0"/>
            </a:endParaRPr>
          </a:p>
        </p:txBody>
      </p:sp>
      <p:sp useBgFill="1">
        <p:nvSpPr>
          <p:cNvPr id="30" name="Rectangle 29">
            <a:extLst>
              <a:ext uri="{FF2B5EF4-FFF2-40B4-BE49-F238E27FC236}">
                <a16:creationId xmlns:a16="http://schemas.microsoft.com/office/drawing/2014/main" id="{565F62EB-B2B6-CC6C-D941-D116DF8232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ptos" panose="020B0004020202020204" pitchFamily="34" charset="0"/>
            </a:endParaRPr>
          </a:p>
        </p:txBody>
      </p:sp>
      <p:sp>
        <p:nvSpPr>
          <p:cNvPr id="32" name="Freeform: Shape 31">
            <a:extLst>
              <a:ext uri="{FF2B5EF4-FFF2-40B4-BE49-F238E27FC236}">
                <a16:creationId xmlns:a16="http://schemas.microsoft.com/office/drawing/2014/main" id="{6C4E818E-26D9-10B3-4383-EA983F3CC5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-2" y="1731580"/>
            <a:ext cx="12192001" cy="5153821"/>
          </a:xfrm>
          <a:custGeom>
            <a:avLst/>
            <a:gdLst>
              <a:gd name="connsiteX0" fmla="*/ 0 w 12192001"/>
              <a:gd name="connsiteY0" fmla="*/ 0 h 5153821"/>
              <a:gd name="connsiteX1" fmla="*/ 12192001 w 12192001"/>
              <a:gd name="connsiteY1" fmla="*/ 0 h 5153821"/>
              <a:gd name="connsiteX2" fmla="*/ 12192001 w 12192001"/>
              <a:gd name="connsiteY2" fmla="*/ 4475908 h 5153821"/>
              <a:gd name="connsiteX3" fmla="*/ 11514088 w 12192001"/>
              <a:gd name="connsiteY3" fmla="*/ 5153821 h 5153821"/>
              <a:gd name="connsiteX4" fmla="*/ 677913 w 12192001"/>
              <a:gd name="connsiteY4" fmla="*/ 5153821 h 5153821"/>
              <a:gd name="connsiteX5" fmla="*/ 0 w 12192001"/>
              <a:gd name="connsiteY5" fmla="*/ 4475908 h 51538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2192001" h="5153821">
                <a:moveTo>
                  <a:pt x="0" y="0"/>
                </a:moveTo>
                <a:lnTo>
                  <a:pt x="12192001" y="0"/>
                </a:lnTo>
                <a:lnTo>
                  <a:pt x="12192001" y="4475908"/>
                </a:lnTo>
                <a:cubicBezTo>
                  <a:pt x="12192001" y="4850309"/>
                  <a:pt x="11888489" y="5153821"/>
                  <a:pt x="11514088" y="5153821"/>
                </a:cubicBezTo>
                <a:lnTo>
                  <a:pt x="677913" y="5153821"/>
                </a:lnTo>
                <a:cubicBezTo>
                  <a:pt x="303512" y="5153821"/>
                  <a:pt x="0" y="4850309"/>
                  <a:pt x="0" y="4475908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>
              <a:latin typeface="Aptos" panose="020B000402020202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2894991-F096-CB03-CBCF-1FDC168EB6D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60000" y="540000"/>
            <a:ext cx="11549234" cy="861158"/>
          </a:xfrm>
        </p:spPr>
        <p:txBody>
          <a:bodyPr anchor="ctr">
            <a:noAutofit/>
          </a:bodyPr>
          <a:lstStyle/>
          <a:p>
            <a:r>
              <a:rPr lang="en-US" sz="2600" b="1" dirty="0">
                <a:ea typeface="+mj-ea"/>
                <a:cs typeface="+mj-cs"/>
              </a:rPr>
              <a:t>Experience advocating for academic freedom and freedom of expression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7DC0919-0774-1A73-0589-3C539CD04BA6}"/>
              </a:ext>
            </a:extLst>
          </p:cNvPr>
          <p:cNvSpPr txBox="1"/>
          <p:nvPr/>
        </p:nvSpPr>
        <p:spPr>
          <a:xfrm>
            <a:off x="360000" y="2160000"/>
            <a:ext cx="11648386" cy="4262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b="1" dirty="0">
                <a:solidFill>
                  <a:schemeClr val="bg1"/>
                </a:solidFill>
                <a:latin typeface="Aptos" panose="020B0004020202020204" pitchFamily="34" charset="0"/>
                <a:ea typeface="Helvetica Neue" panose="02000503000000020004" pitchFamily="2" charset="0"/>
                <a:cs typeface="Helvetica Neue" panose="02000503000000020004" pitchFamily="2" charset="0"/>
              </a:rPr>
              <a:t>Academic freedom</a:t>
            </a:r>
            <a:endParaRPr lang="en-US" dirty="0">
              <a:solidFill>
                <a:schemeClr val="bg1"/>
              </a:solidFill>
              <a:latin typeface="Aptos" panose="020B0004020202020204" pitchFamily="34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marL="285750" indent="-285750">
              <a:spcAft>
                <a:spcPts val="600"/>
              </a:spcAft>
              <a:buFont typeface="Wingdings" pitchFamily="2" charset="2"/>
              <a:buChar char="§"/>
            </a:pPr>
            <a:r>
              <a:rPr lang="en-US" dirty="0">
                <a:solidFill>
                  <a:schemeClr val="bg1"/>
                </a:solidFill>
                <a:latin typeface="Aptos" panose="020B0004020202020204" pitchFamily="34" charset="0"/>
                <a:ea typeface="Helvetica Neue" panose="02000503000000020004" pitchFamily="2" charset="0"/>
                <a:cs typeface="Helvetica Neue" panose="02000503000000020004" pitchFamily="2" charset="0"/>
              </a:rPr>
              <a:t>Policy engagement (UK government, peers, parliamentary inquiries, HE regulator Office for Students)</a:t>
            </a:r>
          </a:p>
          <a:p>
            <a:pPr marL="285750" indent="-285750">
              <a:spcAft>
                <a:spcPts val="600"/>
              </a:spcAft>
              <a:buFont typeface="Wingdings" pitchFamily="2" charset="2"/>
              <a:buChar char="§"/>
            </a:pPr>
            <a:r>
              <a:rPr lang="en-US" dirty="0">
                <a:solidFill>
                  <a:schemeClr val="bg1"/>
                </a:solidFill>
                <a:latin typeface="Aptos" panose="020B0004020202020204" pitchFamily="34" charset="0"/>
                <a:ea typeface="Helvetica Neue" panose="02000503000000020004" pitchFamily="2" charset="0"/>
                <a:cs typeface="Helvetica Neue" panose="02000503000000020004" pitchFamily="2" charset="0"/>
              </a:rPr>
              <a:t>Advisory work for Universities UK and Advance HE</a:t>
            </a:r>
          </a:p>
          <a:p>
            <a:pPr marL="285750" indent="-285750">
              <a:spcAft>
                <a:spcPts val="600"/>
              </a:spcAft>
              <a:buFont typeface="Wingdings" pitchFamily="2" charset="2"/>
              <a:buChar char="§"/>
            </a:pPr>
            <a:r>
              <a:rPr lang="en-US" dirty="0">
                <a:solidFill>
                  <a:schemeClr val="bg1"/>
                </a:solidFill>
                <a:latin typeface="Aptos" panose="020B0004020202020204" pitchFamily="34" charset="0"/>
                <a:ea typeface="Helvetica Neue" panose="02000503000000020004" pitchFamily="2" charset="0"/>
                <a:cs typeface="Helvetica Neue" panose="02000503000000020004" pitchFamily="2" charset="0"/>
              </a:rPr>
              <a:t>Advisory work for Christian Ehler MEP on a legislative proposal to the EU Commission and on EHEA &amp; Bologna Process Fundamental Values monitoring project</a:t>
            </a:r>
          </a:p>
          <a:p>
            <a:pPr marL="285750" indent="-285750">
              <a:spcAft>
                <a:spcPts val="600"/>
              </a:spcAft>
              <a:buFont typeface="Wingdings" pitchFamily="2" charset="2"/>
              <a:buChar char="§"/>
            </a:pPr>
            <a:r>
              <a:rPr lang="en-US" dirty="0">
                <a:solidFill>
                  <a:schemeClr val="bg1"/>
                </a:solidFill>
                <a:latin typeface="Aptos" panose="020B0004020202020204" pitchFamily="34" charset="0"/>
                <a:ea typeface="Helvetica Neue" panose="02000503000000020004" pitchFamily="2" charset="0"/>
                <a:cs typeface="Helvetica Neue" panose="02000503000000020004" pitchFamily="2" charset="0"/>
              </a:rPr>
              <a:t>Research articles and policy/legal briefings co-authored with James Murray, employment partner at Doyle Clayton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b="1" dirty="0">
                <a:solidFill>
                  <a:schemeClr val="bg1"/>
                </a:solidFill>
                <a:latin typeface="Aptos" panose="020B0004020202020204" pitchFamily="34" charset="0"/>
                <a:ea typeface="Helvetica Neue" panose="02000503000000020004" pitchFamily="2" charset="0"/>
                <a:cs typeface="Helvetica Neue" panose="02000503000000020004" pitchFamily="2" charset="0"/>
              </a:rPr>
              <a:t>Musical censorship</a:t>
            </a:r>
            <a:endParaRPr lang="en-US" dirty="0">
              <a:solidFill>
                <a:schemeClr val="bg1"/>
              </a:solidFill>
              <a:latin typeface="Aptos" panose="020B0004020202020204" pitchFamily="34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marL="285750" indent="-285750">
              <a:spcAft>
                <a:spcPts val="600"/>
              </a:spcAft>
              <a:buFont typeface="Wingdings" pitchFamily="2" charset="2"/>
              <a:buChar char="§"/>
            </a:pPr>
            <a:r>
              <a:rPr lang="en-US" dirty="0">
                <a:solidFill>
                  <a:schemeClr val="bg1"/>
                </a:solidFill>
                <a:latin typeface="Aptos" panose="020B0004020202020204" pitchFamily="34" charset="0"/>
                <a:ea typeface="Helvetica Neue" panose="02000503000000020004" pitchFamily="2" charset="0"/>
                <a:cs typeface="Helvetica Neue" panose="02000503000000020004" pitchFamily="2" charset="0"/>
              </a:rPr>
              <a:t>AHRC-funded collaboration with JUSTICE, United Borders, the Crown Prosecution Service, and Clifford Chance combatting the misuse of rap evidence in criminal prosecutions</a:t>
            </a:r>
          </a:p>
          <a:p>
            <a:pPr marL="285750" indent="-285750">
              <a:spcAft>
                <a:spcPts val="600"/>
              </a:spcAft>
              <a:buFont typeface="Wingdings" pitchFamily="2" charset="2"/>
              <a:buChar char="§"/>
            </a:pPr>
            <a:r>
              <a:rPr lang="en-US" dirty="0">
                <a:solidFill>
                  <a:schemeClr val="bg1"/>
                </a:solidFill>
                <a:latin typeface="Aptos" panose="020B0004020202020204" pitchFamily="34" charset="0"/>
                <a:ea typeface="Helvetica Neue" panose="02000503000000020004" pitchFamily="2" charset="0"/>
                <a:cs typeface="Helvetica Neue" panose="02000503000000020004" pitchFamily="2" charset="0"/>
              </a:rPr>
              <a:t>Research on artistic and specifically musical freedom of expression in human rights law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b="1" dirty="0">
                <a:solidFill>
                  <a:schemeClr val="bg1"/>
                </a:solidFill>
                <a:latin typeface="Aptos" panose="020B0004020202020204" pitchFamily="34" charset="0"/>
                <a:ea typeface="Helvetica Neue" panose="02000503000000020004" pitchFamily="2" charset="0"/>
                <a:cs typeface="Helvetica Neue" panose="02000503000000020004" pitchFamily="2" charset="0"/>
              </a:rPr>
              <a:t>Freedom of expression as freedom of listening</a:t>
            </a:r>
            <a:endParaRPr lang="en-US" dirty="0">
              <a:solidFill>
                <a:schemeClr val="bg1"/>
              </a:solidFill>
              <a:latin typeface="Aptos" panose="020B0004020202020204" pitchFamily="34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marL="285750" indent="-285750">
              <a:spcAft>
                <a:spcPts val="600"/>
              </a:spcAft>
              <a:buFont typeface="Wingdings" pitchFamily="2" charset="2"/>
              <a:buChar char="§"/>
            </a:pPr>
            <a:r>
              <a:rPr lang="en-US" i="1" dirty="0">
                <a:solidFill>
                  <a:schemeClr val="bg1"/>
                </a:solidFill>
                <a:latin typeface="Aptos" panose="020B0004020202020204" pitchFamily="34" charset="0"/>
                <a:ea typeface="Helvetica Neue" panose="02000503000000020004" pitchFamily="2" charset="0"/>
                <a:cs typeface="Helvetica Neue" panose="02000503000000020004" pitchFamily="2" charset="0"/>
              </a:rPr>
              <a:t>Free Listening </a:t>
            </a:r>
            <a:r>
              <a:rPr lang="en-US" dirty="0">
                <a:solidFill>
                  <a:schemeClr val="bg1"/>
                </a:solidFill>
                <a:latin typeface="Aptos" panose="020B0004020202020204" pitchFamily="34" charset="0"/>
                <a:ea typeface="Helvetica Neue" panose="02000503000000020004" pitchFamily="2" charset="0"/>
                <a:cs typeface="Helvetica Neue" panose="02000503000000020004" pitchFamily="2" charset="0"/>
              </a:rPr>
              <a:t>monograph reframing debates over free speech, injustice, dissent, and public deliberation</a:t>
            </a:r>
            <a:endParaRPr lang="en-US" i="1" dirty="0">
              <a:solidFill>
                <a:schemeClr val="bg1"/>
              </a:solidFill>
              <a:latin typeface="Aptos" panose="020B0004020202020204" pitchFamily="34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63911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185681D-B6BC-5A00-6682-CF8D90E9CE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>
            <a:extLst>
              <a:ext uri="{FF2B5EF4-FFF2-40B4-BE49-F238E27FC236}">
                <a16:creationId xmlns:a16="http://schemas.microsoft.com/office/drawing/2014/main" id="{5BA9FE7E-53F7-7A10-BAFA-39BA79950A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ptos" panose="020B0004020202020204" pitchFamily="34" charset="0"/>
            </a:endParaRPr>
          </a:p>
        </p:txBody>
      </p:sp>
      <p:sp useBgFill="1">
        <p:nvSpPr>
          <p:cNvPr id="30" name="Rectangle 29">
            <a:extLst>
              <a:ext uri="{FF2B5EF4-FFF2-40B4-BE49-F238E27FC236}">
                <a16:creationId xmlns:a16="http://schemas.microsoft.com/office/drawing/2014/main" id="{57C0FDE3-64F2-137F-6074-216D2D56DF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ptos" panose="020B0004020202020204" pitchFamily="34" charset="0"/>
            </a:endParaRPr>
          </a:p>
        </p:txBody>
      </p:sp>
      <p:sp>
        <p:nvSpPr>
          <p:cNvPr id="32" name="Freeform: Shape 31">
            <a:extLst>
              <a:ext uri="{FF2B5EF4-FFF2-40B4-BE49-F238E27FC236}">
                <a16:creationId xmlns:a16="http://schemas.microsoft.com/office/drawing/2014/main" id="{859D2769-8AC3-8CB4-87D1-E224D65A14A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-2" y="1731580"/>
            <a:ext cx="12192001" cy="5153821"/>
          </a:xfrm>
          <a:custGeom>
            <a:avLst/>
            <a:gdLst>
              <a:gd name="connsiteX0" fmla="*/ 0 w 12192001"/>
              <a:gd name="connsiteY0" fmla="*/ 0 h 5153821"/>
              <a:gd name="connsiteX1" fmla="*/ 12192001 w 12192001"/>
              <a:gd name="connsiteY1" fmla="*/ 0 h 5153821"/>
              <a:gd name="connsiteX2" fmla="*/ 12192001 w 12192001"/>
              <a:gd name="connsiteY2" fmla="*/ 4475908 h 5153821"/>
              <a:gd name="connsiteX3" fmla="*/ 11514088 w 12192001"/>
              <a:gd name="connsiteY3" fmla="*/ 5153821 h 5153821"/>
              <a:gd name="connsiteX4" fmla="*/ 677913 w 12192001"/>
              <a:gd name="connsiteY4" fmla="*/ 5153821 h 5153821"/>
              <a:gd name="connsiteX5" fmla="*/ 0 w 12192001"/>
              <a:gd name="connsiteY5" fmla="*/ 4475908 h 51538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2192001" h="5153821">
                <a:moveTo>
                  <a:pt x="0" y="0"/>
                </a:moveTo>
                <a:lnTo>
                  <a:pt x="12192001" y="0"/>
                </a:lnTo>
                <a:lnTo>
                  <a:pt x="12192001" y="4475908"/>
                </a:lnTo>
                <a:cubicBezTo>
                  <a:pt x="12192001" y="4850309"/>
                  <a:pt x="11888489" y="5153821"/>
                  <a:pt x="11514088" y="5153821"/>
                </a:cubicBezTo>
                <a:lnTo>
                  <a:pt x="677913" y="5153821"/>
                </a:lnTo>
                <a:cubicBezTo>
                  <a:pt x="303512" y="5153821"/>
                  <a:pt x="0" y="4850309"/>
                  <a:pt x="0" y="4475908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>
              <a:latin typeface="Aptos" panose="020B000402020202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E89E59A-DDC6-0D48-B9DC-1C6FC976AE4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60000" y="540000"/>
            <a:ext cx="11549234" cy="861158"/>
          </a:xfrm>
        </p:spPr>
        <p:txBody>
          <a:bodyPr anchor="ctr">
            <a:noAutofit/>
          </a:bodyPr>
          <a:lstStyle/>
          <a:p>
            <a:r>
              <a:rPr lang="en-US" sz="3200" b="1" dirty="0">
                <a:ea typeface="+mj-ea"/>
                <a:cs typeface="+mj-cs"/>
              </a:rPr>
              <a:t>The challenges in the English context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1DA21AD-AF02-25B8-9553-B49DE5129DD2}"/>
              </a:ext>
            </a:extLst>
          </p:cNvPr>
          <p:cNvSpPr txBox="1"/>
          <p:nvPr/>
        </p:nvSpPr>
        <p:spPr>
          <a:xfrm>
            <a:off x="360000" y="2049830"/>
            <a:ext cx="11648386" cy="46166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b="1" dirty="0">
                <a:solidFill>
                  <a:schemeClr val="bg1"/>
                </a:solidFill>
                <a:latin typeface="Aptos" panose="020B0004020202020204" pitchFamily="34" charset="0"/>
                <a:ea typeface="Helvetica Neue" panose="02000503000000020004" pitchFamily="2" charset="0"/>
                <a:cs typeface="Helvetica Neue" panose="02000503000000020004" pitchFamily="2" charset="0"/>
              </a:rPr>
              <a:t>Political-cultural context</a:t>
            </a:r>
            <a:endParaRPr lang="en-US" dirty="0">
              <a:solidFill>
                <a:schemeClr val="bg1"/>
              </a:solidFill>
              <a:latin typeface="Aptos" panose="020B0004020202020204" pitchFamily="34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marL="285750" indent="-285750">
              <a:spcAft>
                <a:spcPts val="600"/>
              </a:spcAft>
              <a:buFont typeface="Wingdings" pitchFamily="2" charset="2"/>
              <a:buChar char="§"/>
            </a:pPr>
            <a:r>
              <a:rPr lang="en-US" dirty="0">
                <a:solidFill>
                  <a:schemeClr val="bg1"/>
                </a:solidFill>
                <a:latin typeface="Aptos" panose="020B0004020202020204" pitchFamily="34" charset="0"/>
                <a:ea typeface="Helvetica Neue" panose="02000503000000020004" pitchFamily="2" charset="0"/>
                <a:cs typeface="Helvetica Neue" panose="02000503000000020004" pitchFamily="2" charset="0"/>
              </a:rPr>
              <a:t>Growing distrust in democratic institutions </a:t>
            </a:r>
            <a:r>
              <a:rPr lang="en-US" dirty="0">
                <a:solidFill>
                  <a:schemeClr val="bg1"/>
                </a:solidFill>
                <a:latin typeface="Aptos" panose="020B0004020202020204" pitchFamily="34" charset="0"/>
                <a:ea typeface="Helvetica Neue" panose="02000503000000020004" pitchFamily="2" charset="0"/>
                <a:cs typeface="Helvetica Neue" panose="02000503000000020004" pitchFamily="2" charset="0"/>
                <a:sym typeface="Wingdings" pitchFamily="2" charset="2"/>
              </a:rPr>
              <a:t>impacting </a:t>
            </a:r>
            <a:r>
              <a:rPr lang="en-US" dirty="0">
                <a:solidFill>
                  <a:schemeClr val="bg1"/>
                </a:solidFill>
                <a:latin typeface="Aptos" panose="020B0004020202020204" pitchFamily="34" charset="0"/>
                <a:ea typeface="Helvetica Neue" panose="02000503000000020004" pitchFamily="2" charset="0"/>
                <a:cs typeface="Helvetica Neue" panose="02000503000000020004" pitchFamily="2" charset="0"/>
              </a:rPr>
              <a:t>confidence in universities from government and the public </a:t>
            </a:r>
          </a:p>
          <a:p>
            <a:pPr marL="285750" indent="-285750">
              <a:spcAft>
                <a:spcPts val="600"/>
              </a:spcAft>
              <a:buFont typeface="Wingdings" pitchFamily="2" charset="2"/>
              <a:buChar char="§"/>
            </a:pPr>
            <a:r>
              <a:rPr lang="en-US" dirty="0">
                <a:solidFill>
                  <a:schemeClr val="bg1"/>
                </a:solidFill>
                <a:latin typeface="Aptos" panose="020B0004020202020204" pitchFamily="34" charset="0"/>
                <a:ea typeface="Helvetica Neue" panose="02000503000000020004" pitchFamily="2" charset="0"/>
                <a:cs typeface="Helvetica Neue" panose="02000503000000020004" pitchFamily="2" charset="0"/>
              </a:rPr>
              <a:t>Increasing influence of US-style “culture wars,” anti-intellectualism, and anti-immigrant sentiment</a:t>
            </a:r>
          </a:p>
          <a:p>
            <a:pPr marL="285750" indent="-285750">
              <a:spcAft>
                <a:spcPts val="600"/>
              </a:spcAft>
              <a:buFont typeface="Wingdings" pitchFamily="2" charset="2"/>
              <a:buChar char="§"/>
            </a:pPr>
            <a:r>
              <a:rPr lang="en-US" dirty="0">
                <a:solidFill>
                  <a:schemeClr val="bg1"/>
                </a:solidFill>
                <a:latin typeface="Aptos" panose="020B0004020202020204" pitchFamily="34" charset="0"/>
                <a:ea typeface="Helvetica Neue" panose="02000503000000020004" pitchFamily="2" charset="0"/>
                <a:cs typeface="Helvetica Neue" panose="02000503000000020004" pitchFamily="2" charset="0"/>
              </a:rPr>
              <a:t>Electoral volatility and fragmentation driving policy agendas</a:t>
            </a:r>
          </a:p>
          <a:p>
            <a:pPr marL="285750" indent="-285750">
              <a:spcAft>
                <a:spcPts val="600"/>
              </a:spcAft>
              <a:buFont typeface="Wingdings" pitchFamily="2" charset="2"/>
              <a:buChar char="§"/>
            </a:pPr>
            <a:r>
              <a:rPr lang="en-US" dirty="0">
                <a:solidFill>
                  <a:schemeClr val="bg1"/>
                </a:solidFill>
                <a:latin typeface="Aptos" panose="020B0004020202020204" pitchFamily="34" charset="0"/>
                <a:ea typeface="Helvetica Neue" panose="02000503000000020004" pitchFamily="2" charset="0"/>
                <a:cs typeface="Helvetica Neue" panose="02000503000000020004" pitchFamily="2" charset="0"/>
              </a:rPr>
              <a:t>Brexit an occasion to stir up misplaced attacks on the European Convention and Court of Human Rights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b="1" dirty="0">
                <a:solidFill>
                  <a:schemeClr val="bg1"/>
                </a:solidFill>
                <a:latin typeface="Aptos" panose="020B0004020202020204" pitchFamily="34" charset="0"/>
                <a:ea typeface="Helvetica Neue" panose="02000503000000020004" pitchFamily="2" charset="0"/>
                <a:cs typeface="Helvetica Neue" panose="02000503000000020004" pitchFamily="2" charset="0"/>
              </a:rPr>
              <a:t>Legislative and regulatory developments</a:t>
            </a:r>
            <a:endParaRPr lang="en-US" dirty="0">
              <a:solidFill>
                <a:schemeClr val="bg1"/>
              </a:solidFill>
              <a:latin typeface="Aptos" panose="020B0004020202020204" pitchFamily="34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marL="285750" indent="-285750">
              <a:spcAft>
                <a:spcPts val="600"/>
              </a:spcAft>
              <a:buFont typeface="Wingdings" pitchFamily="2" charset="2"/>
              <a:buChar char="§"/>
            </a:pPr>
            <a:r>
              <a:rPr lang="en-US" dirty="0">
                <a:solidFill>
                  <a:schemeClr val="bg1"/>
                </a:solidFill>
                <a:latin typeface="Aptos" panose="020B0004020202020204" pitchFamily="34" charset="0"/>
                <a:ea typeface="Helvetica Neue" panose="02000503000000020004" pitchFamily="2" charset="0"/>
                <a:cs typeface="Helvetica Neue" panose="02000503000000020004" pitchFamily="2" charset="0"/>
              </a:rPr>
              <a:t>Backdrop: common law and ECHR Art 10 free expression protections; Education (No.2) Act 1986 s43 (freedom of speech) and Education Reform Act 1988 s202 (academic freedom)</a:t>
            </a:r>
          </a:p>
          <a:p>
            <a:pPr marL="285750" indent="-285750">
              <a:spcAft>
                <a:spcPts val="600"/>
              </a:spcAft>
              <a:buFont typeface="Wingdings" pitchFamily="2" charset="2"/>
              <a:buChar char="§"/>
            </a:pPr>
            <a:r>
              <a:rPr lang="en-US" dirty="0">
                <a:solidFill>
                  <a:schemeClr val="bg1"/>
                </a:solidFill>
                <a:latin typeface="Aptos" panose="020B0004020202020204" pitchFamily="34" charset="0"/>
                <a:ea typeface="Helvetica Neue" panose="02000503000000020004" pitchFamily="2" charset="0"/>
                <a:cs typeface="Helvetica Neue" panose="02000503000000020004" pitchFamily="2" charset="0"/>
              </a:rPr>
              <a:t>Long and fraught passage of a new Higher Education (Freedom of Speech) Act 2023 (HEFSA)</a:t>
            </a:r>
          </a:p>
          <a:p>
            <a:pPr marL="285750" indent="-285750">
              <a:spcAft>
                <a:spcPts val="600"/>
              </a:spcAft>
              <a:buFont typeface="Wingdings" pitchFamily="2" charset="2"/>
              <a:buChar char="§"/>
            </a:pPr>
            <a:r>
              <a:rPr lang="en-US" dirty="0">
                <a:solidFill>
                  <a:schemeClr val="bg1"/>
                </a:solidFill>
                <a:latin typeface="Aptos" panose="020B0004020202020204" pitchFamily="34" charset="0"/>
                <a:ea typeface="Helvetica Neue" panose="02000503000000020004" pitchFamily="2" charset="0"/>
                <a:cs typeface="Helvetica Neue" panose="02000503000000020004" pitchFamily="2" charset="0"/>
              </a:rPr>
              <a:t>New regulatory conditions enforced by the Office for Students (</a:t>
            </a:r>
            <a:r>
              <a:rPr lang="en-US" dirty="0" err="1">
                <a:solidFill>
                  <a:schemeClr val="bg1"/>
                </a:solidFill>
                <a:latin typeface="Aptos" panose="020B0004020202020204" pitchFamily="34" charset="0"/>
                <a:ea typeface="Helvetica Neue" panose="02000503000000020004" pitchFamily="2" charset="0"/>
                <a:cs typeface="Helvetica Neue" panose="02000503000000020004" pitchFamily="2" charset="0"/>
              </a:rPr>
              <a:t>OfS</a:t>
            </a:r>
            <a:r>
              <a:rPr lang="en-US" dirty="0">
                <a:solidFill>
                  <a:schemeClr val="bg1"/>
                </a:solidFill>
                <a:latin typeface="Aptos" panose="020B0004020202020204" pitchFamily="34" charset="0"/>
                <a:ea typeface="Helvetica Neue" panose="02000503000000020004" pitchFamily="2" charset="0"/>
                <a:cs typeface="Helvetica Neue" panose="02000503000000020004" pitchFamily="2" charset="0"/>
              </a:rPr>
              <a:t>)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b="1" dirty="0">
                <a:solidFill>
                  <a:schemeClr val="bg1"/>
                </a:solidFill>
                <a:latin typeface="Aptos" panose="020B0004020202020204" pitchFamily="34" charset="0"/>
                <a:ea typeface="Helvetica Neue" panose="02000503000000020004" pitchFamily="2" charset="0"/>
                <a:cs typeface="Helvetica Neue" panose="02000503000000020004" pitchFamily="2" charset="0"/>
              </a:rPr>
              <a:t>A weak conception of academic freedom </a:t>
            </a:r>
            <a:endParaRPr lang="en-US" dirty="0">
              <a:solidFill>
                <a:schemeClr val="bg1"/>
              </a:solidFill>
              <a:latin typeface="Aptos" panose="020B0004020202020204" pitchFamily="34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marL="285750" indent="-285750">
              <a:spcAft>
                <a:spcPts val="600"/>
              </a:spcAft>
              <a:buFont typeface="Wingdings" pitchFamily="2" charset="2"/>
              <a:buChar char="§"/>
            </a:pPr>
            <a:r>
              <a:rPr lang="en-US" dirty="0">
                <a:solidFill>
                  <a:schemeClr val="bg1"/>
                </a:solidFill>
                <a:latin typeface="Aptos" panose="020B0004020202020204" pitchFamily="34" charset="0"/>
                <a:ea typeface="Helvetica Neue" panose="02000503000000020004" pitchFamily="2" charset="0"/>
                <a:cs typeface="Helvetica Neue" panose="02000503000000020004" pitchFamily="2" charset="0"/>
              </a:rPr>
              <a:t>No one clear source of a definition: English statute &amp; common law; Convention; institutional governing statutes; inconsistent reference to international instruments e.g. UNESCO Recommendation</a:t>
            </a:r>
          </a:p>
        </p:txBody>
      </p:sp>
    </p:spTree>
    <p:extLst>
      <p:ext uri="{BB962C8B-B14F-4D97-AF65-F5344CB8AC3E}">
        <p14:creationId xmlns:p14="http://schemas.microsoft.com/office/powerpoint/2010/main" val="25578535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1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C389C7E-B025-89F4-239B-3C0D7F895F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>
            <a:extLst>
              <a:ext uri="{FF2B5EF4-FFF2-40B4-BE49-F238E27FC236}">
                <a16:creationId xmlns:a16="http://schemas.microsoft.com/office/drawing/2014/main" id="{A70279E1-ADA3-D612-18D8-D56417BAF3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ptos" panose="020B0004020202020204" pitchFamily="34" charset="0"/>
            </a:endParaRPr>
          </a:p>
        </p:txBody>
      </p:sp>
      <p:sp useBgFill="1">
        <p:nvSpPr>
          <p:cNvPr id="30" name="Rectangle 29">
            <a:extLst>
              <a:ext uri="{FF2B5EF4-FFF2-40B4-BE49-F238E27FC236}">
                <a16:creationId xmlns:a16="http://schemas.microsoft.com/office/drawing/2014/main" id="{B909A8CC-F1DA-94CC-5F8D-87139A5C67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ptos" panose="020B0004020202020204" pitchFamily="34" charset="0"/>
            </a:endParaRPr>
          </a:p>
        </p:txBody>
      </p:sp>
      <p:sp>
        <p:nvSpPr>
          <p:cNvPr id="32" name="Freeform: Shape 31">
            <a:extLst>
              <a:ext uri="{FF2B5EF4-FFF2-40B4-BE49-F238E27FC236}">
                <a16:creationId xmlns:a16="http://schemas.microsoft.com/office/drawing/2014/main" id="{5B66FDB6-E513-F26C-6366-33701906CC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-2" y="1731580"/>
            <a:ext cx="12192001" cy="5153821"/>
          </a:xfrm>
          <a:custGeom>
            <a:avLst/>
            <a:gdLst>
              <a:gd name="connsiteX0" fmla="*/ 0 w 12192001"/>
              <a:gd name="connsiteY0" fmla="*/ 0 h 5153821"/>
              <a:gd name="connsiteX1" fmla="*/ 12192001 w 12192001"/>
              <a:gd name="connsiteY1" fmla="*/ 0 h 5153821"/>
              <a:gd name="connsiteX2" fmla="*/ 12192001 w 12192001"/>
              <a:gd name="connsiteY2" fmla="*/ 4475908 h 5153821"/>
              <a:gd name="connsiteX3" fmla="*/ 11514088 w 12192001"/>
              <a:gd name="connsiteY3" fmla="*/ 5153821 h 5153821"/>
              <a:gd name="connsiteX4" fmla="*/ 677913 w 12192001"/>
              <a:gd name="connsiteY4" fmla="*/ 5153821 h 5153821"/>
              <a:gd name="connsiteX5" fmla="*/ 0 w 12192001"/>
              <a:gd name="connsiteY5" fmla="*/ 4475908 h 51538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2192001" h="5153821">
                <a:moveTo>
                  <a:pt x="0" y="0"/>
                </a:moveTo>
                <a:lnTo>
                  <a:pt x="12192001" y="0"/>
                </a:lnTo>
                <a:lnTo>
                  <a:pt x="12192001" y="4475908"/>
                </a:lnTo>
                <a:cubicBezTo>
                  <a:pt x="12192001" y="4850309"/>
                  <a:pt x="11888489" y="5153821"/>
                  <a:pt x="11514088" y="5153821"/>
                </a:cubicBezTo>
                <a:lnTo>
                  <a:pt x="677913" y="5153821"/>
                </a:lnTo>
                <a:cubicBezTo>
                  <a:pt x="303512" y="5153821"/>
                  <a:pt x="0" y="4850309"/>
                  <a:pt x="0" y="4475908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>
              <a:latin typeface="Aptos" panose="020B000402020202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32B1893-F1D0-F061-91FA-52FC097FB6B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60000" y="540000"/>
            <a:ext cx="11549234" cy="861158"/>
          </a:xfrm>
        </p:spPr>
        <p:txBody>
          <a:bodyPr anchor="ctr">
            <a:noAutofit/>
          </a:bodyPr>
          <a:lstStyle/>
          <a:p>
            <a:r>
              <a:rPr lang="en-US" sz="3200" b="1" dirty="0">
                <a:ea typeface="+mj-ea"/>
                <a:cs typeface="+mj-cs"/>
              </a:rPr>
              <a:t>Key actors in the English context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51DEBEA-23FE-BD66-E82E-F790B53024DA}"/>
              </a:ext>
            </a:extLst>
          </p:cNvPr>
          <p:cNvSpPr txBox="1"/>
          <p:nvPr/>
        </p:nvSpPr>
        <p:spPr>
          <a:xfrm>
            <a:off x="360000" y="2049830"/>
            <a:ext cx="11648386" cy="46935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b="1" dirty="0">
                <a:solidFill>
                  <a:schemeClr val="bg1"/>
                </a:solidFill>
                <a:latin typeface="Aptos" panose="020B0004020202020204" pitchFamily="34" charset="0"/>
                <a:ea typeface="Helvetica Neue" panose="02000503000000020004" pitchFamily="2" charset="0"/>
                <a:cs typeface="Helvetica Neue" panose="02000503000000020004" pitchFamily="2" charset="0"/>
              </a:rPr>
              <a:t>Policymakers</a:t>
            </a:r>
            <a:endParaRPr lang="en-US" dirty="0">
              <a:solidFill>
                <a:schemeClr val="bg1"/>
              </a:solidFill>
              <a:latin typeface="Aptos" panose="020B0004020202020204" pitchFamily="34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marL="285750" indent="-285750">
              <a:spcAft>
                <a:spcPts val="600"/>
              </a:spcAft>
              <a:buFont typeface="Wingdings" pitchFamily="2" charset="2"/>
              <a:buChar char="§"/>
            </a:pPr>
            <a:r>
              <a:rPr lang="en-US" dirty="0">
                <a:solidFill>
                  <a:schemeClr val="bg1"/>
                </a:solidFill>
                <a:latin typeface="Aptos" panose="020B0004020202020204" pitchFamily="34" charset="0"/>
                <a:ea typeface="Helvetica Neue" panose="02000503000000020004" pitchFamily="2" charset="0"/>
                <a:cs typeface="Helvetica Neue" panose="02000503000000020004" pitchFamily="2" charset="0"/>
              </a:rPr>
              <a:t>Peers in the House of Lords</a:t>
            </a:r>
          </a:p>
          <a:p>
            <a:pPr marL="285750" indent="-285750">
              <a:spcAft>
                <a:spcPts val="600"/>
              </a:spcAft>
              <a:buFont typeface="Wingdings" pitchFamily="2" charset="2"/>
              <a:buChar char="§"/>
            </a:pPr>
            <a:r>
              <a:rPr lang="en-US" dirty="0">
                <a:solidFill>
                  <a:schemeClr val="bg1"/>
                </a:solidFill>
                <a:latin typeface="Aptos" panose="020B0004020202020204" pitchFamily="34" charset="0"/>
                <a:ea typeface="Helvetica Neue" panose="02000503000000020004" pitchFamily="2" charset="0"/>
                <a:cs typeface="Helvetica Neue" panose="02000503000000020004" pitchFamily="2" charset="0"/>
              </a:rPr>
              <a:t>Ministers and ministerial advisors—but high turnover, then change of government</a:t>
            </a:r>
          </a:p>
          <a:p>
            <a:pPr marL="285750" indent="-285750">
              <a:spcAft>
                <a:spcPts val="600"/>
              </a:spcAft>
              <a:buFont typeface="Wingdings" pitchFamily="2" charset="2"/>
              <a:buChar char="§"/>
            </a:pPr>
            <a:r>
              <a:rPr lang="en-US" dirty="0">
                <a:solidFill>
                  <a:schemeClr val="bg1"/>
                </a:solidFill>
                <a:latin typeface="Aptos" panose="020B0004020202020204" pitchFamily="34" charset="0"/>
                <a:ea typeface="Helvetica Neue" panose="02000503000000020004" pitchFamily="2" charset="0"/>
                <a:cs typeface="Helvetica Neue" panose="02000503000000020004" pitchFamily="2" charset="0"/>
              </a:rPr>
              <a:t>Regulator: </a:t>
            </a:r>
            <a:r>
              <a:rPr lang="en-US" dirty="0" err="1">
                <a:solidFill>
                  <a:schemeClr val="bg1"/>
                </a:solidFill>
                <a:latin typeface="Aptos" panose="020B0004020202020204" pitchFamily="34" charset="0"/>
                <a:ea typeface="Helvetica Neue" panose="02000503000000020004" pitchFamily="2" charset="0"/>
                <a:cs typeface="Helvetica Neue" panose="02000503000000020004" pitchFamily="2" charset="0"/>
              </a:rPr>
              <a:t>OfS</a:t>
            </a:r>
            <a:r>
              <a:rPr lang="en-US" dirty="0">
                <a:solidFill>
                  <a:schemeClr val="bg1"/>
                </a:solidFill>
                <a:latin typeface="Aptos" panose="020B0004020202020204" pitchFamily="34" charset="0"/>
                <a:ea typeface="Helvetica Neue" panose="02000503000000020004" pitchFamily="2" charset="0"/>
                <a:cs typeface="Helvetica Neue" panose="02000503000000020004" pitchFamily="2" charset="0"/>
              </a:rPr>
              <a:t>, in particular new Director for Freedom of Speech and Academic Freedom Arif Ahmed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b="1" dirty="0">
                <a:solidFill>
                  <a:schemeClr val="bg1"/>
                </a:solidFill>
                <a:latin typeface="Aptos" panose="020B0004020202020204" pitchFamily="34" charset="0"/>
                <a:ea typeface="Helvetica Neue" panose="02000503000000020004" pitchFamily="2" charset="0"/>
                <a:cs typeface="Helvetica Neue" panose="02000503000000020004" pitchFamily="2" charset="0"/>
              </a:rPr>
              <a:t>HE sector bodies</a:t>
            </a:r>
            <a:endParaRPr lang="en-US" dirty="0">
              <a:solidFill>
                <a:schemeClr val="bg1"/>
              </a:solidFill>
              <a:latin typeface="Aptos" panose="020B0004020202020204" pitchFamily="34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marL="285750" indent="-285750">
              <a:spcAft>
                <a:spcPts val="600"/>
              </a:spcAft>
              <a:buFont typeface="Wingdings" pitchFamily="2" charset="2"/>
              <a:buChar char="§"/>
            </a:pPr>
            <a:r>
              <a:rPr lang="en-US" dirty="0">
                <a:solidFill>
                  <a:schemeClr val="bg1"/>
                </a:solidFill>
                <a:latin typeface="Aptos" panose="020B0004020202020204" pitchFamily="34" charset="0"/>
                <a:ea typeface="Helvetica Neue" panose="02000503000000020004" pitchFamily="2" charset="0"/>
                <a:cs typeface="Helvetica Neue" panose="02000503000000020004" pitchFamily="2" charset="0"/>
              </a:rPr>
              <a:t>Representative bodies: Universities UK (UUK); Russell Group; </a:t>
            </a:r>
            <a:r>
              <a:rPr lang="en-US" dirty="0" err="1">
                <a:solidFill>
                  <a:schemeClr val="bg1"/>
                </a:solidFill>
                <a:latin typeface="Aptos" panose="020B0004020202020204" pitchFamily="34" charset="0"/>
                <a:ea typeface="Helvetica Neue" panose="02000503000000020004" pitchFamily="2" charset="0"/>
                <a:cs typeface="Helvetica Neue" panose="02000503000000020004" pitchFamily="2" charset="0"/>
              </a:rPr>
              <a:t>GuildHE</a:t>
            </a:r>
            <a:endParaRPr lang="en-US" dirty="0">
              <a:solidFill>
                <a:schemeClr val="bg1"/>
              </a:solidFill>
              <a:latin typeface="Aptos" panose="020B0004020202020204" pitchFamily="34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marL="285750" indent="-285750">
              <a:spcAft>
                <a:spcPts val="600"/>
              </a:spcAft>
              <a:buFont typeface="Wingdings" pitchFamily="2" charset="2"/>
              <a:buChar char="§"/>
            </a:pPr>
            <a:r>
              <a:rPr lang="en-US" dirty="0">
                <a:solidFill>
                  <a:schemeClr val="bg1"/>
                </a:solidFill>
                <a:latin typeface="Aptos" panose="020B0004020202020204" pitchFamily="34" charset="0"/>
                <a:ea typeface="Helvetica Neue" panose="02000503000000020004" pitchFamily="2" charset="0"/>
                <a:cs typeface="Helvetica Neue" panose="02000503000000020004" pitchFamily="2" charset="0"/>
              </a:rPr>
              <a:t>Membership organizations: Advance HE (administers equality charter marks); Association of Heads of University Administration (AHUA); Association of University Legal Practitioners (AULP)</a:t>
            </a:r>
          </a:p>
          <a:p>
            <a:pPr marL="285750" indent="-285750">
              <a:spcAft>
                <a:spcPts val="600"/>
              </a:spcAft>
              <a:buFont typeface="Wingdings" pitchFamily="2" charset="2"/>
              <a:buChar char="§"/>
            </a:pPr>
            <a:r>
              <a:rPr lang="en-US" dirty="0">
                <a:solidFill>
                  <a:schemeClr val="bg1"/>
                </a:solidFill>
                <a:latin typeface="Aptos" panose="020B0004020202020204" pitchFamily="34" charset="0"/>
                <a:ea typeface="Helvetica Neue" panose="02000503000000020004" pitchFamily="2" charset="0"/>
                <a:cs typeface="Helvetica Neue" panose="02000503000000020004" pitchFamily="2" charset="0"/>
              </a:rPr>
              <a:t>Student bodies: National Union of Students (NUS); institutional students’ unions; Union of Jewish Students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b="1" dirty="0">
                <a:solidFill>
                  <a:schemeClr val="bg1"/>
                </a:solidFill>
                <a:latin typeface="Aptos" panose="020B0004020202020204" pitchFamily="34" charset="0"/>
                <a:ea typeface="Helvetica Neue" panose="02000503000000020004" pitchFamily="2" charset="0"/>
                <a:cs typeface="Helvetica Neue" panose="02000503000000020004" pitchFamily="2" charset="0"/>
              </a:rPr>
              <a:t>Legal</a:t>
            </a:r>
            <a:endParaRPr lang="en-US" dirty="0">
              <a:solidFill>
                <a:schemeClr val="bg1"/>
              </a:solidFill>
              <a:latin typeface="Aptos" panose="020B0004020202020204" pitchFamily="34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marL="285750" indent="-285750">
              <a:spcAft>
                <a:spcPts val="600"/>
              </a:spcAft>
              <a:buFont typeface="Wingdings" pitchFamily="2" charset="2"/>
              <a:buChar char="§"/>
            </a:pPr>
            <a:r>
              <a:rPr lang="en-US" dirty="0">
                <a:solidFill>
                  <a:schemeClr val="bg1"/>
                </a:solidFill>
                <a:latin typeface="Aptos" panose="020B0004020202020204" pitchFamily="34" charset="0"/>
                <a:ea typeface="Helvetica Neue" panose="02000503000000020004" pitchFamily="2" charset="0"/>
                <a:cs typeface="Helvetica Neue" panose="02000503000000020004" pitchFamily="2" charset="0"/>
              </a:rPr>
              <a:t>Qualified lawyers in the Lords making key interventions</a:t>
            </a:r>
          </a:p>
          <a:p>
            <a:pPr marL="285750" indent="-285750">
              <a:spcAft>
                <a:spcPts val="600"/>
              </a:spcAft>
              <a:buFont typeface="Wingdings" pitchFamily="2" charset="2"/>
              <a:buChar char="§"/>
            </a:pPr>
            <a:r>
              <a:rPr lang="en-US" dirty="0">
                <a:solidFill>
                  <a:schemeClr val="bg1"/>
                </a:solidFill>
                <a:latin typeface="Aptos" panose="020B0004020202020204" pitchFamily="34" charset="0"/>
                <a:ea typeface="Helvetica Neue" panose="02000503000000020004" pitchFamily="2" charset="0"/>
                <a:cs typeface="Helvetica Neue" panose="02000503000000020004" pitchFamily="2" charset="0"/>
              </a:rPr>
              <a:t>Barristers and law firms advising universities and the government/regulator on employment and public law points</a:t>
            </a:r>
          </a:p>
          <a:p>
            <a:pPr marL="285750" indent="-285750">
              <a:spcAft>
                <a:spcPts val="600"/>
              </a:spcAft>
              <a:buFont typeface="Wingdings" pitchFamily="2" charset="2"/>
              <a:buChar char="§"/>
            </a:pPr>
            <a:r>
              <a:rPr lang="en-US" dirty="0">
                <a:solidFill>
                  <a:schemeClr val="bg1"/>
                </a:solidFill>
                <a:latin typeface="Aptos" panose="020B0004020202020204" pitchFamily="34" charset="0"/>
                <a:ea typeface="Helvetica Neue" panose="02000503000000020004" pitchFamily="2" charset="0"/>
                <a:cs typeface="Helvetica Neue" panose="02000503000000020004" pitchFamily="2" charset="0"/>
              </a:rPr>
              <a:t>Key sites for legal disputes: employment tribunals; judicial review</a:t>
            </a:r>
          </a:p>
        </p:txBody>
      </p:sp>
    </p:spTree>
    <p:extLst>
      <p:ext uri="{BB962C8B-B14F-4D97-AF65-F5344CB8AC3E}">
        <p14:creationId xmlns:p14="http://schemas.microsoft.com/office/powerpoint/2010/main" val="38165537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2000"/>
                                        <p:tgtEl>
                                          <p:spTgt spid="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2000"/>
                                        <p:tgtEl>
                                          <p:spTgt spid="1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2000"/>
                                        <p:tgtEl>
                                          <p:spTgt spid="1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8F55F79-D7C2-7363-EB27-4E94D9169D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>
            <a:extLst>
              <a:ext uri="{FF2B5EF4-FFF2-40B4-BE49-F238E27FC236}">
                <a16:creationId xmlns:a16="http://schemas.microsoft.com/office/drawing/2014/main" id="{D3F47B6A-A7C8-A6D7-199B-0E614B3669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ptos" panose="020B0004020202020204" pitchFamily="34" charset="0"/>
            </a:endParaRPr>
          </a:p>
        </p:txBody>
      </p:sp>
      <p:sp useBgFill="1">
        <p:nvSpPr>
          <p:cNvPr id="30" name="Rectangle 29">
            <a:extLst>
              <a:ext uri="{FF2B5EF4-FFF2-40B4-BE49-F238E27FC236}">
                <a16:creationId xmlns:a16="http://schemas.microsoft.com/office/drawing/2014/main" id="{D9282E76-29B4-6444-B099-0A22C23011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ptos" panose="020B0004020202020204" pitchFamily="34" charset="0"/>
            </a:endParaRPr>
          </a:p>
        </p:txBody>
      </p:sp>
      <p:sp>
        <p:nvSpPr>
          <p:cNvPr id="32" name="Freeform: Shape 31">
            <a:extLst>
              <a:ext uri="{FF2B5EF4-FFF2-40B4-BE49-F238E27FC236}">
                <a16:creationId xmlns:a16="http://schemas.microsoft.com/office/drawing/2014/main" id="{43BE801C-2E8E-4B8F-9A7D-3013BB91DD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-2" y="1731580"/>
            <a:ext cx="12192001" cy="5153821"/>
          </a:xfrm>
          <a:custGeom>
            <a:avLst/>
            <a:gdLst>
              <a:gd name="connsiteX0" fmla="*/ 0 w 12192001"/>
              <a:gd name="connsiteY0" fmla="*/ 0 h 5153821"/>
              <a:gd name="connsiteX1" fmla="*/ 12192001 w 12192001"/>
              <a:gd name="connsiteY1" fmla="*/ 0 h 5153821"/>
              <a:gd name="connsiteX2" fmla="*/ 12192001 w 12192001"/>
              <a:gd name="connsiteY2" fmla="*/ 4475908 h 5153821"/>
              <a:gd name="connsiteX3" fmla="*/ 11514088 w 12192001"/>
              <a:gd name="connsiteY3" fmla="*/ 5153821 h 5153821"/>
              <a:gd name="connsiteX4" fmla="*/ 677913 w 12192001"/>
              <a:gd name="connsiteY4" fmla="*/ 5153821 h 5153821"/>
              <a:gd name="connsiteX5" fmla="*/ 0 w 12192001"/>
              <a:gd name="connsiteY5" fmla="*/ 4475908 h 51538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2192001" h="5153821">
                <a:moveTo>
                  <a:pt x="0" y="0"/>
                </a:moveTo>
                <a:lnTo>
                  <a:pt x="12192001" y="0"/>
                </a:lnTo>
                <a:lnTo>
                  <a:pt x="12192001" y="4475908"/>
                </a:lnTo>
                <a:cubicBezTo>
                  <a:pt x="12192001" y="4850309"/>
                  <a:pt x="11888489" y="5153821"/>
                  <a:pt x="11514088" y="5153821"/>
                </a:cubicBezTo>
                <a:lnTo>
                  <a:pt x="677913" y="5153821"/>
                </a:lnTo>
                <a:cubicBezTo>
                  <a:pt x="303512" y="5153821"/>
                  <a:pt x="0" y="4850309"/>
                  <a:pt x="0" y="4475908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>
              <a:latin typeface="Aptos" panose="020B000402020202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F87075E-3147-1701-25EF-22FC0F9E7F3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60000" y="540000"/>
            <a:ext cx="11401940" cy="861158"/>
          </a:xfrm>
        </p:spPr>
        <p:txBody>
          <a:bodyPr anchor="ctr">
            <a:noAutofit/>
          </a:bodyPr>
          <a:lstStyle/>
          <a:p>
            <a:r>
              <a:rPr lang="en-US" sz="3600" b="1" dirty="0">
                <a:ea typeface="+mj-ea"/>
                <a:cs typeface="+mj-cs"/>
              </a:rPr>
              <a:t>Getting the Convention on the face of the Act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0AEE4DE-7E4A-AA47-641F-81C49F14A472}"/>
              </a:ext>
            </a:extLst>
          </p:cNvPr>
          <p:cNvSpPr txBox="1"/>
          <p:nvPr/>
        </p:nvSpPr>
        <p:spPr>
          <a:xfrm>
            <a:off x="360001" y="2160000"/>
            <a:ext cx="5292000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2400"/>
              </a:spcAft>
            </a:pPr>
            <a:r>
              <a:rPr lang="en-US" b="1" dirty="0">
                <a:solidFill>
                  <a:schemeClr val="bg1"/>
                </a:solidFill>
                <a:latin typeface="Aptos" panose="020B0004020202020204" pitchFamily="34" charset="0"/>
                <a:ea typeface="Helvetica Neue" panose="02000503000000020004" pitchFamily="2" charset="0"/>
                <a:cs typeface="Helvetica Neue" panose="02000503000000020004" pitchFamily="2" charset="0"/>
              </a:rPr>
              <a:t>The big win on proportionality</a:t>
            </a:r>
            <a:endParaRPr lang="en-US" dirty="0">
              <a:solidFill>
                <a:schemeClr val="bg1"/>
              </a:solidFill>
              <a:latin typeface="Aptos" panose="020B0004020202020204" pitchFamily="34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marL="285750" indent="-285750">
              <a:spcAft>
                <a:spcPts val="1200"/>
              </a:spcAft>
              <a:buFont typeface="Wingdings" pitchFamily="2" charset="2"/>
              <a:buChar char="§"/>
            </a:pPr>
            <a:r>
              <a:rPr lang="en-US" dirty="0">
                <a:solidFill>
                  <a:schemeClr val="bg1"/>
                </a:solidFill>
                <a:latin typeface="Aptos" panose="020B0004020202020204" pitchFamily="34" charset="0"/>
                <a:ea typeface="Helvetica Neue" panose="02000503000000020004" pitchFamily="2" charset="0"/>
                <a:cs typeface="Helvetica Neue" panose="02000503000000020004" pitchFamily="2" charset="0"/>
              </a:rPr>
              <a:t>Defining </a:t>
            </a:r>
            <a:r>
              <a:rPr lang="en-US" dirty="0" err="1">
                <a:solidFill>
                  <a:schemeClr val="bg1"/>
                </a:solidFill>
                <a:latin typeface="Aptos" panose="020B0004020202020204" pitchFamily="34" charset="0"/>
                <a:ea typeface="Helvetica Neue" panose="02000503000000020004" pitchFamily="2" charset="0"/>
                <a:cs typeface="Helvetica Neue" panose="02000503000000020004" pitchFamily="2" charset="0"/>
              </a:rPr>
              <a:t>FoS</a:t>
            </a:r>
            <a:r>
              <a:rPr lang="en-US" dirty="0">
                <a:solidFill>
                  <a:schemeClr val="bg1"/>
                </a:solidFill>
                <a:latin typeface="Aptos" panose="020B0004020202020204" pitchFamily="34" charset="0"/>
                <a:ea typeface="Helvetica Neue" panose="02000503000000020004" pitchFamily="2" charset="0"/>
                <a:cs typeface="Helvetica Neue" panose="02000503000000020004" pitchFamily="2" charset="0"/>
              </a:rPr>
              <a:t> with reference to Art 10(1) arguably matters more than removing statutory tort</a:t>
            </a:r>
          </a:p>
          <a:p>
            <a:pPr marL="285750" indent="-285750">
              <a:spcAft>
                <a:spcPts val="1200"/>
              </a:spcAft>
              <a:buFont typeface="Wingdings" pitchFamily="2" charset="2"/>
              <a:buChar char="§"/>
            </a:pPr>
            <a:r>
              <a:rPr lang="en-US" dirty="0">
                <a:solidFill>
                  <a:schemeClr val="bg1"/>
                </a:solidFill>
                <a:latin typeface="Aptos" panose="020B0004020202020204" pitchFamily="34" charset="0"/>
                <a:ea typeface="Helvetica Neue" panose="02000503000000020004" pitchFamily="2" charset="0"/>
                <a:cs typeface="Helvetica Neue" panose="02000503000000020004" pitchFamily="2" charset="0"/>
              </a:rPr>
              <a:t>Ongoing arguments about Art 10(2) and proportionate interference in per se lawful FS</a:t>
            </a:r>
          </a:p>
          <a:p>
            <a:pPr marL="285750" indent="-285750">
              <a:spcAft>
                <a:spcPts val="1200"/>
              </a:spcAft>
              <a:buFont typeface="Wingdings" pitchFamily="2" charset="2"/>
              <a:buChar char="§"/>
            </a:pPr>
            <a:r>
              <a:rPr lang="en-US" dirty="0">
                <a:solidFill>
                  <a:schemeClr val="bg1"/>
                </a:solidFill>
                <a:latin typeface="Aptos" panose="020B0004020202020204" pitchFamily="34" charset="0"/>
                <a:ea typeface="Helvetica Neue" panose="02000503000000020004" pitchFamily="2" charset="0"/>
                <a:cs typeface="Helvetica Neue" panose="02000503000000020004" pitchFamily="2" charset="0"/>
              </a:rPr>
              <a:t>The uphill battle against absolutist conceptions and attacks on expanding scope of Art 8</a:t>
            </a:r>
          </a:p>
          <a:p>
            <a:pPr marL="285750" indent="-285750">
              <a:spcAft>
                <a:spcPts val="1200"/>
              </a:spcAft>
              <a:buFont typeface="Wingdings" pitchFamily="2" charset="2"/>
              <a:buChar char="§"/>
            </a:pPr>
            <a:r>
              <a:rPr lang="en-US" dirty="0">
                <a:solidFill>
                  <a:schemeClr val="bg1"/>
                </a:solidFill>
                <a:latin typeface="Aptos" panose="020B0004020202020204" pitchFamily="34" charset="0"/>
                <a:ea typeface="Helvetica Neue" panose="02000503000000020004" pitchFamily="2" charset="0"/>
                <a:cs typeface="Helvetica Neue" panose="02000503000000020004" pitchFamily="2" charset="0"/>
              </a:rPr>
              <a:t>Advocacy leading to shift in </a:t>
            </a:r>
            <a:r>
              <a:rPr lang="en-US" dirty="0" err="1">
                <a:solidFill>
                  <a:schemeClr val="bg1"/>
                </a:solidFill>
                <a:latin typeface="Aptos" panose="020B0004020202020204" pitchFamily="34" charset="0"/>
                <a:ea typeface="Helvetica Neue" panose="02000503000000020004" pitchFamily="2" charset="0"/>
                <a:cs typeface="Helvetica Neue" panose="02000503000000020004" pitchFamily="2" charset="0"/>
              </a:rPr>
              <a:t>OfS’s</a:t>
            </a:r>
            <a:r>
              <a:rPr lang="en-US" dirty="0">
                <a:solidFill>
                  <a:schemeClr val="bg1"/>
                </a:solidFill>
                <a:latin typeface="Aptos" panose="020B0004020202020204" pitchFamily="34" charset="0"/>
                <a:ea typeface="Helvetica Neue" panose="02000503000000020004" pitchFamily="2" charset="0"/>
                <a:cs typeface="Helvetica Neue" panose="02000503000000020004" pitchFamily="2" charset="0"/>
              </a:rPr>
              <a:t> position between written submission and oral arguments in </a:t>
            </a:r>
            <a:r>
              <a:rPr lang="en-US" i="1" dirty="0">
                <a:solidFill>
                  <a:schemeClr val="bg1"/>
                </a:solidFill>
                <a:latin typeface="Aptos" panose="020B0004020202020204" pitchFamily="34" charset="0"/>
                <a:ea typeface="Helvetica Neue" panose="02000503000000020004" pitchFamily="2" charset="0"/>
                <a:cs typeface="Helvetica Neue" panose="02000503000000020004" pitchFamily="2" charset="0"/>
              </a:rPr>
              <a:t>R (Sussex) v </a:t>
            </a:r>
            <a:r>
              <a:rPr lang="en-US" i="1" dirty="0" err="1">
                <a:solidFill>
                  <a:schemeClr val="bg1"/>
                </a:solidFill>
                <a:latin typeface="Aptos" panose="020B0004020202020204" pitchFamily="34" charset="0"/>
                <a:ea typeface="Helvetica Neue" panose="02000503000000020004" pitchFamily="2" charset="0"/>
                <a:cs typeface="Helvetica Neue" panose="02000503000000020004" pitchFamily="2" charset="0"/>
              </a:rPr>
              <a:t>OfS</a:t>
            </a:r>
            <a:endParaRPr lang="en-US" i="1" dirty="0">
              <a:solidFill>
                <a:schemeClr val="bg1"/>
              </a:solidFill>
              <a:latin typeface="Aptos" panose="020B0004020202020204" pitchFamily="34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marL="285750" indent="-285750">
              <a:spcAft>
                <a:spcPts val="1200"/>
              </a:spcAft>
              <a:buFont typeface="Wingdings" pitchFamily="2" charset="2"/>
              <a:buChar char="§"/>
            </a:pPr>
            <a:r>
              <a:rPr lang="en-US" dirty="0">
                <a:solidFill>
                  <a:schemeClr val="bg1"/>
                </a:solidFill>
                <a:latin typeface="Aptos" panose="020B0004020202020204" pitchFamily="34" charset="0"/>
                <a:ea typeface="Helvetica Neue" panose="02000503000000020004" pitchFamily="2" charset="0"/>
                <a:cs typeface="Helvetica Neue" panose="02000503000000020004" pitchFamily="2" charset="0"/>
              </a:rPr>
              <a:t>Really a debate on what it is we should be protecting and why: </a:t>
            </a:r>
            <a:r>
              <a:rPr lang="en-US" i="1" dirty="0" err="1">
                <a:solidFill>
                  <a:schemeClr val="bg1"/>
                </a:solidFill>
                <a:latin typeface="Aptos" panose="020B0004020202020204" pitchFamily="34" charset="0"/>
                <a:ea typeface="Helvetica Neue" panose="02000503000000020004" pitchFamily="2" charset="0"/>
                <a:cs typeface="Helvetica Neue" panose="02000503000000020004" pitchFamily="2" charset="0"/>
              </a:rPr>
              <a:t>parrhēsia</a:t>
            </a:r>
            <a:r>
              <a:rPr lang="en-US" dirty="0">
                <a:solidFill>
                  <a:schemeClr val="bg1"/>
                </a:solidFill>
                <a:latin typeface="Aptos" panose="020B0004020202020204" pitchFamily="34" charset="0"/>
                <a:ea typeface="Helvetica Neue" panose="02000503000000020004" pitchFamily="2" charset="0"/>
                <a:cs typeface="Helvetica Neue" panose="02000503000000020004" pitchFamily="2" charset="0"/>
              </a:rPr>
              <a:t> or </a:t>
            </a:r>
            <a:r>
              <a:rPr lang="en-US" i="1" dirty="0" err="1">
                <a:solidFill>
                  <a:schemeClr val="bg1"/>
                </a:solidFill>
                <a:latin typeface="Aptos" panose="020B0004020202020204" pitchFamily="34" charset="0"/>
                <a:ea typeface="Helvetica Neue" panose="02000503000000020004" pitchFamily="2" charset="0"/>
                <a:cs typeface="Helvetica Neue" panose="02000503000000020004" pitchFamily="2" charset="0"/>
              </a:rPr>
              <a:t>isēgoria</a:t>
            </a:r>
            <a:r>
              <a:rPr lang="en-US" dirty="0">
                <a:solidFill>
                  <a:schemeClr val="bg1"/>
                </a:solidFill>
                <a:latin typeface="Aptos" panose="020B0004020202020204" pitchFamily="34" charset="0"/>
                <a:ea typeface="Helvetica Neue" panose="02000503000000020004" pitchFamily="2" charset="0"/>
                <a:cs typeface="Helvetica Neue" panose="02000503000000020004" pitchFamily="2" charset="0"/>
              </a:rPr>
              <a:t>?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470C13E-F57F-0EFE-1FD1-221A5771184E}"/>
              </a:ext>
            </a:extLst>
          </p:cNvPr>
          <p:cNvSpPr txBox="1"/>
          <p:nvPr/>
        </p:nvSpPr>
        <p:spPr>
          <a:xfrm>
            <a:off x="6300000" y="2160000"/>
            <a:ext cx="5292000" cy="44935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2400"/>
              </a:spcAft>
            </a:pPr>
            <a:r>
              <a:rPr lang="en-US" b="1" dirty="0">
                <a:solidFill>
                  <a:schemeClr val="bg1"/>
                </a:solidFill>
                <a:latin typeface="Aptos" panose="020B0004020202020204" pitchFamily="34" charset="0"/>
                <a:ea typeface="Helvetica Neue" panose="02000503000000020004" pitchFamily="2" charset="0"/>
                <a:cs typeface="Helvetica Neue" panose="02000503000000020004" pitchFamily="2" charset="0"/>
              </a:rPr>
              <a:t>Unfinished business on academic freedom</a:t>
            </a:r>
            <a:endParaRPr lang="en-US" dirty="0">
              <a:solidFill>
                <a:schemeClr val="bg1"/>
              </a:solidFill>
              <a:latin typeface="Aptos" panose="020B0004020202020204" pitchFamily="34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marL="285750" indent="-285750">
              <a:spcAft>
                <a:spcPts val="1200"/>
              </a:spcAft>
              <a:buFont typeface="Wingdings" pitchFamily="2" charset="2"/>
              <a:buChar char="§"/>
            </a:pPr>
            <a:r>
              <a:rPr lang="en-US" dirty="0" err="1">
                <a:solidFill>
                  <a:schemeClr val="bg1"/>
                </a:solidFill>
                <a:latin typeface="Aptos" panose="020B0004020202020204" pitchFamily="34" charset="0"/>
                <a:ea typeface="Helvetica Neue" panose="02000503000000020004" pitchFamily="2" charset="0"/>
                <a:cs typeface="Helvetica Neue" panose="02000503000000020004" pitchFamily="2" charset="0"/>
              </a:rPr>
              <a:t>FoS</a:t>
            </a:r>
            <a:r>
              <a:rPr lang="en-US" dirty="0">
                <a:solidFill>
                  <a:schemeClr val="bg1"/>
                </a:solidFill>
                <a:latin typeface="Aptos" panose="020B0004020202020204" pitchFamily="34" charset="0"/>
                <a:ea typeface="Helvetica Neue" panose="02000503000000020004" pitchFamily="2" charset="0"/>
                <a:cs typeface="Helvetica Neue" panose="02000503000000020004" pitchFamily="2" charset="0"/>
              </a:rPr>
              <a:t> privileged over AF—illustrated by “field of expertise” debates at Commons report stage</a:t>
            </a:r>
          </a:p>
          <a:p>
            <a:pPr marL="285750" indent="-285750">
              <a:spcAft>
                <a:spcPts val="1200"/>
              </a:spcAft>
              <a:buFont typeface="Wingdings" pitchFamily="2" charset="2"/>
              <a:buChar char="§"/>
            </a:pPr>
            <a:r>
              <a:rPr lang="en-US" dirty="0">
                <a:solidFill>
                  <a:schemeClr val="bg1"/>
                </a:solidFill>
                <a:latin typeface="Aptos" panose="020B0004020202020204" pitchFamily="34" charset="0"/>
                <a:ea typeface="Helvetica Neue" panose="02000503000000020004" pitchFamily="2" charset="0"/>
                <a:cs typeface="Helvetica Neue" panose="02000503000000020004" pitchFamily="2" charset="0"/>
              </a:rPr>
              <a:t>Influence of US First Amendment and professional/guild notions of AF in English law</a:t>
            </a:r>
          </a:p>
          <a:p>
            <a:pPr marL="285750" indent="-285750">
              <a:spcAft>
                <a:spcPts val="1200"/>
              </a:spcAft>
              <a:buFont typeface="Wingdings" pitchFamily="2" charset="2"/>
              <a:buChar char="§"/>
            </a:pPr>
            <a:r>
              <a:rPr lang="en-US" dirty="0">
                <a:solidFill>
                  <a:schemeClr val="bg1"/>
                </a:solidFill>
                <a:latin typeface="Aptos" panose="020B0004020202020204" pitchFamily="34" charset="0"/>
                <a:ea typeface="Helvetica Neue" panose="02000503000000020004" pitchFamily="2" charset="0"/>
                <a:cs typeface="Helvetica Neue" panose="02000503000000020004" pitchFamily="2" charset="0"/>
              </a:rPr>
              <a:t>ECHR jurisprudence on </a:t>
            </a:r>
            <a:r>
              <a:rPr lang="en-US" dirty="0" err="1">
                <a:solidFill>
                  <a:schemeClr val="bg1"/>
                </a:solidFill>
                <a:latin typeface="Aptos" panose="020B0004020202020204" pitchFamily="34" charset="0"/>
                <a:ea typeface="Helvetica Neue" panose="02000503000000020004" pitchFamily="2" charset="0"/>
                <a:cs typeface="Helvetica Neue" panose="02000503000000020004" pitchFamily="2" charset="0"/>
              </a:rPr>
              <a:t>AFoE</a:t>
            </a:r>
            <a:r>
              <a:rPr lang="en-US" dirty="0">
                <a:solidFill>
                  <a:schemeClr val="bg1"/>
                </a:solidFill>
                <a:latin typeface="Aptos" panose="020B0004020202020204" pitchFamily="34" charset="0"/>
                <a:ea typeface="Helvetica Neue" panose="02000503000000020004" pitchFamily="2" charset="0"/>
                <a:cs typeface="Helvetica Neue" panose="02000503000000020004" pitchFamily="2" charset="0"/>
              </a:rPr>
              <a:t> scarcely recognized by </a:t>
            </a:r>
            <a:r>
              <a:rPr lang="en-US" dirty="0" err="1">
                <a:solidFill>
                  <a:schemeClr val="bg1"/>
                </a:solidFill>
                <a:latin typeface="Aptos" panose="020B0004020202020204" pitchFamily="34" charset="0"/>
                <a:ea typeface="Helvetica Neue" panose="02000503000000020004" pitchFamily="2" charset="0"/>
                <a:cs typeface="Helvetica Neue" panose="02000503000000020004" pitchFamily="2" charset="0"/>
              </a:rPr>
              <a:t>OfS</a:t>
            </a:r>
            <a:r>
              <a:rPr lang="en-US" dirty="0">
                <a:solidFill>
                  <a:schemeClr val="bg1"/>
                </a:solidFill>
                <a:latin typeface="Aptos" panose="020B0004020202020204" pitchFamily="34" charset="0"/>
                <a:ea typeface="Helvetica Neue" panose="02000503000000020004" pitchFamily="2" charset="0"/>
                <a:cs typeface="Helvetica Neue" panose="02000503000000020004" pitchFamily="2" charset="0"/>
              </a:rPr>
              <a:t> or courts</a:t>
            </a:r>
          </a:p>
          <a:p>
            <a:pPr marL="285750" indent="-285750">
              <a:spcAft>
                <a:spcPts val="1200"/>
              </a:spcAft>
              <a:buFont typeface="Wingdings" pitchFamily="2" charset="2"/>
              <a:buChar char="§"/>
            </a:pPr>
            <a:r>
              <a:rPr lang="en-US" dirty="0">
                <a:solidFill>
                  <a:schemeClr val="bg1"/>
                </a:solidFill>
                <a:latin typeface="Aptos" panose="020B0004020202020204" pitchFamily="34" charset="0"/>
                <a:ea typeface="Helvetica Neue" panose="02000503000000020004" pitchFamily="2" charset="0"/>
                <a:cs typeface="Helvetica Neue" panose="02000503000000020004" pitchFamily="2" charset="0"/>
              </a:rPr>
              <a:t>Protected philosophical belief as an ill-fitting vector for protecting AF (ET in </a:t>
            </a:r>
            <a:r>
              <a:rPr lang="en-US" i="1" dirty="0">
                <a:solidFill>
                  <a:schemeClr val="bg1"/>
                </a:solidFill>
                <a:latin typeface="Aptos" panose="020B0004020202020204" pitchFamily="34" charset="0"/>
                <a:ea typeface="Helvetica Neue" panose="02000503000000020004" pitchFamily="2" charset="0"/>
                <a:cs typeface="Helvetica Neue" panose="02000503000000020004" pitchFamily="2" charset="0"/>
              </a:rPr>
              <a:t>Miller</a:t>
            </a:r>
            <a:r>
              <a:rPr lang="en-US" dirty="0">
                <a:solidFill>
                  <a:schemeClr val="bg1"/>
                </a:solidFill>
                <a:latin typeface="Aptos" panose="020B0004020202020204" pitchFamily="34" charset="0"/>
                <a:ea typeface="Helvetica Neue" panose="02000503000000020004" pitchFamily="2" charset="0"/>
                <a:cs typeface="Helvetica Neue" panose="02000503000000020004" pitchFamily="2" charset="0"/>
              </a:rPr>
              <a:t> and </a:t>
            </a:r>
            <a:r>
              <a:rPr lang="en-US" i="1" dirty="0">
                <a:solidFill>
                  <a:schemeClr val="bg1"/>
                </a:solidFill>
                <a:latin typeface="Aptos" panose="020B0004020202020204" pitchFamily="34" charset="0"/>
                <a:ea typeface="Helvetica Neue" panose="02000503000000020004" pitchFamily="2" charset="0"/>
                <a:cs typeface="Helvetica Neue" panose="02000503000000020004" pitchFamily="2" charset="0"/>
              </a:rPr>
              <a:t>Phoenix</a:t>
            </a:r>
            <a:r>
              <a:rPr lang="en-US" dirty="0">
                <a:solidFill>
                  <a:schemeClr val="bg1"/>
                </a:solidFill>
                <a:latin typeface="Aptos" panose="020B0004020202020204" pitchFamily="34" charset="0"/>
                <a:ea typeface="Helvetica Neue" panose="02000503000000020004" pitchFamily="2" charset="0"/>
                <a:cs typeface="Helvetica Neue" panose="02000503000000020004" pitchFamily="2" charset="0"/>
              </a:rPr>
              <a:t>)</a:t>
            </a:r>
          </a:p>
          <a:p>
            <a:pPr marL="285750" indent="-285750">
              <a:spcAft>
                <a:spcPts val="1200"/>
              </a:spcAft>
              <a:buFont typeface="Wingdings" pitchFamily="2" charset="2"/>
              <a:buChar char="§"/>
            </a:pPr>
            <a:r>
              <a:rPr lang="en-US" dirty="0">
                <a:solidFill>
                  <a:schemeClr val="bg1"/>
                </a:solidFill>
                <a:latin typeface="Aptos" panose="020B0004020202020204" pitchFamily="34" charset="0"/>
                <a:ea typeface="Helvetica Neue" panose="02000503000000020004" pitchFamily="2" charset="0"/>
                <a:cs typeface="Helvetica Neue" panose="02000503000000020004" pitchFamily="2" charset="0"/>
              </a:rPr>
              <a:t>Hints at qualitatively discerning evaluations in regulatory guidance</a:t>
            </a:r>
          </a:p>
          <a:p>
            <a:pPr marL="285750" indent="-285750">
              <a:spcAft>
                <a:spcPts val="1200"/>
              </a:spcAft>
              <a:buFont typeface="Wingdings" pitchFamily="2" charset="2"/>
              <a:buChar char="§"/>
            </a:pPr>
            <a:r>
              <a:rPr lang="en-US" dirty="0">
                <a:solidFill>
                  <a:schemeClr val="bg1"/>
                </a:solidFill>
                <a:latin typeface="Aptos" panose="020B0004020202020204" pitchFamily="34" charset="0"/>
                <a:ea typeface="Helvetica Neue" panose="02000503000000020004" pitchFamily="2" charset="0"/>
                <a:cs typeface="Helvetica Neue" panose="02000503000000020004" pitchFamily="2" charset="0"/>
              </a:rPr>
              <a:t>Outstanding problems with Sussex JR judgement</a:t>
            </a:r>
          </a:p>
        </p:txBody>
      </p:sp>
    </p:spTree>
    <p:extLst>
      <p:ext uri="{BB962C8B-B14F-4D97-AF65-F5344CB8AC3E}">
        <p14:creationId xmlns:p14="http://schemas.microsoft.com/office/powerpoint/2010/main" val="2740899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7EDFFBB-93EF-EC74-D100-06B8AF1E65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>
            <a:extLst>
              <a:ext uri="{FF2B5EF4-FFF2-40B4-BE49-F238E27FC236}">
                <a16:creationId xmlns:a16="http://schemas.microsoft.com/office/drawing/2014/main" id="{1C5C69E9-B57A-3177-B049-D730A923DC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ptos" panose="020B0004020202020204" pitchFamily="34" charset="0"/>
            </a:endParaRPr>
          </a:p>
        </p:txBody>
      </p:sp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ACA446E0-FE0A-182A-D18F-A0EC0BCC8A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ptos" panose="020B0004020202020204" pitchFamily="34" charset="0"/>
            </a:endParaRPr>
          </a:p>
        </p:txBody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E211868D-08FC-FBC3-AE79-ACFE41F57D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0320"/>
            <a:ext cx="12192001" cy="5153821"/>
          </a:xfrm>
          <a:custGeom>
            <a:avLst/>
            <a:gdLst>
              <a:gd name="connsiteX0" fmla="*/ 0 w 12192001"/>
              <a:gd name="connsiteY0" fmla="*/ 0 h 5153821"/>
              <a:gd name="connsiteX1" fmla="*/ 12192001 w 12192001"/>
              <a:gd name="connsiteY1" fmla="*/ 0 h 5153821"/>
              <a:gd name="connsiteX2" fmla="*/ 12192001 w 12192001"/>
              <a:gd name="connsiteY2" fmla="*/ 4475908 h 5153821"/>
              <a:gd name="connsiteX3" fmla="*/ 11514088 w 12192001"/>
              <a:gd name="connsiteY3" fmla="*/ 5153821 h 5153821"/>
              <a:gd name="connsiteX4" fmla="*/ 677913 w 12192001"/>
              <a:gd name="connsiteY4" fmla="*/ 5153821 h 5153821"/>
              <a:gd name="connsiteX5" fmla="*/ 0 w 12192001"/>
              <a:gd name="connsiteY5" fmla="*/ 4475908 h 51538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2192001" h="5153821">
                <a:moveTo>
                  <a:pt x="0" y="0"/>
                </a:moveTo>
                <a:lnTo>
                  <a:pt x="12192001" y="0"/>
                </a:lnTo>
                <a:lnTo>
                  <a:pt x="12192001" y="4475908"/>
                </a:lnTo>
                <a:cubicBezTo>
                  <a:pt x="12192001" y="4850309"/>
                  <a:pt x="11888489" y="5153821"/>
                  <a:pt x="11514088" y="5153821"/>
                </a:cubicBezTo>
                <a:lnTo>
                  <a:pt x="677913" y="5153821"/>
                </a:lnTo>
                <a:cubicBezTo>
                  <a:pt x="303512" y="5153821"/>
                  <a:pt x="0" y="4850309"/>
                  <a:pt x="0" y="4475908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>
              <a:latin typeface="Aptos" panose="020B0004020202020204" pitchFamily="34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97786B3-E0A8-B2F9-A374-61DC6A0FED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0000" y="540000"/>
            <a:ext cx="11340000" cy="3240000"/>
          </a:xfrm>
        </p:spPr>
        <p:txBody>
          <a:bodyPr vert="horz" lIns="91440" tIns="45720" rIns="91440" bIns="45720" rtlCol="0" anchor="t">
            <a:noAutofit/>
          </a:bodyPr>
          <a:lstStyle/>
          <a:p>
            <a:pPr>
              <a:lnSpc>
                <a:spcPct val="100000"/>
              </a:lnSpc>
              <a:tabLst>
                <a:tab pos="11106150" algn="r"/>
              </a:tabLst>
            </a:pPr>
            <a:r>
              <a:rPr lang="en-US" sz="3200" b="1" dirty="0">
                <a:solidFill>
                  <a:schemeClr val="bg1"/>
                </a:solidFill>
              </a:rPr>
              <a:t>Socializing an effective concept of academic freedom is as much a political-cultural as it is a legal project, requiring coordination and shared frameworks at national and international levels.</a:t>
            </a:r>
            <a:br>
              <a:rPr lang="en-US" sz="3200" b="1" dirty="0">
                <a:solidFill>
                  <a:schemeClr val="bg1"/>
                </a:solidFill>
              </a:rPr>
            </a:br>
            <a:br>
              <a:rPr lang="en-US" sz="3200" b="1" dirty="0">
                <a:solidFill>
                  <a:schemeClr val="bg1"/>
                </a:solidFill>
              </a:rPr>
            </a:br>
            <a:r>
              <a:rPr lang="en-US" sz="3200" b="1" dirty="0">
                <a:solidFill>
                  <a:schemeClr val="bg1"/>
                </a:solidFill>
              </a:rPr>
              <a:t>It will need a public conversation and a story that cuts through about why we should value academic freedom, as distinct from freedom of speech.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AED6430-4DB6-D2B5-9C4D-DCCDBB97A9C1}"/>
              </a:ext>
            </a:extLst>
          </p:cNvPr>
          <p:cNvSpPr txBox="1">
            <a:spLocks/>
          </p:cNvSpPr>
          <p:nvPr/>
        </p:nvSpPr>
        <p:spPr>
          <a:xfrm>
            <a:off x="308387" y="5570171"/>
            <a:ext cx="11054372" cy="8611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Neue Haas Grotesk Text Pro" panose="020B0504020202020204" pitchFamily="34" charset="0"/>
              <a:buChar char="+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6868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Neue Haas Grotesk Text Pro" panose="020B0504020202020204" pitchFamily="34" charset="0"/>
              <a:buChar char="+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9728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4800" b="1" dirty="0">
                <a:latin typeface="Aptos" panose="020B0004020202020204" pitchFamily="34" charset="0"/>
                <a:ea typeface="+mj-ea"/>
                <a:cs typeface="+mj-cs"/>
              </a:rPr>
              <a:t>The challenge ahead</a:t>
            </a:r>
          </a:p>
        </p:txBody>
      </p:sp>
    </p:spTree>
    <p:extLst>
      <p:ext uri="{BB962C8B-B14F-4D97-AF65-F5344CB8AC3E}">
        <p14:creationId xmlns:p14="http://schemas.microsoft.com/office/powerpoint/2010/main" val="20970784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DylanVTI">
  <a:themeElements>
    <a:clrScheme name="Custom 8">
      <a:dk1>
        <a:sysClr val="windowText" lastClr="000000"/>
      </a:dk1>
      <a:lt1>
        <a:sysClr val="window" lastClr="FFFFFF"/>
      </a:lt1>
      <a:dk2>
        <a:srgbClr val="1A1A33"/>
      </a:dk2>
      <a:lt2>
        <a:srgbClr val="EEFFE3"/>
      </a:lt2>
      <a:accent1>
        <a:srgbClr val="5C40EF"/>
      </a:accent1>
      <a:accent2>
        <a:srgbClr val="B8A0F8"/>
      </a:accent2>
      <a:accent3>
        <a:srgbClr val="00C777"/>
      </a:accent3>
      <a:accent4>
        <a:srgbClr val="005A66"/>
      </a:accent4>
      <a:accent5>
        <a:srgbClr val="9956EA"/>
      </a:accent5>
      <a:accent6>
        <a:srgbClr val="9BBB25"/>
      </a:accent6>
      <a:hlink>
        <a:srgbClr val="674CF0"/>
      </a:hlink>
      <a:folHlink>
        <a:srgbClr val="B53699"/>
      </a:folHlink>
    </a:clrScheme>
    <a:fontScheme name="Neue Haas">
      <a:majorFont>
        <a:latin typeface="Neue Haas Grotesk Text Pro"/>
        <a:ea typeface=""/>
        <a:cs typeface=""/>
      </a:majorFont>
      <a:minorFont>
        <a:latin typeface="Neue Haas Grotesk Tex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ylanVTI" id="{602636BD-A055-489B-83EC-AD971B7E5F9C}" vid="{CD33A9BC-C4B5-4F36-8A14-490DC4E38F2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203</TotalTime>
  <Words>706</Words>
  <Application>Microsoft Macintosh PowerPoint</Application>
  <PresentationFormat>Widescreen</PresentationFormat>
  <Paragraphs>55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Aptos</vt:lpstr>
      <vt:lpstr>Arial</vt:lpstr>
      <vt:lpstr>Neue Haas Grotesk Text Pro</vt:lpstr>
      <vt:lpstr>Wingdings</vt:lpstr>
      <vt:lpstr>DylanVTI</vt:lpstr>
      <vt:lpstr>Advocating with public authorities: Socializing an effective concept of academic freedom</vt:lpstr>
      <vt:lpstr>PowerPoint Presentation</vt:lpstr>
      <vt:lpstr>PowerPoint Presentation</vt:lpstr>
      <vt:lpstr>PowerPoint Presentation</vt:lpstr>
      <vt:lpstr>PowerPoint Presentation</vt:lpstr>
      <vt:lpstr>Socializing an effective concept of academic freedom is as much a political-cultural as it is a legal project, requiring coordination and shared frameworks at national and international levels.  It will need a public conversation and a story that cuts through about why we should value academic freedom, as distinct from freedom of speech.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Naomi Waltham-Smith</dc:creator>
  <cp:lastModifiedBy>Naomi Waltham-Smith</cp:lastModifiedBy>
  <cp:revision>18</cp:revision>
  <dcterms:created xsi:type="dcterms:W3CDTF">2025-11-05T20:44:26Z</dcterms:created>
  <dcterms:modified xsi:type="dcterms:W3CDTF">2026-05-04T16:12:02Z</dcterms:modified>
</cp:coreProperties>
</file>