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Default Extension="bin" ContentType="application/vnd.openxmlformats-officedocument.oleObject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49" r:id="rId2"/>
    <p:sldMasterId id="2147483663" r:id="rId3"/>
  </p:sldMasterIdLst>
  <p:notesMasterIdLst>
    <p:notesMasterId r:id="rId12"/>
  </p:notesMasterIdLst>
  <p:handoutMasterIdLst>
    <p:handoutMasterId r:id="rId13"/>
  </p:handoutMasterIdLst>
  <p:sldIdLst>
    <p:sldId id="256" r:id="rId4"/>
    <p:sldId id="420" r:id="rId5"/>
    <p:sldId id="402" r:id="rId6"/>
    <p:sldId id="404" r:id="rId7"/>
    <p:sldId id="374" r:id="rId8"/>
    <p:sldId id="415" r:id="rId9"/>
    <p:sldId id="411" r:id="rId10"/>
    <p:sldId id="421" r:id="rId11"/>
  </p:sldIdLst>
  <p:sldSz cx="9144000" cy="6858000" type="screen4x3"/>
  <p:notesSz cx="6794500" cy="9931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4660"/>
  </p:normalViewPr>
  <p:slideViewPr>
    <p:cSldViewPr>
      <p:cViewPr varScale="1">
        <p:scale>
          <a:sx n="69" d="100"/>
          <a:sy n="69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A32DE6-B594-431C-B282-C3D8F66CFF0C}" type="datetimeFigureOut">
              <a:rPr lang="en-GB"/>
              <a:pPr/>
              <a:t>27/01/2011</a:t>
            </a:fld>
            <a:endParaRPr lang="en-GB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51F47B-717C-4F43-8771-1F13B5AFED7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FC0E03-5154-41F6-BBAC-720D1D127698}" type="datetimeFigureOut">
              <a:rPr lang="en-GB"/>
              <a:pPr/>
              <a:t>27/01/2011</a:t>
            </a:fld>
            <a:endParaRPr lang="en-GB"/>
          </a:p>
        </p:txBody>
      </p:sp>
      <p:sp>
        <p:nvSpPr>
          <p:cNvPr id="2222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2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560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5ED2C7-A301-44C0-8475-FCAE30C32BC5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931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69316" name="Slide Number Placeholder 3"/>
          <p:cNvSpPr txBox="1">
            <a:spLocks noGrp="1"/>
          </p:cNvSpPr>
          <p:nvPr/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720D704-9E41-416C-A3CB-DC8C614074D9}" type="slidenum">
              <a:rPr lang="en-GB" sz="1200"/>
              <a:pPr algn="r"/>
              <a:t>7</a:t>
            </a:fld>
            <a:endParaRPr lang="en-GB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B8ED2-3865-425C-9B0C-F7E173AC6E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C337F-241D-4512-88FB-C2377A8A05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600200"/>
            <a:ext cx="2058988" cy="4556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29325" cy="45561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F034A-2FAB-4D70-AD1F-654522CCCB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Come and study in Europe!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7D72A-95B0-41E7-A5E6-F2FDD0E6CF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8792B-322A-4DB1-B3A5-EB77F81782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Come and study in Europe!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C4C00-FACC-491B-8D9A-9D63524A02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Come and study in Europe!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112B5-12BA-4E20-99D2-1F52CB09AC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Come and study in Europe!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8F975-FC21-426C-8784-ADD2494D90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Come and study in Europe!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854FB-9E31-4304-8618-7515925DF7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Come and study in Europe!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8150E-6F0D-4D35-B28B-F9E0E73818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Come and study in Europe!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CBD39-73A8-4BAD-B278-BE258595C4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C1C68-3380-4332-BDFC-7677E86E40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Come and study in Europe!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991BD-5F5C-4122-A056-13731A8526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Come and study in Europe!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09F84-2896-4DAD-AB9D-4D42400C1C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Come and study in Europe!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60EB6-60D3-4699-9878-5BCCC3F2EF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Come and study in Europe!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25585-4CD4-4E6D-8AC9-3A3D8B5F58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Come and study in Europe!</a:t>
            </a: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89526-9EEF-41EA-88EE-35919A9F52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Come and study in Europe!</a:t>
            </a: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895E5-FB9F-4BD7-BDF1-BA26A6970A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Come and study in Europe!</a:t>
            </a: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EF151-E160-4389-BBCE-280DB4FAD4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Come and study in Europe!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79404-3D47-4769-8C28-05B442A374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Come and study in Europe!</a:t>
            </a:r>
            <a:endParaRPr lang="en-GB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469CA-07CA-4079-A516-D840A8B3A1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Come and study in Europe!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DABF6-2B28-4B05-9134-5F0985B3CD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62717-EB92-4A61-89C6-4F3E39FFFC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Come and study in Europe!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DEE73-2175-46A2-BAEF-1D6F44B989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Come and study in Europe!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64DD6-E82C-40CA-BA67-A9F37B09F7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Come and study in Europe!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3B77C-1754-49FD-97DF-A4667C21FC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Come and study in Europe!</a:t>
            </a: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FD909-AE53-41B3-8CE1-6571AFFE1D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Come and study in Europe!</a:t>
            </a: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EF782-0D45-4AE5-A21B-B770E290FB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5301A-3065-4B89-832F-99338DA06F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52728-4B0C-47BD-B607-CD96DA345C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97192-547F-4FA4-A523-A5A61785ED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A222C-F28D-4D70-BD39-759DC06A02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9EB04-BE04-4C64-A523-659112689F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D7101-7963-4122-92EA-BB0C83901A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6FF5279D-B65F-49CE-BA41-FE44354D1F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0" name="Picture 7" descr="ERASMUS_MUNDUS_L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5288" y="2420938"/>
            <a:ext cx="5045075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8" descr="EU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67625" y="5589588"/>
            <a:ext cx="98107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501332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pic>
        <p:nvPicPr>
          <p:cNvPr id="1033" name="Picture 11" descr="b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667000" y="0"/>
            <a:ext cx="6477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7" descr="back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styles&gt;&gt;</a:t>
            </a:r>
          </a:p>
          <a:p>
            <a:pPr lvl="1"/>
            <a:r>
              <a:rPr lang="en-GB" smtClean="0"/>
              <a:t>Second level&gt;&gt;</a:t>
            </a:r>
          </a:p>
          <a:p>
            <a:pPr lvl="2"/>
            <a:r>
              <a:rPr lang="en-GB" smtClean="0"/>
              <a:t>Third level&gt;&gt;</a:t>
            </a:r>
          </a:p>
          <a:p>
            <a:pPr lvl="3"/>
            <a:r>
              <a:rPr lang="en-GB" smtClean="0"/>
              <a:t>Fourth level&gt;&gt;</a:t>
            </a:r>
          </a:p>
          <a:p>
            <a:pPr lvl="4"/>
            <a:r>
              <a:rPr lang="en-GB" smtClean="0"/>
              <a:t>Fifth level&gt;&gt;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04025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71775" y="6165850"/>
            <a:ext cx="46799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BE"/>
              <a:t>Come and study in Europe!</a:t>
            </a:r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55165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51C69F0-C1C1-4F4C-91A1-A731277337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3320" name="Picture 8" descr="ERASMUS_MUNDUS_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021388"/>
            <a:ext cx="20843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9" descr="EU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667625" y="6021388"/>
            <a:ext cx="98107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77" name="Picture 2" descr="back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07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04025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71775" y="6165850"/>
            <a:ext cx="46799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BE"/>
              <a:t>Come and study in Europe!</a:t>
            </a:r>
            <a:endParaRPr lang="en-GB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55165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AD99C58D-0FC3-463B-9352-2A1201E15D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88082" name="Picture 8" descr="ERASMUS_MUNDUS_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021388"/>
            <a:ext cx="20843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83" name="Picture 9" descr="EU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667625" y="6021388"/>
            <a:ext cx="98107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8075" name="Object 11"/>
          <p:cNvGraphicFramePr>
            <a:graphicFrameLocks noChangeAspect="1"/>
          </p:cNvGraphicFramePr>
          <p:nvPr/>
        </p:nvGraphicFramePr>
        <p:xfrm>
          <a:off x="395288" y="2276475"/>
          <a:ext cx="5870575" cy="2835275"/>
        </p:xfrm>
        <a:graphic>
          <a:graphicData uri="http://schemas.openxmlformats.org/presentationml/2006/ole">
            <p:oleObj spid="_x0000_s88075" name="Chart" r:id="rId17" imgW="4772025" imgH="2304931" progId="MSGraph.Chart.8">
              <p:embed followColorScheme="full"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-a.eu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2" y="4581525"/>
            <a:ext cx="8136135" cy="1541463"/>
          </a:xfrm>
        </p:spPr>
        <p:txBody>
          <a:bodyPr/>
          <a:lstStyle/>
          <a:p>
            <a:pPr eaLnBrk="1" hangingPunct="1"/>
            <a:r>
              <a:rPr lang="en-GB" b="0" dirty="0" smtClean="0"/>
              <a:t>European Campus Cafe, 27</a:t>
            </a:r>
            <a:r>
              <a:rPr lang="en-GB" b="0" baseline="30000" dirty="0" smtClean="0"/>
              <a:t>th</a:t>
            </a:r>
            <a:r>
              <a:rPr lang="en-GB" b="0" dirty="0" smtClean="0"/>
              <a:t> January 2011</a:t>
            </a:r>
            <a:br>
              <a:rPr lang="en-GB" b="0" dirty="0" smtClean="0"/>
            </a:br>
            <a:r>
              <a:rPr lang="en-GB" b="0" dirty="0" smtClean="0"/>
              <a:t>Koen Nomden, </a:t>
            </a:r>
            <a:r>
              <a:rPr lang="en-GB" b="0" smtClean="0"/>
              <a:t>Erasmus Mundus, EACEA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Erasmus Mundus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Promote European higher education </a:t>
            </a:r>
          </a:p>
          <a:p>
            <a:r>
              <a:rPr lang="en-GB" dirty="0" smtClean="0"/>
              <a:t>Improve and enhance students’ career prospects</a:t>
            </a:r>
          </a:p>
          <a:p>
            <a:r>
              <a:rPr lang="en-GB" dirty="0" smtClean="0"/>
              <a:t>Promote intercultural understanding through cooperation with third countries</a:t>
            </a:r>
          </a:p>
          <a:p>
            <a:r>
              <a:rPr lang="en-GB" dirty="0" smtClean="0"/>
              <a:t>Contribute to the sustainable development of third countries in the field of higher education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 noGrp="1"/>
          </p:cNvSpPr>
          <p:nvPr/>
        </p:nvSpPr>
        <p:spPr bwMode="auto">
          <a:xfrm>
            <a:off x="2771775" y="6165850"/>
            <a:ext cx="467995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20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25293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BE" smtClean="0"/>
              <a:t>Erasmus Mundus - what does it offer?</a:t>
            </a:r>
            <a:endParaRPr lang="en-GB" smtClean="0"/>
          </a:p>
        </p:txBody>
      </p:sp>
      <p:sp>
        <p:nvSpPr>
          <p:cNvPr id="2529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125538"/>
            <a:ext cx="8229600" cy="42052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smtClean="0"/>
              <a:t>	</a:t>
            </a:r>
            <a:endParaRPr lang="en-GB" sz="2800" b="1" smtClean="0"/>
          </a:p>
          <a:p>
            <a:pPr lvl="1" eaLnBrk="1" hangingPunct="1">
              <a:buClr>
                <a:schemeClr val="bg1"/>
              </a:buClr>
              <a:buFont typeface="Wingdings" pitchFamily="2" charset="2"/>
              <a:buChar char="Ø"/>
            </a:pPr>
            <a:r>
              <a:rPr lang="fr-BE" sz="2400" b="1" smtClean="0"/>
              <a:t>Action 1 - Joint Programmes:</a:t>
            </a:r>
          </a:p>
          <a:p>
            <a:pPr lvl="2" eaLnBrk="1" hangingPunct="1">
              <a:buClr>
                <a:schemeClr val="bg1"/>
              </a:buClr>
              <a:buFont typeface="Wingdings" pitchFamily="2" charset="2"/>
              <a:buChar char="Ø"/>
            </a:pPr>
            <a:r>
              <a:rPr lang="fr-BE" sz="2000" b="1" smtClean="0"/>
              <a:t>Erasmus Mundus Masters Courses (EMMCs)</a:t>
            </a:r>
          </a:p>
          <a:p>
            <a:pPr lvl="2" eaLnBrk="1" hangingPunct="1">
              <a:buClr>
                <a:schemeClr val="bg1"/>
              </a:buClr>
              <a:buFont typeface="Wingdings" pitchFamily="2" charset="2"/>
              <a:buChar char="Ø"/>
            </a:pPr>
            <a:r>
              <a:rPr lang="fr-BE" sz="2000" b="1" smtClean="0"/>
              <a:t>Erasmus Mundus Joint Doctorates (EMJDs)</a:t>
            </a:r>
          </a:p>
          <a:p>
            <a:pPr lvl="1" eaLnBrk="1" hangingPunct="1">
              <a:buClr>
                <a:schemeClr val="bg1"/>
              </a:buClr>
              <a:buFont typeface="Wingdings" pitchFamily="2" charset="2"/>
              <a:buChar char="Ø"/>
            </a:pPr>
            <a:endParaRPr lang="fr-BE" sz="2400" b="1" smtClean="0"/>
          </a:p>
          <a:p>
            <a:pPr lvl="1" eaLnBrk="1" hangingPunct="1">
              <a:buClr>
                <a:schemeClr val="bg1"/>
              </a:buClr>
              <a:buFont typeface="Wingdings" pitchFamily="2" charset="2"/>
              <a:buChar char="Ø"/>
            </a:pPr>
            <a:r>
              <a:rPr lang="fr-BE" sz="2400" b="1" smtClean="0"/>
              <a:t>Action 2 – Partnerships:</a:t>
            </a:r>
          </a:p>
          <a:p>
            <a:pPr lvl="2" eaLnBrk="1" hangingPunct="1">
              <a:buClr>
                <a:schemeClr val="bg1"/>
              </a:buClr>
              <a:buFont typeface="Wingdings" pitchFamily="2" charset="2"/>
              <a:buChar char="Ø"/>
            </a:pPr>
            <a:r>
              <a:rPr lang="en-GB" sz="2000" b="1" smtClean="0"/>
              <a:t>Strand 1 (countries benefiting from Cooperation policy)</a:t>
            </a:r>
          </a:p>
          <a:p>
            <a:pPr lvl="2" eaLnBrk="1" hangingPunct="1">
              <a:buClr>
                <a:schemeClr val="bg1"/>
              </a:buClr>
              <a:buFont typeface="Wingdings" pitchFamily="2" charset="2"/>
              <a:buChar char="Ø"/>
            </a:pPr>
            <a:r>
              <a:rPr lang="en-GB" sz="2000" b="1" smtClean="0"/>
              <a:t>Strand 2 (Industrialised Countries)</a:t>
            </a:r>
          </a:p>
          <a:p>
            <a:pPr lvl="1" eaLnBrk="1" hangingPunct="1">
              <a:buClr>
                <a:schemeClr val="bg1"/>
              </a:buClr>
              <a:buFont typeface="Wingdings" pitchFamily="2" charset="2"/>
              <a:buChar char="Ø"/>
            </a:pPr>
            <a:endParaRPr lang="fr-BE" sz="2400" b="1" smtClean="0"/>
          </a:p>
          <a:p>
            <a:pPr lvl="1" eaLnBrk="1" hangingPunct="1">
              <a:buClr>
                <a:schemeClr val="bg1"/>
              </a:buClr>
              <a:buFont typeface="Wingdings" pitchFamily="2" charset="2"/>
              <a:buChar char="Ø"/>
            </a:pPr>
            <a:r>
              <a:rPr lang="fr-BE" sz="2400" b="1" smtClean="0"/>
              <a:t>Action 3 - Promotion of European HE</a:t>
            </a:r>
          </a:p>
          <a:p>
            <a:pPr lvl="1" eaLnBrk="1" hangingPunct="1">
              <a:buClr>
                <a:schemeClr val="bg1"/>
              </a:buClr>
              <a:buFont typeface="Wingdings" pitchFamily="2" charset="2"/>
              <a:buChar char="Ø"/>
            </a:pPr>
            <a:endParaRPr lang="en-GB" b="1" smtClean="0"/>
          </a:p>
          <a:p>
            <a:pPr lvl="1" eaLnBrk="1" hangingPunct="1">
              <a:buClr>
                <a:schemeClr val="bg1"/>
              </a:buClr>
              <a:buFont typeface="Wingdings" pitchFamily="2" charset="2"/>
              <a:buChar char="Ø"/>
            </a:pPr>
            <a:endParaRPr lang="en-GB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BE" dirty="0" smtClean="0">
                <a:latin typeface="Trebuchet MS" pitchFamily="34" charset="0"/>
              </a:rPr>
              <a:t>Erasmus Mundus </a:t>
            </a:r>
            <a:r>
              <a:rPr lang="fr-BE" dirty="0" smtClean="0">
                <a:latin typeface="Trebuchet MS" pitchFamily="34" charset="0"/>
              </a:rPr>
              <a:t>Action 1 </a:t>
            </a:r>
            <a:r>
              <a:rPr lang="fr-BE" dirty="0" err="1" smtClean="0">
                <a:latin typeface="Trebuchet MS" pitchFamily="34" charset="0"/>
              </a:rPr>
              <a:t>results</a:t>
            </a:r>
            <a:endParaRPr lang="en-GB" dirty="0" smtClean="0">
              <a:latin typeface="Trebuchet MS" pitchFamily="34" charset="0"/>
            </a:endParaRP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00213"/>
            <a:ext cx="8229600" cy="3700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BE" dirty="0" smtClean="0"/>
              <a:t>123 EMMC</a:t>
            </a:r>
            <a:endParaRPr lang="fr-BE" dirty="0" smtClean="0"/>
          </a:p>
          <a:p>
            <a:pPr eaLnBrk="1" hangingPunct="1">
              <a:lnSpc>
                <a:spcPct val="90000"/>
              </a:lnSpc>
            </a:pPr>
            <a:r>
              <a:rPr lang="fr-BE" dirty="0" smtClean="0"/>
              <a:t>24 </a:t>
            </a:r>
            <a:r>
              <a:rPr lang="fr-BE" dirty="0" smtClean="0"/>
              <a:t>EMJD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314 </a:t>
            </a:r>
            <a:r>
              <a:rPr lang="en-GB" dirty="0" smtClean="0"/>
              <a:t>European </a:t>
            </a:r>
            <a:r>
              <a:rPr lang="en-GB" dirty="0" smtClean="0"/>
              <a:t>HEIs</a:t>
            </a: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fr-BE" dirty="0" smtClean="0"/>
              <a:t>86 non </a:t>
            </a:r>
            <a:r>
              <a:rPr lang="fr-BE" dirty="0" err="1" smtClean="0"/>
              <a:t>European</a:t>
            </a:r>
            <a:r>
              <a:rPr lang="fr-BE" dirty="0" smtClean="0"/>
              <a:t> </a:t>
            </a:r>
            <a:r>
              <a:rPr lang="fr-BE" dirty="0" err="1" smtClean="0"/>
              <a:t>HEIs</a:t>
            </a: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10,117 student scholarships </a:t>
            </a:r>
            <a:r>
              <a:rPr lang="en-GB" dirty="0" smtClean="0"/>
              <a:t>2004-2010</a:t>
            </a: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1,614 scholar scholarships 2004-2009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dirty="0" smtClean="0"/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Action 1: </a:t>
            </a:r>
            <a:r>
              <a:rPr lang="fr-BE" dirty="0" err="1" smtClean="0"/>
              <a:t>Student</a:t>
            </a:r>
            <a:r>
              <a:rPr lang="fr-BE" dirty="0" smtClean="0"/>
              <a:t> </a:t>
            </a:r>
            <a:r>
              <a:rPr lang="fr-BE" dirty="0" smtClean="0"/>
              <a:t>and doctoral candidates applications in 2010</a:t>
            </a:r>
            <a:endParaRPr lang="en-GB" dirty="0" smtClean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BE" sz="2400" dirty="0" smtClean="0"/>
              <a:t>EMMC Cat A: </a:t>
            </a:r>
          </a:p>
          <a:p>
            <a:pPr lvl="1">
              <a:lnSpc>
                <a:spcPct val="90000"/>
              </a:lnSpc>
            </a:pPr>
            <a:r>
              <a:rPr lang="fr-BE" sz="2400" dirty="0" smtClean="0"/>
              <a:t>21,394 applications, </a:t>
            </a:r>
            <a:r>
              <a:rPr lang="fr-BE" sz="2400" dirty="0" smtClean="0"/>
              <a:t>1,299 </a:t>
            </a:r>
            <a:r>
              <a:rPr lang="fr-BE" sz="2400" dirty="0" err="1" smtClean="0"/>
              <a:t>selected</a:t>
            </a:r>
            <a:endParaRPr lang="fr-BE" sz="2400" dirty="0" smtClean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fr-BE" sz="2400" dirty="0" smtClean="0"/>
              <a:t>EMMC Cat B:</a:t>
            </a:r>
          </a:p>
          <a:p>
            <a:pPr lvl="1">
              <a:lnSpc>
                <a:spcPct val="90000"/>
              </a:lnSpc>
            </a:pPr>
            <a:r>
              <a:rPr lang="fr-BE" sz="2400" dirty="0" smtClean="0"/>
              <a:t>3,369 applications (836 non EU), 795 </a:t>
            </a:r>
            <a:r>
              <a:rPr lang="fr-BE" sz="2400" dirty="0" err="1" smtClean="0"/>
              <a:t>selected</a:t>
            </a:r>
            <a:r>
              <a:rPr lang="fr-BE" sz="2400" dirty="0" smtClean="0"/>
              <a:t> (120 non EU)</a:t>
            </a:r>
          </a:p>
          <a:p>
            <a:pPr>
              <a:lnSpc>
                <a:spcPct val="90000"/>
              </a:lnSpc>
              <a:spcBef>
                <a:spcPct val="80000"/>
              </a:spcBef>
            </a:pPr>
            <a:r>
              <a:rPr lang="fr-BE" sz="2400" dirty="0" smtClean="0"/>
              <a:t>EMJD CAT A: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1,543 applicants, 78 selected</a:t>
            </a:r>
            <a:endParaRPr lang="en-GB" sz="2000" b="1" dirty="0" smtClean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fr-BE" sz="2400" dirty="0" smtClean="0"/>
              <a:t>EMJD CAT B: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428 applicants, 52 selected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GB" sz="2000" dirty="0" smtClean="0"/>
          </a:p>
          <a:p>
            <a:pPr>
              <a:lnSpc>
                <a:spcPct val="90000"/>
              </a:lnSpc>
              <a:buFontTx/>
              <a:buNone/>
            </a:pPr>
            <a:endParaRPr lang="fr-BE" sz="2400" dirty="0" smtClean="0"/>
          </a:p>
          <a:p>
            <a:pPr>
              <a:lnSpc>
                <a:spcPct val="90000"/>
              </a:lnSpc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Action 1 Scholarships/Fellowships  – Country distribution</a:t>
            </a:r>
            <a:endParaRPr lang="en-GB" smtClean="0"/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r>
              <a:rPr lang="fr-BE" sz="2800" dirty="0" smtClean="0"/>
              <a:t>EMMC Cat A: Top </a:t>
            </a:r>
            <a:r>
              <a:rPr lang="fr-BE" sz="2800" dirty="0" smtClean="0"/>
              <a:t>10: </a:t>
            </a:r>
            <a:r>
              <a:rPr lang="fr-BE" sz="2800" dirty="0" smtClean="0"/>
              <a:t>China, </a:t>
            </a:r>
            <a:r>
              <a:rPr lang="fr-BE" sz="2800" dirty="0" err="1" smtClean="0"/>
              <a:t>India</a:t>
            </a:r>
            <a:r>
              <a:rPr lang="fr-BE" sz="2800" dirty="0" smtClean="0"/>
              <a:t>, </a:t>
            </a:r>
            <a:r>
              <a:rPr lang="fr-BE" sz="2800" dirty="0" err="1" smtClean="0"/>
              <a:t>Brazil</a:t>
            </a:r>
            <a:r>
              <a:rPr lang="fr-BE" sz="2800" dirty="0" smtClean="0"/>
              <a:t>, </a:t>
            </a:r>
            <a:r>
              <a:rPr lang="fr-BE" sz="2800" dirty="0" err="1" smtClean="0"/>
              <a:t>Russia</a:t>
            </a:r>
            <a:r>
              <a:rPr lang="fr-BE" sz="2800" dirty="0" smtClean="0"/>
              <a:t>, Mexico, </a:t>
            </a:r>
            <a:r>
              <a:rPr lang="fr-BE" sz="2800" dirty="0" err="1" smtClean="0"/>
              <a:t>Ethiopia</a:t>
            </a:r>
            <a:r>
              <a:rPr lang="fr-BE" sz="2800" dirty="0" smtClean="0"/>
              <a:t>, USA, </a:t>
            </a:r>
            <a:r>
              <a:rPr lang="fr-BE" sz="2800" dirty="0" err="1" smtClean="0"/>
              <a:t>Bangaldesh</a:t>
            </a:r>
            <a:r>
              <a:rPr lang="fr-BE" sz="2800" dirty="0" smtClean="0"/>
              <a:t>, </a:t>
            </a:r>
            <a:r>
              <a:rPr lang="fr-BE" sz="2800" dirty="0" err="1" smtClean="0"/>
              <a:t>Colombia</a:t>
            </a:r>
            <a:r>
              <a:rPr lang="fr-BE" sz="2800" dirty="0" smtClean="0"/>
              <a:t>, Pakistan</a:t>
            </a:r>
          </a:p>
          <a:p>
            <a:r>
              <a:rPr lang="fr-BE" sz="2800" dirty="0" smtClean="0"/>
              <a:t>EMMC Cat B </a:t>
            </a:r>
            <a:r>
              <a:rPr lang="fr-BE" sz="2800" dirty="0" smtClean="0"/>
              <a:t>: </a:t>
            </a:r>
            <a:r>
              <a:rPr lang="fr-BE" sz="2800" dirty="0" smtClean="0"/>
              <a:t>Top 5: E, I, D, F, RO, PL, EL, UK, P, NL (15 % non EU) </a:t>
            </a:r>
          </a:p>
          <a:p>
            <a:r>
              <a:rPr lang="fr-BE" sz="2800" dirty="0" smtClean="0"/>
              <a:t>EMJD CAT </a:t>
            </a:r>
            <a:r>
              <a:rPr lang="fr-BE" sz="2800" dirty="0" smtClean="0"/>
              <a:t>A: </a:t>
            </a:r>
            <a:r>
              <a:rPr lang="fr-BE" sz="2800" dirty="0" smtClean="0"/>
              <a:t>Top 5: </a:t>
            </a:r>
            <a:r>
              <a:rPr lang="fr-BE" sz="2800" dirty="0" err="1" smtClean="0"/>
              <a:t>India</a:t>
            </a:r>
            <a:r>
              <a:rPr lang="fr-BE" sz="2800" dirty="0" smtClean="0"/>
              <a:t>, China, Iran, USA/</a:t>
            </a:r>
            <a:r>
              <a:rPr lang="fr-BE" sz="2800" dirty="0" err="1" smtClean="0"/>
              <a:t>Brazil</a:t>
            </a:r>
            <a:r>
              <a:rPr lang="fr-BE" sz="2800" dirty="0" smtClean="0"/>
              <a:t>/Pakistan</a:t>
            </a:r>
          </a:p>
          <a:p>
            <a:r>
              <a:rPr lang="fr-BE" sz="2800" dirty="0" smtClean="0"/>
              <a:t>EMJD CAT </a:t>
            </a:r>
            <a:r>
              <a:rPr lang="fr-BE" sz="2800" dirty="0" smtClean="0"/>
              <a:t>B: </a:t>
            </a:r>
            <a:r>
              <a:rPr lang="fr-BE" sz="2800" dirty="0" smtClean="0"/>
              <a:t>Top 5: I, D/F, A/EL/PL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Footer Placeholder 4"/>
          <p:cNvSpPr txBox="1">
            <a:spLocks noGrp="1"/>
          </p:cNvSpPr>
          <p:nvPr/>
        </p:nvSpPr>
        <p:spPr bwMode="auto">
          <a:xfrm>
            <a:off x="2771775" y="6165850"/>
            <a:ext cx="46799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fr-FR" sz="120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26829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BE" smtClean="0"/>
              <a:t>Erasmus Mundus Action 2: results</a:t>
            </a:r>
            <a:endParaRPr lang="en-GB" smtClean="0"/>
          </a:p>
        </p:txBody>
      </p:sp>
      <p:sp>
        <p:nvSpPr>
          <p:cNvPr id="268292" name="Rectangle 4"/>
          <p:cNvSpPr>
            <a:spLocks noChangeArrowheads="1"/>
          </p:cNvSpPr>
          <p:nvPr/>
        </p:nvSpPr>
        <p:spPr bwMode="auto">
          <a:xfrm>
            <a:off x="395288" y="1773238"/>
            <a:ext cx="8218487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spcAft>
                <a:spcPct val="30000"/>
              </a:spcAft>
              <a:buFont typeface="Arial" pitchFamily="34" charset="0"/>
              <a:buChar char="•"/>
            </a:pPr>
            <a:r>
              <a:rPr lang="fr-BE" sz="2800" dirty="0">
                <a:solidFill>
                  <a:schemeClr val="bg1"/>
                </a:solidFill>
                <a:latin typeface="Tahoma" charset="0"/>
              </a:rPr>
              <a:t>110 </a:t>
            </a:r>
            <a:r>
              <a:rPr lang="fr-BE" sz="2800" dirty="0" err="1">
                <a:solidFill>
                  <a:schemeClr val="bg1"/>
                </a:solidFill>
                <a:latin typeface="Tahoma" charset="0"/>
              </a:rPr>
              <a:t>partnerships</a:t>
            </a:r>
            <a:endParaRPr lang="en-GB" sz="2800" dirty="0">
              <a:solidFill>
                <a:schemeClr val="bg1"/>
              </a:solidFill>
              <a:latin typeface="Tahoma" charset="0"/>
            </a:endParaRPr>
          </a:p>
          <a:p>
            <a:pPr marL="342900" indent="-342900" eaLnBrk="0" hangingPunct="0">
              <a:spcBef>
                <a:spcPct val="20000"/>
              </a:spcBef>
              <a:spcAft>
                <a:spcPct val="30000"/>
              </a:spcAft>
              <a:buFont typeface="Arial" pitchFamily="34" charset="0"/>
              <a:buChar char="•"/>
            </a:pPr>
            <a:r>
              <a:rPr lang="fr-BE" sz="2800" dirty="0" smtClean="0">
                <a:solidFill>
                  <a:schemeClr val="bg1"/>
                </a:solidFill>
                <a:latin typeface="Tahoma" charset="0"/>
              </a:rPr>
              <a:t>246 </a:t>
            </a:r>
            <a:r>
              <a:rPr lang="fr-BE" sz="2800" dirty="0" err="1" smtClean="0">
                <a:solidFill>
                  <a:schemeClr val="bg1"/>
                </a:solidFill>
                <a:latin typeface="Tahoma" charset="0"/>
              </a:rPr>
              <a:t>European</a:t>
            </a:r>
            <a:r>
              <a:rPr lang="fr-BE" sz="2800" dirty="0" smtClean="0">
                <a:solidFill>
                  <a:schemeClr val="bg1"/>
                </a:solidFill>
                <a:latin typeface="Tahoma" charset="0"/>
              </a:rPr>
              <a:t> </a:t>
            </a:r>
            <a:r>
              <a:rPr lang="fr-BE" sz="2800" dirty="0" err="1" smtClean="0">
                <a:solidFill>
                  <a:schemeClr val="bg1"/>
                </a:solidFill>
                <a:latin typeface="Tahoma" charset="0"/>
              </a:rPr>
              <a:t>HEIs</a:t>
            </a:r>
            <a:endParaRPr lang="fr-BE" sz="2800" dirty="0">
              <a:solidFill>
                <a:schemeClr val="bg1"/>
              </a:solidFill>
              <a:latin typeface="Tahoma" charset="0"/>
            </a:endParaRPr>
          </a:p>
          <a:p>
            <a:pPr marL="342900" indent="-342900" eaLnBrk="0" hangingPunct="0">
              <a:spcBef>
                <a:spcPct val="20000"/>
              </a:spcBef>
              <a:spcAft>
                <a:spcPct val="30000"/>
              </a:spcAft>
              <a:buFont typeface="Arial" pitchFamily="34" charset="0"/>
              <a:buChar char="•"/>
            </a:pPr>
            <a:r>
              <a:rPr lang="fr-BE" sz="2800" dirty="0">
                <a:solidFill>
                  <a:schemeClr val="bg1"/>
                </a:solidFill>
                <a:latin typeface="Tahoma" charset="0"/>
              </a:rPr>
              <a:t>559 </a:t>
            </a:r>
            <a:r>
              <a:rPr lang="fr-BE" sz="2800" dirty="0" smtClean="0">
                <a:solidFill>
                  <a:schemeClr val="bg1"/>
                </a:solidFill>
                <a:latin typeface="Tahoma" charset="0"/>
              </a:rPr>
              <a:t>non-</a:t>
            </a:r>
            <a:r>
              <a:rPr lang="fr-BE" sz="2800" dirty="0" err="1" smtClean="0">
                <a:solidFill>
                  <a:schemeClr val="bg1"/>
                </a:solidFill>
                <a:latin typeface="Tahoma" charset="0"/>
              </a:rPr>
              <a:t>European</a:t>
            </a:r>
            <a:r>
              <a:rPr lang="fr-BE" sz="2800" dirty="0" smtClean="0">
                <a:solidFill>
                  <a:schemeClr val="bg1"/>
                </a:solidFill>
                <a:latin typeface="Tahoma" charset="0"/>
              </a:rPr>
              <a:t> </a:t>
            </a:r>
            <a:r>
              <a:rPr lang="fr-BE" sz="2800" dirty="0" err="1" smtClean="0">
                <a:solidFill>
                  <a:schemeClr val="bg1"/>
                </a:solidFill>
                <a:latin typeface="Tahoma" charset="0"/>
              </a:rPr>
              <a:t>HEIs</a:t>
            </a:r>
            <a:endParaRPr lang="en-GB" sz="2800" dirty="0">
              <a:solidFill>
                <a:schemeClr val="bg1"/>
              </a:solidFill>
              <a:latin typeface="Tahoma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  <a:latin typeface="Tahoma" charset="0"/>
              </a:rPr>
              <a:t>18,500 </a:t>
            </a:r>
            <a:r>
              <a:rPr lang="en-GB" sz="2800" dirty="0">
                <a:solidFill>
                  <a:schemeClr val="bg1"/>
                </a:solidFill>
                <a:latin typeface="Tahoma" charset="0"/>
              </a:rPr>
              <a:t>mobility flows from </a:t>
            </a:r>
            <a:r>
              <a:rPr lang="en-GB" sz="2800" dirty="0" smtClean="0">
                <a:solidFill>
                  <a:schemeClr val="bg1"/>
                </a:solidFill>
                <a:latin typeface="Tahoma" charset="0"/>
              </a:rPr>
              <a:t>2007-2010:</a:t>
            </a:r>
          </a:p>
          <a:p>
            <a:pPr marL="800100" lvl="1" indent="-342900" eaLnBrk="0" hangingPunct="0">
              <a:spcBef>
                <a:spcPct val="20000"/>
              </a:spcBef>
              <a:buFont typeface="Tahoma" pitchFamily="34" charset="0"/>
              <a:buChar char="–"/>
            </a:pPr>
            <a:r>
              <a:rPr lang="en-GB" sz="2800" dirty="0" smtClean="0">
                <a:solidFill>
                  <a:schemeClr val="bg1"/>
                </a:solidFill>
                <a:latin typeface="Tahoma" charset="0"/>
              </a:rPr>
              <a:t>16,000 to EU</a:t>
            </a:r>
          </a:p>
          <a:p>
            <a:pPr marL="800100" lvl="1" indent="-342900" eaLnBrk="0" hangingPunct="0">
              <a:spcBef>
                <a:spcPct val="20000"/>
              </a:spcBef>
              <a:buFont typeface="Tahoma" pitchFamily="34" charset="0"/>
              <a:buChar char="–"/>
            </a:pPr>
            <a:r>
              <a:rPr lang="en-GB" sz="2800" dirty="0" smtClean="0">
                <a:solidFill>
                  <a:schemeClr val="bg1"/>
                </a:solidFill>
                <a:latin typeface="Tahoma" charset="0"/>
              </a:rPr>
              <a:t>2,500 to non EU</a:t>
            </a:r>
            <a:endParaRPr lang="en-GB" sz="2800" dirty="0">
              <a:solidFill>
                <a:schemeClr val="bg1"/>
              </a:solidFill>
              <a:latin typeface="Tahoma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endParaRPr lang="fr-BE" sz="2800" dirty="0">
              <a:solidFill>
                <a:schemeClr val="bg1"/>
              </a:solidFill>
              <a:latin typeface="Tahoma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GB" sz="2400" dirty="0">
              <a:solidFill>
                <a:schemeClr val="bg1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EMA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fr-BE" dirty="0" smtClean="0"/>
              <a:t>Erasmus Mundus </a:t>
            </a:r>
            <a:r>
              <a:rPr lang="fr-BE" dirty="0" err="1" smtClean="0"/>
              <a:t>Students</a:t>
            </a:r>
            <a:r>
              <a:rPr lang="fr-BE" dirty="0" smtClean="0"/>
              <a:t> and Alumni Association: </a:t>
            </a:r>
            <a:r>
              <a:rPr lang="fr-BE" dirty="0" smtClean="0">
                <a:hlinkClick r:id="rId2"/>
              </a:rPr>
              <a:t>http://www.em-a.eu/</a:t>
            </a:r>
            <a:endParaRPr lang="fr-BE" dirty="0" smtClean="0"/>
          </a:p>
          <a:p>
            <a:r>
              <a:rPr lang="en-GB" dirty="0" smtClean="0"/>
              <a:t>Forum for networking, communication and collaboration </a:t>
            </a:r>
          </a:p>
          <a:p>
            <a:r>
              <a:rPr lang="fr-BE" dirty="0" smtClean="0"/>
              <a:t>More </a:t>
            </a:r>
            <a:r>
              <a:rPr lang="fr-BE" dirty="0" err="1" smtClean="0"/>
              <a:t>than</a:t>
            </a:r>
            <a:r>
              <a:rPr lang="fr-BE" dirty="0" smtClean="0"/>
              <a:t> 5,200 active </a:t>
            </a:r>
            <a:r>
              <a:rPr lang="fr-BE" dirty="0" err="1" smtClean="0"/>
              <a:t>members</a:t>
            </a:r>
            <a:endParaRPr lang="fr-BE" dirty="0" smtClean="0"/>
          </a:p>
          <a:p>
            <a:r>
              <a:rPr lang="fr-BE" dirty="0" err="1" smtClean="0"/>
              <a:t>Supported</a:t>
            </a:r>
            <a:r>
              <a:rPr lang="fr-BE" dirty="0" smtClean="0"/>
              <a:t> by the </a:t>
            </a:r>
            <a:r>
              <a:rPr lang="fr-BE" dirty="0" err="1" smtClean="0"/>
              <a:t>European</a:t>
            </a:r>
            <a:r>
              <a:rPr lang="fr-BE" dirty="0" smtClean="0"/>
              <a:t> Commission</a:t>
            </a:r>
            <a:endParaRPr lang="en-GB" dirty="0" smtClean="0"/>
          </a:p>
          <a:p>
            <a:r>
              <a:rPr lang="fr-BE" dirty="0" smtClean="0"/>
              <a:t>Important </a:t>
            </a:r>
            <a:r>
              <a:rPr lang="fr-BE" dirty="0" err="1" smtClean="0"/>
              <a:t>role</a:t>
            </a:r>
            <a:r>
              <a:rPr lang="fr-BE" dirty="0" smtClean="0"/>
              <a:t> in the promotion of Erasmus Mundus</a:t>
            </a:r>
          </a:p>
          <a:p>
            <a:endParaRPr lang="fr-BE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1836</TotalTime>
  <Words>285</Words>
  <Application>Microsoft Office PowerPoint</Application>
  <PresentationFormat>On-screen Show (4:3)</PresentationFormat>
  <Paragraphs>54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Tahoma</vt:lpstr>
      <vt:lpstr>Calibri</vt:lpstr>
      <vt:lpstr>Wingdings</vt:lpstr>
      <vt:lpstr>Trebuchet MS</vt:lpstr>
      <vt:lpstr>Default Design</vt:lpstr>
      <vt:lpstr>Custom Design</vt:lpstr>
      <vt:lpstr>2_Custom Design</vt:lpstr>
      <vt:lpstr>Chart</vt:lpstr>
      <vt:lpstr>European Campus Cafe, 27th January 2011 Koen Nomden, Erasmus Mundus, EACEA</vt:lpstr>
      <vt:lpstr>Erasmus Mundus Objectives</vt:lpstr>
      <vt:lpstr>Erasmus Mundus - what does it offer?</vt:lpstr>
      <vt:lpstr>Erasmus Mundus Action 1 results</vt:lpstr>
      <vt:lpstr>Action 1: Student and doctoral candidates applications in 2010</vt:lpstr>
      <vt:lpstr>Action 1 Scholarships/Fellowships  – Country distribution</vt:lpstr>
      <vt:lpstr>Erasmus Mundus Action 2: results</vt:lpstr>
      <vt:lpstr>EMA</vt:lpstr>
    </vt:vector>
  </TitlesOfParts>
  <Company>European Commission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Mattei Stefano</dc:creator>
  <cp:lastModifiedBy>nomdekn</cp:lastModifiedBy>
  <cp:revision>109</cp:revision>
  <dcterms:created xsi:type="dcterms:W3CDTF">2010-01-18T11:51:10Z</dcterms:created>
  <dcterms:modified xsi:type="dcterms:W3CDTF">2011-01-27T12:34:02Z</dcterms:modified>
</cp:coreProperties>
</file>