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F6C5A-155E-40D0-BF35-48BD03A28F6A}" type="datetimeFigureOut">
              <a:rPr lang="fr-FR" smtClean="0"/>
              <a:pPr/>
              <a:t>04/11/2009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94982-7138-482F-8AA3-02C085405BD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AE64B-D6BB-484F-BC61-25EA03491B2E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C671-7E55-4B70-8224-9CE1BDBFA2F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C671-7E55-4B70-8224-9CE1BDBFA2F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C671-7E55-4B70-8224-9CE1BDBFA2F2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C671-7E55-4B70-8224-9CE1BDBFA2F2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C671-7E55-4B70-8224-9CE1BDBFA2F2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C671-7E55-4B70-8224-9CE1BDBFA2F2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C671-7E55-4B70-8224-9CE1BDBFA2F2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0792-BBBB-43DA-8E66-4F861ED3356D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B0FA-0DB9-4880-82FA-D5FD00EFF159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2F1E-3411-4449-BFC9-481F0205441C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9286-2638-4940-B9EC-82AF62D74211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1480-C0F5-4588-9FA7-EA34C661AEFE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BCF-66A1-499A-A697-4C9A4E153422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D76E-DECA-4943-B0E3-54C91474C361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ADFC-F19F-45B7-A3D0-A6290C4E4A9F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8E8B-F3EE-4414-A0C8-B84175D1F400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C9CA-1199-487B-AEB3-7DA221FB50C8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0C57-8F52-47CE-9AE1-4D42388AFAF4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30A3F-E198-494B-97F4-DD6FDEDC4FAB}" type="datetime1">
              <a:rPr lang="fr-FR" smtClean="0"/>
              <a:pPr/>
              <a:t>04/11/2009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06459-CF75-49A7-AC11-802E6FC93D4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opy of unica logo bl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19063"/>
            <a:ext cx="143986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UPMC vue du ci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67256" y="475488"/>
            <a:ext cx="5809488" cy="5907024"/>
          </a:xfrm>
          <a:prstGeom prst="rect">
            <a:avLst/>
          </a:prstGeom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1928802"/>
            <a:ext cx="7772400" cy="147002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>
                <a:solidFill>
                  <a:srgbClr val="003399"/>
                </a:solidFill>
              </a:rPr>
              <a:t/>
            </a:r>
            <a:br>
              <a:rPr lang="en-GB" sz="4000" b="1" dirty="0" smtClean="0">
                <a:solidFill>
                  <a:srgbClr val="003399"/>
                </a:solidFill>
              </a:rPr>
            </a:br>
            <a:r>
              <a:rPr lang="en-GB" sz="5400" b="1" dirty="0" smtClean="0">
                <a:solidFill>
                  <a:srgbClr val="003399"/>
                </a:solidFill>
              </a:rPr>
              <a:t>AGENDA </a:t>
            </a:r>
            <a:br>
              <a:rPr lang="en-GB" sz="5400" b="1" dirty="0" smtClean="0">
                <a:solidFill>
                  <a:srgbClr val="003399"/>
                </a:solidFill>
              </a:rPr>
            </a:br>
            <a:r>
              <a:rPr lang="en-GB" sz="5400" b="1" dirty="0" smtClean="0">
                <a:solidFill>
                  <a:srgbClr val="003399"/>
                </a:solidFill>
              </a:rPr>
              <a:t> General Assembly</a:t>
            </a:r>
            <a:r>
              <a:rPr lang="en-GB" sz="4000" b="1" dirty="0" smtClean="0">
                <a:solidFill>
                  <a:srgbClr val="003399"/>
                </a:solidFill>
              </a:rPr>
              <a:t/>
            </a:r>
            <a:br>
              <a:rPr lang="en-GB" sz="4000" b="1" dirty="0" smtClean="0">
                <a:solidFill>
                  <a:srgbClr val="003399"/>
                </a:solidFill>
              </a:rPr>
            </a:br>
            <a:endParaRPr lang="en-GB" sz="4000" b="1" dirty="0" smtClean="0">
              <a:solidFill>
                <a:srgbClr val="003399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85786" y="5000636"/>
            <a:ext cx="7772400" cy="7556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Paris, November 6,</a:t>
            </a:r>
            <a:r>
              <a:rPr kumimoji="0" lang="en-GB" sz="3300" b="1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2009</a:t>
            </a:r>
            <a:endParaRPr kumimoji="0" lang="en-GB" sz="3300" b="1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000099"/>
                </a:solidFill>
              </a:rPr>
              <a:t>UNICA General </a:t>
            </a:r>
            <a:r>
              <a:rPr lang="fr-BE" dirty="0" err="1" smtClean="0">
                <a:solidFill>
                  <a:srgbClr val="000099"/>
                </a:solidFill>
              </a:rPr>
              <a:t>Assembly</a:t>
            </a:r>
            <a:r>
              <a:rPr lang="fr-BE" dirty="0" smtClean="0">
                <a:solidFill>
                  <a:srgbClr val="000099"/>
                </a:solidFill>
              </a:rPr>
              <a:t> 2009-UPMC, Paris</a:t>
            </a:r>
            <a:endParaRPr lang="fr-BE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128713" y="500063"/>
            <a:ext cx="8229600" cy="785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>
                <a:solidFill>
                  <a:srgbClr val="003399"/>
                </a:solidFill>
              </a:rPr>
              <a:t>AGENDA General Assembly</a:t>
            </a:r>
            <a:br>
              <a:rPr lang="en-GB" sz="4000" b="1" dirty="0" smtClean="0">
                <a:solidFill>
                  <a:srgbClr val="003399"/>
                </a:solidFill>
              </a:rPr>
            </a:br>
            <a:endParaRPr lang="en-GB" sz="40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8596" y="1412875"/>
            <a:ext cx="8215370" cy="4873645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</a:pPr>
            <a:endParaRPr lang="en-GB" sz="2800" dirty="0" smtClean="0">
              <a:solidFill>
                <a:srgbClr val="0033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sz="2800" dirty="0" smtClean="0">
                <a:solidFill>
                  <a:srgbClr val="003399"/>
                </a:solidFill>
              </a:rPr>
              <a:t>Welcome </a:t>
            </a:r>
            <a:r>
              <a:rPr lang="en-GB" sz="2800" dirty="0">
                <a:solidFill>
                  <a:srgbClr val="003399"/>
                </a:solidFill>
              </a:rPr>
              <a:t>address by the Rector of the </a:t>
            </a:r>
            <a:r>
              <a:rPr lang="en-GB" sz="2800" dirty="0" err="1">
                <a:solidFill>
                  <a:srgbClr val="003399"/>
                </a:solidFill>
              </a:rPr>
              <a:t>Université</a:t>
            </a:r>
            <a:r>
              <a:rPr lang="en-GB" sz="2800" dirty="0">
                <a:solidFill>
                  <a:srgbClr val="003399"/>
                </a:solidFill>
              </a:rPr>
              <a:t> Pierre et Marie Curie, Prof. </a:t>
            </a:r>
            <a:r>
              <a:rPr lang="en-US" sz="2800" dirty="0">
                <a:solidFill>
                  <a:srgbClr val="003399"/>
                </a:solidFill>
              </a:rPr>
              <a:t>Jean Charles </a:t>
            </a:r>
            <a:r>
              <a:rPr lang="en-US" sz="2800" dirty="0" err="1">
                <a:solidFill>
                  <a:srgbClr val="003399"/>
                </a:solidFill>
              </a:rPr>
              <a:t>Pomerol</a:t>
            </a:r>
            <a:r>
              <a:rPr lang="en-GB" sz="2800" dirty="0">
                <a:solidFill>
                  <a:srgbClr val="003399"/>
                </a:solidFill>
              </a:rPr>
              <a:t>		</a:t>
            </a:r>
            <a:endParaRPr lang="fr-BE" sz="2800" dirty="0">
              <a:solidFill>
                <a:srgbClr val="003399"/>
              </a:solidFill>
            </a:endParaRPr>
          </a:p>
          <a:p>
            <a:pPr marL="609600" lvl="0" indent="-609600">
              <a:buFontTx/>
              <a:buAutoNum type="arabicPeriod"/>
            </a:pPr>
            <a:r>
              <a:rPr lang="en-GB" sz="2800" dirty="0" smtClean="0">
                <a:solidFill>
                  <a:srgbClr val="003399"/>
                </a:solidFill>
              </a:rPr>
              <a:t>Opening </a:t>
            </a:r>
            <a:r>
              <a:rPr lang="en-GB" sz="2800" dirty="0">
                <a:solidFill>
                  <a:srgbClr val="003399"/>
                </a:solidFill>
              </a:rPr>
              <a:t>of the General Assembly by the President, Prof. Stavros A. Zenios.</a:t>
            </a:r>
          </a:p>
          <a:p>
            <a:pPr marL="609600" lvl="0" indent="-609600">
              <a:buFontTx/>
              <a:buAutoNum type="arabicPeriod"/>
            </a:pPr>
            <a:r>
              <a:rPr lang="en-GB" sz="2800" dirty="0" smtClean="0">
                <a:solidFill>
                  <a:srgbClr val="003399"/>
                </a:solidFill>
              </a:rPr>
              <a:t>Adoption </a:t>
            </a:r>
            <a:r>
              <a:rPr lang="en-GB" sz="2800" dirty="0">
                <a:solidFill>
                  <a:srgbClr val="003399"/>
                </a:solidFill>
              </a:rPr>
              <a:t>of the Agenda</a:t>
            </a:r>
            <a:endParaRPr lang="fr-BE" sz="2800" dirty="0">
              <a:solidFill>
                <a:srgbClr val="0033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sz="2800" dirty="0" smtClean="0">
                <a:solidFill>
                  <a:srgbClr val="003399"/>
                </a:solidFill>
              </a:rPr>
              <a:t>Adoption </a:t>
            </a:r>
            <a:r>
              <a:rPr lang="en-GB" sz="2800" dirty="0">
                <a:solidFill>
                  <a:srgbClr val="003399"/>
                </a:solidFill>
              </a:rPr>
              <a:t>of the Minutes of the Prague General Assembly, October 17, 2008</a:t>
            </a:r>
          </a:p>
          <a:p>
            <a:pPr marL="609600" lvl="0" indent="-609600">
              <a:buFontTx/>
              <a:buAutoNum type="arabicPeriod"/>
            </a:pPr>
            <a:r>
              <a:rPr lang="en-GB" sz="2800" dirty="0" smtClean="0">
                <a:solidFill>
                  <a:srgbClr val="003399"/>
                </a:solidFill>
              </a:rPr>
              <a:t>President’s </a:t>
            </a:r>
            <a:r>
              <a:rPr lang="en-GB" sz="2800" dirty="0">
                <a:solidFill>
                  <a:srgbClr val="003399"/>
                </a:solidFill>
              </a:rPr>
              <a:t>Report 2008-2009  </a:t>
            </a:r>
            <a:r>
              <a:rPr lang="en-GB" sz="2400" dirty="0"/>
              <a:t>	</a:t>
            </a:r>
            <a:endParaRPr lang="fr-BE" sz="2400" dirty="0" smtClean="0"/>
          </a:p>
          <a:p>
            <a:pPr marL="1071563" lvl="0">
              <a:buFontTx/>
              <a:buChar char="-"/>
            </a:pPr>
            <a:r>
              <a:rPr lang="en-GB" sz="2200" dirty="0">
                <a:solidFill>
                  <a:srgbClr val="003399"/>
                </a:solidFill>
              </a:rPr>
              <a:t>Presentation of </a:t>
            </a:r>
            <a:r>
              <a:rPr lang="en-GB" sz="2200" dirty="0" err="1">
                <a:solidFill>
                  <a:srgbClr val="003399"/>
                </a:solidFill>
              </a:rPr>
              <a:t>Universidade</a:t>
            </a:r>
            <a:r>
              <a:rPr lang="en-GB" sz="2200" dirty="0">
                <a:solidFill>
                  <a:srgbClr val="003399"/>
                </a:solidFill>
              </a:rPr>
              <a:t> de </a:t>
            </a:r>
            <a:r>
              <a:rPr lang="en-GB" sz="2200" dirty="0" err="1">
                <a:solidFill>
                  <a:srgbClr val="003399"/>
                </a:solidFill>
              </a:rPr>
              <a:t>Lisboa</a:t>
            </a:r>
            <a:r>
              <a:rPr lang="en-GB" sz="2200" dirty="0">
                <a:solidFill>
                  <a:srgbClr val="003399"/>
                </a:solidFill>
              </a:rPr>
              <a:t>, new member since 2009</a:t>
            </a:r>
            <a:endParaRPr lang="fr-BE" sz="2200" dirty="0">
              <a:solidFill>
                <a:srgbClr val="003399"/>
              </a:solidFill>
            </a:endParaRPr>
          </a:p>
          <a:p>
            <a:pPr marL="1071563" lvl="0">
              <a:buFontTx/>
              <a:buChar char="-"/>
            </a:pPr>
            <a:r>
              <a:rPr lang="en-GB" sz="2200" dirty="0">
                <a:solidFill>
                  <a:srgbClr val="003399"/>
                </a:solidFill>
              </a:rPr>
              <a:t>UNICA EC Projects, Arthur Mettinger</a:t>
            </a:r>
            <a:r>
              <a:rPr lang="en-GB" sz="2800" dirty="0" smtClean="0">
                <a:solidFill>
                  <a:srgbClr val="003399"/>
                </a:solidFill>
              </a:rPr>
              <a:t/>
            </a:r>
            <a:br>
              <a:rPr lang="en-GB" sz="2800" dirty="0" smtClean="0">
                <a:solidFill>
                  <a:srgbClr val="003399"/>
                </a:solidFill>
              </a:rPr>
            </a:br>
            <a:endParaRPr lang="en-GB" sz="2800" dirty="0" smtClean="0">
              <a:solidFill>
                <a:srgbClr val="003399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en-GB" sz="1600" b="1" dirty="0" smtClean="0">
              <a:solidFill>
                <a:srgbClr val="003399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en-GB" sz="1600" dirty="0" smtClean="0">
              <a:solidFill>
                <a:srgbClr val="003399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endParaRPr lang="en-GB" dirty="0" smtClean="0">
              <a:solidFill>
                <a:srgbClr val="003399"/>
              </a:solidFill>
            </a:endParaRPr>
          </a:p>
        </p:txBody>
      </p:sp>
      <p:pic>
        <p:nvPicPr>
          <p:cNvPr id="3076" name="Picture 6" descr="Copy of unica logo bl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3684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2695575" y="1125538"/>
            <a:ext cx="6448425" cy="1587"/>
          </a:xfrm>
          <a:prstGeom prst="line">
            <a:avLst/>
          </a:prstGeom>
          <a:noFill/>
          <a:ln w="36068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/>
              <a:t>UNICA General </a:t>
            </a:r>
            <a:r>
              <a:rPr lang="fr-BE" dirty="0" err="1" smtClean="0"/>
              <a:t>Assembly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128713" y="500063"/>
            <a:ext cx="8229600" cy="785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>
                <a:solidFill>
                  <a:srgbClr val="003399"/>
                </a:solidFill>
              </a:rPr>
              <a:t>6. UNICA Policies</a:t>
            </a:r>
            <a:br>
              <a:rPr lang="en-GB" sz="4000" b="1" dirty="0" smtClean="0">
                <a:solidFill>
                  <a:srgbClr val="003399"/>
                </a:solidFill>
              </a:rPr>
            </a:br>
            <a:endParaRPr lang="en-GB" sz="4000" dirty="0" smtClean="0"/>
          </a:p>
        </p:txBody>
      </p:sp>
      <p:pic>
        <p:nvPicPr>
          <p:cNvPr id="3076" name="Picture 6" descr="Copy of unica logo bl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3684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2695575" y="1125538"/>
            <a:ext cx="6448425" cy="1587"/>
          </a:xfrm>
          <a:prstGeom prst="line">
            <a:avLst/>
          </a:prstGeom>
          <a:noFill/>
          <a:ln w="36068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28596" y="1412875"/>
            <a:ext cx="8215370" cy="48736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/>
            <a:endParaRPr lang="en-GB" sz="2800" dirty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600" dirty="0" smtClean="0">
                <a:solidFill>
                  <a:srgbClr val="003399"/>
                </a:solidFill>
              </a:rPr>
              <a:t> 	Membership </a:t>
            </a:r>
            <a:r>
              <a:rPr lang="en-GB" sz="2600" dirty="0">
                <a:solidFill>
                  <a:srgbClr val="003399"/>
                </a:solidFill>
              </a:rPr>
              <a:t>Criteria for the UNICA </a:t>
            </a:r>
            <a:r>
              <a:rPr lang="en-GB" sz="2600" dirty="0" smtClean="0">
                <a:solidFill>
                  <a:srgbClr val="003399"/>
                </a:solidFill>
              </a:rPr>
              <a:t>Network</a:t>
            </a:r>
            <a:endParaRPr lang="en-GB" sz="2600" dirty="0" smtClean="0">
              <a:solidFill>
                <a:srgbClr val="003399"/>
              </a:solidFill>
            </a:endParaRPr>
          </a:p>
          <a:p>
            <a:pPr lvl="1"/>
            <a:endParaRPr lang="en-GB" sz="2600" dirty="0" smtClean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600" dirty="0">
                <a:solidFill>
                  <a:srgbClr val="003399"/>
                </a:solidFill>
              </a:rPr>
              <a:t> </a:t>
            </a:r>
            <a:r>
              <a:rPr lang="en-GB" sz="2600" dirty="0" smtClean="0">
                <a:solidFill>
                  <a:srgbClr val="003399"/>
                </a:solidFill>
              </a:rPr>
              <a:t>	</a:t>
            </a:r>
            <a:r>
              <a:rPr lang="es-ES" sz="2600" dirty="0" smtClean="0">
                <a:solidFill>
                  <a:srgbClr val="003399"/>
                </a:solidFill>
              </a:rPr>
              <a:t>Student </a:t>
            </a:r>
            <a:r>
              <a:rPr lang="es-ES" sz="2600" dirty="0">
                <a:solidFill>
                  <a:srgbClr val="003399"/>
                </a:solidFill>
              </a:rPr>
              <a:t>Conference 2010, </a:t>
            </a:r>
            <a:r>
              <a:rPr lang="es-ES" sz="2600" dirty="0" err="1">
                <a:solidFill>
                  <a:srgbClr val="003399"/>
                </a:solidFill>
              </a:rPr>
              <a:t>Raimondo</a:t>
            </a:r>
            <a:r>
              <a:rPr lang="es-ES" sz="2600" dirty="0">
                <a:solidFill>
                  <a:srgbClr val="003399"/>
                </a:solidFill>
              </a:rPr>
              <a:t> </a:t>
            </a:r>
            <a:r>
              <a:rPr lang="es-ES" sz="2600" dirty="0" err="1">
                <a:solidFill>
                  <a:srgbClr val="003399"/>
                </a:solidFill>
              </a:rPr>
              <a:t>Cagiano</a:t>
            </a:r>
            <a:r>
              <a:rPr lang="es-ES" sz="2600" dirty="0">
                <a:solidFill>
                  <a:srgbClr val="003399"/>
                </a:solidFill>
              </a:rPr>
              <a:t> de </a:t>
            </a:r>
            <a:r>
              <a:rPr lang="es-ES" sz="2600" dirty="0" smtClean="0">
                <a:solidFill>
                  <a:srgbClr val="003399"/>
                </a:solidFill>
              </a:rPr>
              <a:t>	</a:t>
            </a:r>
            <a:r>
              <a:rPr lang="es-ES" sz="2600" dirty="0" err="1" smtClean="0">
                <a:solidFill>
                  <a:srgbClr val="003399"/>
                </a:solidFill>
              </a:rPr>
              <a:t>Azevedo</a:t>
            </a:r>
            <a:r>
              <a:rPr lang="es-ES" sz="2600" dirty="0" smtClean="0">
                <a:solidFill>
                  <a:srgbClr val="003399"/>
                </a:solidFill>
              </a:rPr>
              <a:t> </a:t>
            </a:r>
            <a:r>
              <a:rPr lang="es-ES" sz="2600" dirty="0">
                <a:solidFill>
                  <a:srgbClr val="003399"/>
                </a:solidFill>
              </a:rPr>
              <a:t>&amp; Luciano </a:t>
            </a:r>
            <a:r>
              <a:rPr lang="es-ES" sz="2600" dirty="0" smtClean="0">
                <a:solidFill>
                  <a:srgbClr val="003399"/>
                </a:solidFill>
              </a:rPr>
              <a:t>Saso</a:t>
            </a:r>
          </a:p>
          <a:p>
            <a:pPr lvl="1"/>
            <a:endParaRPr lang="fr-BE" sz="2600" dirty="0" smtClean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BE" sz="2600" dirty="0">
                <a:solidFill>
                  <a:srgbClr val="003399"/>
                </a:solidFill>
              </a:rPr>
              <a:t> </a:t>
            </a:r>
            <a:r>
              <a:rPr lang="fr-BE" sz="2600" dirty="0" smtClean="0">
                <a:solidFill>
                  <a:srgbClr val="003399"/>
                </a:solidFill>
              </a:rPr>
              <a:t>	</a:t>
            </a:r>
            <a:r>
              <a:rPr lang="en-US" sz="2600" dirty="0" smtClean="0">
                <a:solidFill>
                  <a:srgbClr val="003399"/>
                </a:solidFill>
              </a:rPr>
              <a:t>Working </a:t>
            </a:r>
            <a:r>
              <a:rPr lang="en-US" sz="2600" dirty="0">
                <a:solidFill>
                  <a:srgbClr val="003399"/>
                </a:solidFill>
              </a:rPr>
              <a:t>Group on Research Evaluation in Higher </a:t>
            </a:r>
            <a:r>
              <a:rPr lang="en-US" sz="2600" dirty="0" smtClean="0">
                <a:solidFill>
                  <a:srgbClr val="003399"/>
                </a:solidFill>
              </a:rPr>
              <a:t>	Education</a:t>
            </a:r>
            <a:r>
              <a:rPr lang="en-US" sz="2600" dirty="0">
                <a:solidFill>
                  <a:srgbClr val="003399"/>
                </a:solidFill>
              </a:rPr>
              <a:t>, Philippe </a:t>
            </a:r>
            <a:r>
              <a:rPr lang="en-US" sz="2600" dirty="0" err="1">
                <a:solidFill>
                  <a:srgbClr val="003399"/>
                </a:solidFill>
              </a:rPr>
              <a:t>Vincke</a:t>
            </a:r>
            <a:r>
              <a:rPr lang="en-US" sz="2600" dirty="0">
                <a:solidFill>
                  <a:srgbClr val="003399"/>
                </a:solidFill>
              </a:rPr>
              <a:t> </a:t>
            </a:r>
            <a:r>
              <a:rPr lang="en-US" sz="2600" dirty="0" smtClean="0">
                <a:solidFill>
                  <a:srgbClr val="003399"/>
                </a:solidFill>
              </a:rPr>
              <a:t>&amp; </a:t>
            </a:r>
            <a:r>
              <a:rPr lang="en-US" sz="2600" dirty="0">
                <a:solidFill>
                  <a:srgbClr val="003399"/>
                </a:solidFill>
              </a:rPr>
              <a:t>Veronique </a:t>
            </a:r>
            <a:r>
              <a:rPr lang="en-US" sz="2600" dirty="0" smtClean="0">
                <a:solidFill>
                  <a:srgbClr val="003399"/>
                </a:solidFill>
              </a:rPr>
              <a:t>Halloin</a:t>
            </a:r>
          </a:p>
          <a:p>
            <a:pPr lvl="1"/>
            <a:endParaRPr lang="en-US" sz="2600" dirty="0" smtClean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3399"/>
                </a:solidFill>
              </a:rPr>
              <a:t> 	UNICA </a:t>
            </a:r>
            <a:r>
              <a:rPr lang="en-US" sz="2600" dirty="0">
                <a:solidFill>
                  <a:srgbClr val="003399"/>
                </a:solidFill>
              </a:rPr>
              <a:t>Observatory in Administrative Excellence, </a:t>
            </a:r>
            <a:r>
              <a:rPr lang="en-US" sz="2600" dirty="0" smtClean="0">
                <a:solidFill>
                  <a:srgbClr val="003399"/>
                </a:solidFill>
              </a:rPr>
              <a:t>	</a:t>
            </a:r>
            <a:r>
              <a:rPr lang="en-US" sz="2600" dirty="0" smtClean="0">
                <a:solidFill>
                  <a:srgbClr val="003399"/>
                </a:solidFill>
              </a:rPr>
              <a:t>Gregory </a:t>
            </a:r>
            <a:r>
              <a:rPr lang="en-US" sz="2600" dirty="0" err="1" smtClean="0">
                <a:solidFill>
                  <a:srgbClr val="003399"/>
                </a:solidFill>
              </a:rPr>
              <a:t>Prastracos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128713" y="500063"/>
            <a:ext cx="8229600" cy="785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>
                <a:solidFill>
                  <a:srgbClr val="003399"/>
                </a:solidFill>
              </a:rPr>
              <a:t>7. Financial Status</a:t>
            </a:r>
            <a:br>
              <a:rPr lang="en-GB" sz="4000" b="1" dirty="0" smtClean="0">
                <a:solidFill>
                  <a:srgbClr val="003399"/>
                </a:solidFill>
              </a:rPr>
            </a:br>
            <a:endParaRPr lang="en-GB" sz="4000" dirty="0" smtClean="0"/>
          </a:p>
        </p:txBody>
      </p:sp>
      <p:pic>
        <p:nvPicPr>
          <p:cNvPr id="3076" name="Picture 6" descr="Copy of unica logo bl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3684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2695575" y="1125538"/>
            <a:ext cx="6448425" cy="1587"/>
          </a:xfrm>
          <a:prstGeom prst="line">
            <a:avLst/>
          </a:prstGeom>
          <a:noFill/>
          <a:ln w="36068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428596" y="1412875"/>
            <a:ext cx="8215370" cy="4873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sz="2800" dirty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600" dirty="0" smtClean="0">
                <a:solidFill>
                  <a:srgbClr val="003399"/>
                </a:solidFill>
              </a:rPr>
              <a:t> 	</a:t>
            </a:r>
            <a:r>
              <a:rPr lang="en-GB" sz="2800" dirty="0"/>
              <a:t> </a:t>
            </a:r>
            <a:r>
              <a:rPr lang="en-GB" sz="2600" dirty="0">
                <a:solidFill>
                  <a:srgbClr val="003399"/>
                </a:solidFill>
              </a:rPr>
              <a:t>Approval of the 2008 accounts</a:t>
            </a:r>
          </a:p>
          <a:p>
            <a:pPr lvl="1"/>
            <a:endParaRPr lang="en-GB" sz="2600" dirty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600" dirty="0">
                <a:solidFill>
                  <a:srgbClr val="003399"/>
                </a:solidFill>
              </a:rPr>
              <a:t> 	 Auditor’s Report 2008</a:t>
            </a:r>
            <a:endParaRPr lang="es-ES" sz="2600" dirty="0">
              <a:solidFill>
                <a:srgbClr val="003399"/>
              </a:solidFill>
            </a:endParaRPr>
          </a:p>
          <a:p>
            <a:pPr lvl="1"/>
            <a:endParaRPr lang="fr-BE" sz="2600" dirty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BE" sz="2600" dirty="0">
                <a:solidFill>
                  <a:srgbClr val="003399"/>
                </a:solidFill>
              </a:rPr>
              <a:t> 	</a:t>
            </a:r>
            <a:r>
              <a:rPr lang="en-GB" sz="2600" dirty="0">
                <a:solidFill>
                  <a:srgbClr val="003399"/>
                </a:solidFill>
              </a:rPr>
              <a:t> 2009 financial situation (up to October 15, 2009</a:t>
            </a:r>
            <a:r>
              <a:rPr lang="en-GB" sz="2600" dirty="0" smtClean="0">
                <a:solidFill>
                  <a:srgbClr val="003399"/>
                </a:solidFill>
              </a:rPr>
              <a:t>)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571604" y="500042"/>
            <a:ext cx="8229600" cy="785812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003399"/>
                </a:solidFill>
              </a:rPr>
              <a:t>8. </a:t>
            </a:r>
            <a:r>
              <a:rPr lang="en-GB" sz="4000" b="1" dirty="0">
                <a:solidFill>
                  <a:srgbClr val="003399"/>
                </a:solidFill>
              </a:rPr>
              <a:t>Elections </a:t>
            </a:r>
            <a:r>
              <a:rPr lang="en-GB" sz="4000" b="1" dirty="0" smtClean="0">
                <a:solidFill>
                  <a:srgbClr val="003399"/>
                </a:solidFill>
              </a:rPr>
              <a:t>Steering </a:t>
            </a:r>
            <a:r>
              <a:rPr lang="en-GB" sz="4000" b="1" dirty="0">
                <a:solidFill>
                  <a:srgbClr val="003399"/>
                </a:solidFill>
              </a:rPr>
              <a:t>Committee </a:t>
            </a:r>
            <a:r>
              <a:rPr lang="en-GB" sz="4000" b="1" dirty="0" smtClean="0">
                <a:solidFill>
                  <a:srgbClr val="003399"/>
                </a:solidFill>
              </a:rPr>
              <a:t/>
            </a:r>
            <a:br>
              <a:rPr lang="en-GB" sz="4000" b="1" dirty="0" smtClean="0">
                <a:solidFill>
                  <a:srgbClr val="003399"/>
                </a:solidFill>
              </a:rPr>
            </a:br>
            <a:endParaRPr lang="en-GB" sz="4000" dirty="0" smtClean="0"/>
          </a:p>
        </p:txBody>
      </p:sp>
      <p:pic>
        <p:nvPicPr>
          <p:cNvPr id="3076" name="Picture 6" descr="Copy of unica logo bl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3684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2695575" y="1125538"/>
            <a:ext cx="6448425" cy="1587"/>
          </a:xfrm>
          <a:prstGeom prst="line">
            <a:avLst/>
          </a:prstGeom>
          <a:noFill/>
          <a:ln w="36068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28596" y="1412875"/>
            <a:ext cx="8215370" cy="4873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sz="2800" dirty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600" dirty="0" smtClean="0">
                <a:solidFill>
                  <a:srgbClr val="003399"/>
                </a:solidFill>
              </a:rPr>
              <a:t> 	</a:t>
            </a:r>
            <a:r>
              <a:rPr lang="en-GB" sz="2800" dirty="0"/>
              <a:t> </a:t>
            </a:r>
            <a:r>
              <a:rPr lang="en-GB" sz="2600" dirty="0">
                <a:solidFill>
                  <a:srgbClr val="003399"/>
                </a:solidFill>
              </a:rPr>
              <a:t>Presentation of the </a:t>
            </a:r>
            <a:r>
              <a:rPr lang="en-GB" sz="2600" dirty="0" smtClean="0">
                <a:solidFill>
                  <a:srgbClr val="003399"/>
                </a:solidFill>
              </a:rPr>
              <a:t>candidates</a:t>
            </a:r>
          </a:p>
          <a:p>
            <a:pPr lvl="1"/>
            <a:endParaRPr lang="en-GB" sz="2600" dirty="0" smtClean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600" dirty="0" smtClean="0">
                <a:solidFill>
                  <a:srgbClr val="003399"/>
                </a:solidFill>
              </a:rPr>
              <a:t> 	 Elections</a:t>
            </a:r>
          </a:p>
          <a:p>
            <a:pPr lvl="1"/>
            <a:endParaRPr lang="en-GB" sz="2600" dirty="0" smtClean="0">
              <a:solidFill>
                <a:srgbClr val="003399"/>
              </a:solidFill>
            </a:endParaRPr>
          </a:p>
          <a:p>
            <a:pPr lvl="1" algn="ctr"/>
            <a:r>
              <a:rPr lang="en-GB" sz="2400" b="1" i="1" dirty="0" smtClean="0">
                <a:solidFill>
                  <a:srgbClr val="003399"/>
                </a:solidFill>
              </a:rPr>
              <a:t>---Coffee </a:t>
            </a:r>
            <a:r>
              <a:rPr lang="en-GB" sz="2400" b="1" i="1" dirty="0" smtClean="0">
                <a:solidFill>
                  <a:srgbClr val="003399"/>
                </a:solidFill>
              </a:rPr>
              <a:t>Break---</a:t>
            </a:r>
            <a:endParaRPr lang="en-GB" sz="2600" dirty="0">
              <a:solidFill>
                <a:srgbClr val="003399"/>
              </a:solidFill>
            </a:endParaRPr>
          </a:p>
          <a:p>
            <a:pPr lvl="1"/>
            <a:endParaRPr lang="en-GB" sz="2600" dirty="0" smtClean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600" dirty="0">
                <a:solidFill>
                  <a:srgbClr val="003399"/>
                </a:solidFill>
              </a:rPr>
              <a:t> </a:t>
            </a:r>
            <a:r>
              <a:rPr lang="en-GB" sz="2600" dirty="0" smtClean="0">
                <a:solidFill>
                  <a:srgbClr val="003399"/>
                </a:solidFill>
              </a:rPr>
              <a:t>	Announcement </a:t>
            </a:r>
            <a:r>
              <a:rPr lang="en-GB" sz="2600" dirty="0">
                <a:solidFill>
                  <a:srgbClr val="003399"/>
                </a:solidFill>
              </a:rPr>
              <a:t>of the </a:t>
            </a:r>
            <a:r>
              <a:rPr lang="en-GB" sz="2600" dirty="0" smtClean="0">
                <a:solidFill>
                  <a:srgbClr val="003399"/>
                </a:solidFill>
              </a:rPr>
              <a:t>results</a:t>
            </a:r>
            <a:endParaRPr lang="en-US" sz="2600" dirty="0" smtClean="0">
              <a:solidFill>
                <a:srgbClr val="003399"/>
              </a:solidFill>
            </a:endParaRPr>
          </a:p>
          <a:p>
            <a:pPr lvl="1"/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128713" y="500063"/>
            <a:ext cx="8229600" cy="785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>
                <a:solidFill>
                  <a:srgbClr val="003399"/>
                </a:solidFill>
              </a:rPr>
              <a:t>AGENDA General Assembly</a:t>
            </a:r>
            <a:br>
              <a:rPr lang="en-GB" sz="4000" b="1" dirty="0" smtClean="0">
                <a:solidFill>
                  <a:srgbClr val="003399"/>
                </a:solidFill>
              </a:rPr>
            </a:br>
            <a:endParaRPr lang="en-GB" sz="4000" dirty="0" smtClean="0"/>
          </a:p>
        </p:txBody>
      </p:sp>
      <p:pic>
        <p:nvPicPr>
          <p:cNvPr id="3076" name="Picture 6" descr="Copy of unica logo bl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3684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2695575" y="1125538"/>
            <a:ext cx="6448425" cy="1587"/>
          </a:xfrm>
          <a:prstGeom prst="line">
            <a:avLst/>
          </a:prstGeom>
          <a:noFill/>
          <a:ln w="36068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28596" y="1412875"/>
            <a:ext cx="8215370" cy="4873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sz="2800" dirty="0">
              <a:solidFill>
                <a:srgbClr val="003399"/>
              </a:solidFill>
            </a:endParaRPr>
          </a:p>
          <a:p>
            <a:pPr lvl="0"/>
            <a:r>
              <a:rPr lang="en-GB" sz="2600" dirty="0">
                <a:solidFill>
                  <a:srgbClr val="003399"/>
                </a:solidFill>
              </a:rPr>
              <a:t>9. 	Membership fee 2010	    	</a:t>
            </a:r>
            <a:endParaRPr lang="fr-BE" sz="2600" dirty="0">
              <a:solidFill>
                <a:srgbClr val="003399"/>
              </a:solidFill>
            </a:endParaRPr>
          </a:p>
          <a:p>
            <a:r>
              <a:rPr lang="en-GB" sz="2600" dirty="0">
                <a:solidFill>
                  <a:srgbClr val="003399"/>
                </a:solidFill>
              </a:rPr>
              <a:t> </a:t>
            </a:r>
            <a:endParaRPr lang="fr-BE" sz="2600" dirty="0">
              <a:solidFill>
                <a:srgbClr val="003399"/>
              </a:solidFill>
            </a:endParaRPr>
          </a:p>
          <a:p>
            <a:pPr lvl="0"/>
            <a:r>
              <a:rPr lang="en-GB" sz="2600" dirty="0">
                <a:solidFill>
                  <a:srgbClr val="003399"/>
                </a:solidFill>
              </a:rPr>
              <a:t>10. 	Work Programme 2009-2010	      	</a:t>
            </a:r>
            <a:endParaRPr lang="fr-BE" sz="2600" dirty="0">
              <a:solidFill>
                <a:srgbClr val="003399"/>
              </a:solidFill>
            </a:endParaRPr>
          </a:p>
          <a:p>
            <a:r>
              <a:rPr lang="en-GB" sz="2600" dirty="0">
                <a:solidFill>
                  <a:srgbClr val="003399"/>
                </a:solidFill>
              </a:rPr>
              <a:t> </a:t>
            </a:r>
            <a:endParaRPr lang="fr-BE" sz="2600" dirty="0">
              <a:solidFill>
                <a:srgbClr val="003399"/>
              </a:solidFill>
            </a:endParaRPr>
          </a:p>
          <a:p>
            <a:r>
              <a:rPr lang="en-GB" sz="2600" dirty="0" smtClean="0">
                <a:solidFill>
                  <a:srgbClr val="003399"/>
                </a:solidFill>
              </a:rPr>
              <a:t>11. 	Approval </a:t>
            </a:r>
            <a:r>
              <a:rPr lang="en-GB" sz="2600" dirty="0">
                <a:solidFill>
                  <a:srgbClr val="003399"/>
                </a:solidFill>
              </a:rPr>
              <a:t>of the Budget </a:t>
            </a:r>
            <a:r>
              <a:rPr lang="en-GB" sz="2600" dirty="0" smtClean="0">
                <a:solidFill>
                  <a:srgbClr val="003399"/>
                </a:solidFill>
              </a:rPr>
              <a:t>2010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128713" y="500063"/>
            <a:ext cx="8229600" cy="785812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003399"/>
                </a:solidFill>
              </a:rPr>
              <a:t>12</a:t>
            </a:r>
            <a:r>
              <a:rPr lang="en-GB" sz="4000" b="1" dirty="0">
                <a:solidFill>
                  <a:srgbClr val="003399"/>
                </a:solidFill>
              </a:rPr>
              <a:t>. 	 Next Meetings </a:t>
            </a:r>
            <a:r>
              <a:rPr lang="en-GB" sz="4000" b="1" dirty="0" smtClean="0">
                <a:solidFill>
                  <a:srgbClr val="003399"/>
                </a:solidFill>
              </a:rPr>
              <a:t/>
            </a:r>
            <a:br>
              <a:rPr lang="en-GB" sz="4000" b="1" dirty="0" smtClean="0">
                <a:solidFill>
                  <a:srgbClr val="003399"/>
                </a:solidFill>
              </a:rPr>
            </a:br>
            <a:endParaRPr lang="en-GB" sz="4000" dirty="0" smtClean="0"/>
          </a:p>
        </p:txBody>
      </p:sp>
      <p:pic>
        <p:nvPicPr>
          <p:cNvPr id="3076" name="Picture 6" descr="Copy of unica logo bl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3684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2695575" y="1125538"/>
            <a:ext cx="6448425" cy="1587"/>
          </a:xfrm>
          <a:prstGeom prst="line">
            <a:avLst/>
          </a:prstGeom>
          <a:noFill/>
          <a:ln w="36068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28596" y="1412875"/>
            <a:ext cx="8215370" cy="4873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sz="2800" dirty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600" dirty="0" smtClean="0">
                <a:solidFill>
                  <a:srgbClr val="003399"/>
                </a:solidFill>
              </a:rPr>
              <a:t> 	</a:t>
            </a:r>
            <a:r>
              <a:rPr lang="en-GB" sz="2800" dirty="0"/>
              <a:t> </a:t>
            </a:r>
            <a:r>
              <a:rPr lang="en-GB" sz="2600" dirty="0">
                <a:solidFill>
                  <a:srgbClr val="003399"/>
                </a:solidFill>
              </a:rPr>
              <a:t>IROs’ Meeting, Humboldt University, May 5-7, 2010</a:t>
            </a:r>
          </a:p>
          <a:p>
            <a:pPr lvl="1"/>
            <a:endParaRPr lang="en-GB" sz="2600" dirty="0" smtClean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600" dirty="0" smtClean="0">
                <a:solidFill>
                  <a:srgbClr val="003399"/>
                </a:solidFill>
              </a:rPr>
              <a:t> 	 </a:t>
            </a:r>
            <a:r>
              <a:rPr lang="en-GB" sz="2600" dirty="0">
                <a:solidFill>
                  <a:srgbClr val="003399"/>
                </a:solidFill>
              </a:rPr>
              <a:t>Rectors’ Seminar 2010, Tallinn University, May-June </a:t>
            </a:r>
            <a:r>
              <a:rPr lang="en-GB" sz="2600" dirty="0" smtClean="0">
                <a:solidFill>
                  <a:srgbClr val="003399"/>
                </a:solidFill>
              </a:rPr>
              <a:t>	 2010</a:t>
            </a:r>
          </a:p>
          <a:p>
            <a:pPr lvl="1">
              <a:buFont typeface="Arial" pitchFamily="34" charset="0"/>
              <a:buChar char="•"/>
            </a:pPr>
            <a:endParaRPr lang="en-GB" sz="2600" dirty="0" smtClean="0">
              <a:solidFill>
                <a:srgbClr val="0033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lang="en-GB" sz="2600" dirty="0" smtClean="0">
                <a:solidFill>
                  <a:srgbClr val="003399"/>
                </a:solidFill>
              </a:rPr>
              <a:t>UNICA  </a:t>
            </a:r>
            <a:r>
              <a:rPr lang="en-GB" sz="2600" dirty="0">
                <a:solidFill>
                  <a:srgbClr val="003399"/>
                </a:solidFill>
              </a:rPr>
              <a:t>General Assembly 2010 </a:t>
            </a:r>
            <a:endParaRPr lang="en-GB" sz="2600" dirty="0" smtClean="0">
              <a:solidFill>
                <a:srgbClr val="003399"/>
              </a:solidFill>
            </a:endParaRPr>
          </a:p>
          <a:p>
            <a:pPr lvl="1"/>
            <a:r>
              <a:rPr lang="en-GB" sz="2600" dirty="0">
                <a:solidFill>
                  <a:srgbClr val="003399"/>
                </a:solidFill>
              </a:rPr>
              <a:t>	</a:t>
            </a:r>
            <a:r>
              <a:rPr lang="en-GB" sz="2600" dirty="0" smtClean="0">
                <a:solidFill>
                  <a:srgbClr val="003399"/>
                </a:solidFill>
              </a:rPr>
              <a:t>		&amp; </a:t>
            </a:r>
          </a:p>
          <a:p>
            <a:pPr lvl="1"/>
            <a:r>
              <a:rPr lang="en-GB" sz="2600" b="1" dirty="0">
                <a:solidFill>
                  <a:srgbClr val="003399"/>
                </a:solidFill>
              </a:rPr>
              <a:t>	</a:t>
            </a:r>
            <a:r>
              <a:rPr lang="en-GB" sz="2600" b="1" dirty="0" smtClean="0">
                <a:solidFill>
                  <a:srgbClr val="003399"/>
                </a:solidFill>
              </a:rPr>
              <a:t>Celebration </a:t>
            </a:r>
            <a:r>
              <a:rPr lang="en-GB" sz="2600" b="1" dirty="0">
                <a:solidFill>
                  <a:srgbClr val="003399"/>
                </a:solidFill>
              </a:rPr>
              <a:t>UNICA </a:t>
            </a:r>
            <a:r>
              <a:rPr lang="en-GB" sz="2600" b="1" dirty="0" smtClean="0">
                <a:solidFill>
                  <a:srgbClr val="003399"/>
                </a:solidFill>
              </a:rPr>
              <a:t>20th Anniversary</a:t>
            </a:r>
            <a:endParaRPr lang="en-GB" sz="2600" dirty="0">
              <a:solidFill>
                <a:srgbClr val="003399"/>
              </a:solidFill>
            </a:endParaRPr>
          </a:p>
          <a:p>
            <a:pPr lvl="1"/>
            <a:r>
              <a:rPr lang="en-GB" sz="2600" dirty="0" smtClean="0">
                <a:solidFill>
                  <a:srgbClr val="003399"/>
                </a:solidFill>
              </a:rPr>
              <a:t>	University </a:t>
            </a:r>
            <a:r>
              <a:rPr lang="en-GB" sz="2600" dirty="0">
                <a:solidFill>
                  <a:srgbClr val="003399"/>
                </a:solidFill>
              </a:rPr>
              <a:t>of Vienna, October </a:t>
            </a:r>
            <a:r>
              <a:rPr lang="en-GB" sz="2600" dirty="0" smtClean="0">
                <a:solidFill>
                  <a:srgbClr val="003399"/>
                </a:solidFill>
              </a:rPr>
              <a:t>21-	23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128713" y="500063"/>
            <a:ext cx="8229600" cy="785812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003399"/>
                </a:solidFill>
              </a:rPr>
              <a:t>AGENDA General Assembly </a:t>
            </a:r>
            <a:br>
              <a:rPr lang="en-GB" sz="4000" b="1" dirty="0" smtClean="0">
                <a:solidFill>
                  <a:srgbClr val="003399"/>
                </a:solidFill>
              </a:rPr>
            </a:br>
            <a:endParaRPr lang="en-GB" sz="4000" dirty="0" smtClean="0"/>
          </a:p>
        </p:txBody>
      </p:sp>
      <p:pic>
        <p:nvPicPr>
          <p:cNvPr id="3076" name="Picture 6" descr="Copy of unica logo bl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3684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2695575" y="1125538"/>
            <a:ext cx="6448425" cy="1587"/>
          </a:xfrm>
          <a:prstGeom prst="line">
            <a:avLst/>
          </a:prstGeom>
          <a:noFill/>
          <a:ln w="36068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UNICA General Assembly</a:t>
            </a:r>
            <a:endParaRPr lang="fr-BE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28596" y="1412875"/>
            <a:ext cx="8215370" cy="4873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sz="2800" dirty="0">
              <a:solidFill>
                <a:srgbClr val="003399"/>
              </a:solidFill>
            </a:endParaRPr>
          </a:p>
          <a:p>
            <a:pPr lvl="1"/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80996" y="1565275"/>
            <a:ext cx="8215370" cy="4873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 algn="ctr"/>
            <a:endParaRPr lang="en-GB" sz="2800" dirty="0">
              <a:solidFill>
                <a:srgbClr val="003399"/>
              </a:solidFill>
            </a:endParaRPr>
          </a:p>
          <a:p>
            <a:pPr lvl="1"/>
            <a:r>
              <a:rPr lang="en-GB" sz="2800" dirty="0" smtClean="0">
                <a:solidFill>
                  <a:srgbClr val="003399"/>
                </a:solidFill>
              </a:rPr>
              <a:t>		</a:t>
            </a:r>
          </a:p>
          <a:p>
            <a:pPr lvl="1"/>
            <a:r>
              <a:rPr lang="en-GB" sz="2800" dirty="0" smtClean="0">
                <a:solidFill>
                  <a:srgbClr val="003399"/>
                </a:solidFill>
              </a:rPr>
              <a:t>		Thank you for your contribution!</a:t>
            </a:r>
          </a:p>
          <a:p>
            <a:pPr lvl="1"/>
            <a:endParaRPr lang="en-GB" sz="2800" dirty="0">
              <a:solidFill>
                <a:srgbClr val="003399"/>
              </a:solidFill>
            </a:endParaRPr>
          </a:p>
          <a:p>
            <a:pPr lvl="1"/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meeting is closed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89</Words>
  <Application>Microsoft Office PowerPoint</Application>
  <PresentationFormat>Affichage à l'écran (4:3)</PresentationFormat>
  <Paragraphs>86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AGENDA   General Assembly </vt:lpstr>
      <vt:lpstr>AGENDA General Assembly </vt:lpstr>
      <vt:lpstr>6. UNICA Policies </vt:lpstr>
      <vt:lpstr>7. Financial Status </vt:lpstr>
      <vt:lpstr>8. Elections Steering Committee  </vt:lpstr>
      <vt:lpstr>AGENDA General Assembly </vt:lpstr>
      <vt:lpstr>12.   Next Meetings  </vt:lpstr>
      <vt:lpstr>AGENDA General Assembly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  General Assembly</dc:title>
  <dc:creator>unica assistant</dc:creator>
  <cp:lastModifiedBy>unica assistant</cp:lastModifiedBy>
  <cp:revision>38</cp:revision>
  <dcterms:created xsi:type="dcterms:W3CDTF">2009-10-30T09:57:33Z</dcterms:created>
  <dcterms:modified xsi:type="dcterms:W3CDTF">2009-11-04T13:19:18Z</dcterms:modified>
</cp:coreProperties>
</file>