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handoutMasterIdLst>
    <p:handoutMasterId r:id="rId21"/>
  </p:handoutMasterIdLst>
  <p:sldIdLst>
    <p:sldId id="285" r:id="rId2"/>
    <p:sldId id="258" r:id="rId3"/>
    <p:sldId id="259" r:id="rId4"/>
    <p:sldId id="260" r:id="rId5"/>
    <p:sldId id="262" r:id="rId6"/>
    <p:sldId id="261" r:id="rId7"/>
    <p:sldId id="267" r:id="rId8"/>
    <p:sldId id="284" r:id="rId9"/>
    <p:sldId id="270" r:id="rId10"/>
    <p:sldId id="271" r:id="rId11"/>
    <p:sldId id="282" r:id="rId12"/>
    <p:sldId id="278" r:id="rId13"/>
    <p:sldId id="288" r:id="rId14"/>
    <p:sldId id="279" r:id="rId15"/>
    <p:sldId id="280" r:id="rId16"/>
    <p:sldId id="287" r:id="rId17"/>
    <p:sldId id="275" r:id="rId18"/>
    <p:sldId id="277" r:id="rId19"/>
  </p:sldIdLst>
  <p:sldSz cx="9144000" cy="6858000" type="screen4x3"/>
  <p:notesSz cx="6669088" cy="9928225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ject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6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8-28T15:23:24.906" idx="1">
    <p:pos x="5377" y="216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5D4209-EFAC-4D2B-B1B4-D439201E809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8902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902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Cliquez pour modifier les styles du texte du masque</a:t>
            </a:r>
          </a:p>
          <a:p>
            <a:pPr lvl="1"/>
            <a:r>
              <a:rPr lang="fr-BE" noProof="0" smtClean="0"/>
              <a:t>Deuxième niveau</a:t>
            </a:r>
          </a:p>
          <a:p>
            <a:pPr lvl="2"/>
            <a:r>
              <a:rPr lang="fr-BE" noProof="0" smtClean="0"/>
              <a:t>Troisième niveau</a:t>
            </a:r>
          </a:p>
          <a:p>
            <a:pPr lvl="3"/>
            <a:r>
              <a:rPr lang="fr-BE" noProof="0" smtClean="0"/>
              <a:t>Quatrième niveau</a:t>
            </a:r>
          </a:p>
          <a:p>
            <a:pPr lvl="4"/>
            <a:r>
              <a:rPr lang="fr-BE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8902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902">
              <a:defRPr sz="1300"/>
            </a:lvl1pPr>
          </a:lstStyle>
          <a:p>
            <a:pPr>
              <a:defRPr/>
            </a:pPr>
            <a:fld id="{59B29A4B-F13B-4789-A567-8E02A8D9D3EA}" type="slidenum">
              <a:rPr lang="fr-BE"/>
              <a:pPr>
                <a:defRPr/>
              </a:pPr>
              <a:t>‹Nr.›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60375B07-370C-4DD2-837C-9AD9A59EB4AB}" type="slidenum">
              <a:rPr lang="fr-BE" smtClean="0"/>
              <a:pPr defTabSz="947738"/>
              <a:t>1</a:t>
            </a:fld>
            <a:endParaRPr lang="fr-BE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1DAF0E2A-F6B4-4001-A4AF-4B48821E0164}" type="slidenum">
              <a:rPr lang="fr-BE" smtClean="0"/>
              <a:pPr defTabSz="947738"/>
              <a:t>10</a:t>
            </a:fld>
            <a:endParaRPr lang="fr-BE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2289666A-A562-498A-9C58-B1547E6A208D}" type="slidenum">
              <a:rPr lang="fr-BE" smtClean="0"/>
              <a:pPr defTabSz="947738"/>
              <a:t>11</a:t>
            </a:fld>
            <a:endParaRPr lang="fr-BE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1B098AB7-E2DC-4524-9C16-EAF1D9404C8F}" type="slidenum">
              <a:rPr lang="fr-BE" smtClean="0"/>
              <a:pPr defTabSz="947738"/>
              <a:t>12</a:t>
            </a:fld>
            <a:endParaRPr lang="fr-BE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98543CE5-FDCA-4826-A7FC-C15D9D07F760}" type="slidenum">
              <a:rPr lang="fr-BE" smtClean="0"/>
              <a:pPr defTabSz="947738"/>
              <a:t>13</a:t>
            </a:fld>
            <a:endParaRPr lang="fr-BE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F51F018F-EDCE-4CA4-92F7-358F65AB8C16}" type="slidenum">
              <a:rPr lang="fr-BE" smtClean="0"/>
              <a:pPr defTabSz="947738"/>
              <a:t>14</a:t>
            </a:fld>
            <a:endParaRPr lang="fr-BE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49AC081C-9B4D-4A8A-A9B8-BA61CBB80DC3}" type="slidenum">
              <a:rPr lang="fr-BE" smtClean="0"/>
              <a:pPr defTabSz="947738"/>
              <a:t>15</a:t>
            </a:fld>
            <a:endParaRPr lang="fr-BE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70178FAC-7009-4746-B284-92B486C851ED}" type="slidenum">
              <a:rPr lang="fr-BE" smtClean="0"/>
              <a:pPr defTabSz="947738"/>
              <a:t>17</a:t>
            </a:fld>
            <a:endParaRPr lang="fr-BE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ABB70A19-F013-43EC-A3D8-E0E1652D1340}" type="slidenum">
              <a:rPr lang="fr-BE" smtClean="0"/>
              <a:pPr defTabSz="947738"/>
              <a:t>18</a:t>
            </a:fld>
            <a:endParaRPr lang="fr-BE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99DC3D4B-25EF-4365-BE23-192C4D715D8D}" type="slidenum">
              <a:rPr lang="fr-BE" smtClean="0"/>
              <a:pPr defTabSz="947738"/>
              <a:t>2</a:t>
            </a:fld>
            <a:endParaRPr lang="fr-BE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FB930CFA-19B0-4D79-A0E6-17B13F507898}" type="slidenum">
              <a:rPr lang="fr-BE" smtClean="0"/>
              <a:pPr defTabSz="947738"/>
              <a:t>3</a:t>
            </a:fld>
            <a:endParaRPr lang="fr-BE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2D5D3D7E-75FF-44E3-A923-9DF1A05D9BFF}" type="slidenum">
              <a:rPr lang="fr-BE" smtClean="0"/>
              <a:pPr defTabSz="947738"/>
              <a:t>4</a:t>
            </a:fld>
            <a:endParaRPr lang="fr-BE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2419047B-7CD3-4D5D-BD0E-728CB936929B}" type="slidenum">
              <a:rPr lang="fr-BE" smtClean="0"/>
              <a:pPr defTabSz="947738"/>
              <a:t>5</a:t>
            </a:fld>
            <a:endParaRPr lang="fr-BE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B45600E5-135E-4509-96B7-B491EDA5BCE0}" type="slidenum">
              <a:rPr lang="fr-BE" smtClean="0"/>
              <a:pPr defTabSz="947738"/>
              <a:t>6</a:t>
            </a:fld>
            <a:endParaRPr lang="fr-BE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B6601921-521B-4D9F-9D6A-2F80E6125325}" type="slidenum">
              <a:rPr lang="fr-BE" smtClean="0"/>
              <a:pPr defTabSz="947738"/>
              <a:t>7</a:t>
            </a:fld>
            <a:endParaRPr lang="fr-BE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16563F6F-F62B-4D8E-A78A-E1D5CAADA190}" type="slidenum">
              <a:rPr lang="fr-BE" smtClean="0"/>
              <a:pPr defTabSz="947738"/>
              <a:t>8</a:t>
            </a:fld>
            <a:endParaRPr lang="fr-BE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687336B3-E47D-4FC8-986D-49DA942CA0A7}" type="slidenum">
              <a:rPr lang="fr-BE" smtClean="0"/>
              <a:pPr defTabSz="947738"/>
              <a:t>9</a:t>
            </a:fld>
            <a:endParaRPr lang="fr-BE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3F1E-C4CD-4D98-999D-24A84C702CF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0C34-4E1D-4326-9005-6C8A4A82A2A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AE6C-51D7-4A80-B107-9F2596B5A50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E257-CB30-4DE4-ADAF-8572C8ECAED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F38C1-2004-4FBF-8B87-5F6049C6076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D8CD-B4FC-4D33-A516-AA2CF4390CD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2296-CA08-41FA-B322-890ED22049D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0829-8F82-4C21-9F15-CAC62462156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EA83-62D6-416A-AD52-5CA6B2F2FFA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A3B4-5AF5-4409-A0D3-B672987A6C8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5B56-0933-4052-8A63-D2D07E701FE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F31B-304F-41E0-81B5-028DE3670D8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8648-E3F6-4D11-B7B3-3B807AE5C0C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D6C50-80E6-4C09-AA1C-5B63F81F314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E9A531F-C22F-4967-9002-7E0EF971BB2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7" r:id="rId9"/>
    <p:sldLayoutId id="2147483753" r:id="rId10"/>
    <p:sldLayoutId id="2147483754" r:id="rId11"/>
    <p:sldLayoutId id="2147483758" r:id="rId12"/>
    <p:sldLayoutId id="2147483759" r:id="rId13"/>
    <p:sldLayoutId id="2147483760" r:id="rId14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14375"/>
            <a:ext cx="14398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063" y="2214563"/>
            <a:ext cx="7773987" cy="1466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rgbClr val="003399"/>
                </a:solidFill>
              </a:rPr>
              <a:t>UNICA</a:t>
            </a:r>
            <a:br>
              <a:rPr lang="es-ES" b="1" dirty="0">
                <a:solidFill>
                  <a:srgbClr val="003399"/>
                </a:solidFill>
              </a:rPr>
            </a:br>
            <a:r>
              <a:rPr lang="es-ES" b="1" dirty="0">
                <a:solidFill>
                  <a:srgbClr val="003399"/>
                </a:solidFill>
              </a:rPr>
              <a:t>EC PROJECTS</a:t>
            </a:r>
            <a:endParaRPr lang="fr-FR" b="1" dirty="0" smtClean="0">
              <a:solidFill>
                <a:srgbClr val="003399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b="1" smtClean="0">
                <a:solidFill>
                  <a:srgbClr val="003399"/>
                </a:solidFill>
              </a:rPr>
              <a:t/>
            </a:r>
            <a:br>
              <a:rPr lang="es-ES" b="1" smtClean="0">
                <a:solidFill>
                  <a:srgbClr val="003399"/>
                </a:solidFill>
              </a:rPr>
            </a:br>
            <a:endParaRPr lang="fr-FR" b="1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fr-FR" smtClean="0">
              <a:solidFill>
                <a:srgbClr val="003399"/>
              </a:solidFill>
            </a:endParaRP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4214813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785813"/>
            <a:ext cx="1079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>
                <a:solidFill>
                  <a:srgbClr val="003399"/>
                </a:solidFill>
              </a:rPr>
              <a:t>UNICA - EC PROJECTS</a:t>
            </a:r>
          </a:p>
          <a:p>
            <a:pPr algn="ctr">
              <a:spcBef>
                <a:spcPct val="50000"/>
              </a:spcBef>
            </a:pPr>
            <a:endParaRPr lang="fr-BE">
              <a:solidFill>
                <a:srgbClr val="003399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0313" y="500063"/>
            <a:ext cx="6480175" cy="7207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000" dirty="0">
                <a:solidFill>
                  <a:srgbClr val="003399"/>
                </a:solidFill>
              </a:rPr>
              <a:t/>
            </a:r>
            <a:br>
              <a:rPr lang="es-ES" sz="4000" dirty="0">
                <a:solidFill>
                  <a:srgbClr val="003399"/>
                </a:solidFill>
              </a:rPr>
            </a:br>
            <a:r>
              <a:rPr lang="es-ES" sz="4000" dirty="0" smtClean="0">
                <a:solidFill>
                  <a:srgbClr val="003399"/>
                </a:solidFill>
              </a:rPr>
              <a:t/>
            </a:r>
            <a:br>
              <a:rPr lang="es-ES" sz="4000" dirty="0" smtClean="0">
                <a:solidFill>
                  <a:srgbClr val="003399"/>
                </a:solidFill>
              </a:rPr>
            </a:br>
            <a:r>
              <a:rPr lang="es-ES" sz="4000" dirty="0" smtClean="0">
                <a:solidFill>
                  <a:srgbClr val="003399"/>
                </a:solidFill>
              </a:rPr>
              <a:t/>
            </a:r>
            <a:br>
              <a:rPr lang="es-ES" sz="4000" dirty="0" smtClean="0">
                <a:solidFill>
                  <a:srgbClr val="003399"/>
                </a:solidFill>
              </a:rPr>
            </a:br>
            <a:r>
              <a:rPr lang="es-ES" sz="4000" dirty="0" smtClean="0">
                <a:solidFill>
                  <a:srgbClr val="003399"/>
                </a:solidFill>
              </a:rPr>
              <a:t/>
            </a:r>
            <a:br>
              <a:rPr lang="es-ES" sz="4000" dirty="0" smtClean="0">
                <a:solidFill>
                  <a:srgbClr val="003399"/>
                </a:solidFill>
              </a:rPr>
            </a:br>
            <a:r>
              <a:rPr lang="es-ES" sz="4000" dirty="0">
                <a:solidFill>
                  <a:srgbClr val="003399"/>
                </a:solidFill>
              </a:rPr>
              <a:t/>
            </a:r>
            <a:br>
              <a:rPr lang="es-ES" sz="4000" dirty="0">
                <a:solidFill>
                  <a:srgbClr val="003399"/>
                </a:solidFill>
              </a:rPr>
            </a:br>
            <a:r>
              <a:rPr lang="es-ES" sz="4000" dirty="0" err="1" smtClean="0">
                <a:solidFill>
                  <a:srgbClr val="003399"/>
                </a:solidFill>
              </a:rPr>
              <a:t>Fields</a:t>
            </a:r>
            <a:r>
              <a:rPr lang="es-ES" sz="4000" dirty="0" smtClean="0">
                <a:solidFill>
                  <a:srgbClr val="003399"/>
                </a:solidFill>
              </a:rPr>
              <a:t> of </a:t>
            </a:r>
            <a:r>
              <a:rPr lang="es-ES" sz="4000" dirty="0" err="1" smtClean="0">
                <a:solidFill>
                  <a:srgbClr val="003399"/>
                </a:solidFill>
              </a:rPr>
              <a:t>Action</a:t>
            </a:r>
            <a:endParaRPr lang="fr-FR" sz="4000" dirty="0">
              <a:solidFill>
                <a:srgbClr val="003399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2000250"/>
            <a:ext cx="8397875" cy="4459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3399"/>
                </a:solidFill>
              </a:rPr>
              <a:t>University Governance and Financing Reform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3399"/>
                </a:solidFill>
              </a:rPr>
              <a:t>Strengthening of Strategic Management Capacities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3399"/>
                </a:solidFill>
              </a:rPr>
              <a:t>Strengthening of Central University Services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l-BE" sz="2400" dirty="0" smtClean="0">
              <a:solidFill>
                <a:srgbClr val="00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00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Final event: The Modernization Agenda for Universities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Vienna, 12 November 2009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l-B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>
              <a:solidFill>
                <a:srgbClr val="003399"/>
              </a:solidFill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14375"/>
            <a:ext cx="785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1428750" y="571500"/>
            <a:ext cx="7586663" cy="7143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000" dirty="0">
                <a:solidFill>
                  <a:srgbClr val="003399"/>
                </a:solidFill>
              </a:rPr>
              <a:t/>
            </a:r>
            <a:br>
              <a:rPr lang="es-ES" sz="4000" dirty="0">
                <a:solidFill>
                  <a:srgbClr val="003399"/>
                </a:solidFill>
              </a:rPr>
            </a:br>
            <a:r>
              <a:rPr lang="es-ES" sz="4000" dirty="0" err="1" smtClean="0">
                <a:solidFill>
                  <a:srgbClr val="003399"/>
                </a:solidFill>
              </a:rPr>
              <a:t>Main</a:t>
            </a:r>
            <a:r>
              <a:rPr lang="es-ES" sz="4000" dirty="0" smtClean="0">
                <a:solidFill>
                  <a:srgbClr val="003399"/>
                </a:solidFill>
              </a:rPr>
              <a:t> PRIUM </a:t>
            </a:r>
            <a:r>
              <a:rPr lang="es-ES" sz="4000" dirty="0" err="1" smtClean="0">
                <a:solidFill>
                  <a:srgbClr val="003399"/>
                </a:solidFill>
              </a:rPr>
              <a:t>Events</a:t>
            </a:r>
            <a:endParaRPr lang="fr-FR" sz="4000" dirty="0">
              <a:solidFill>
                <a:srgbClr val="003399"/>
              </a:solidFill>
            </a:endParaRPr>
          </a:p>
        </p:txBody>
      </p:sp>
      <p:pic>
        <p:nvPicPr>
          <p:cNvPr id="18437" name="Content Placeholder 13" descr="DSCF479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0438" y="1571625"/>
            <a:ext cx="2914650" cy="2185988"/>
          </a:xfrm>
        </p:spPr>
      </p:pic>
      <p:pic>
        <p:nvPicPr>
          <p:cNvPr id="18438" name="Content Placeholder 11" descr="DSCF5356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063" y="4000500"/>
            <a:ext cx="2940050" cy="2205038"/>
          </a:xfrm>
        </p:spPr>
      </p:pic>
      <p:pic>
        <p:nvPicPr>
          <p:cNvPr id="18439" name="Content Placeholder 10" descr="DSCF5368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71875" y="4000500"/>
            <a:ext cx="2917825" cy="2187575"/>
          </a:xfrm>
        </p:spPr>
      </p:pic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18441" name="Content Placeholder 13" descr="DSCF5357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0063" y="1571625"/>
            <a:ext cx="2914650" cy="2185988"/>
          </a:xfrm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3513" y="2071688"/>
            <a:ext cx="26304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714375"/>
            <a:ext cx="10779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>
                <a:solidFill>
                  <a:srgbClr val="003399"/>
                </a:solidFill>
              </a:rPr>
              <a:t>UNICA - EC PROJECTS</a:t>
            </a:r>
          </a:p>
          <a:p>
            <a:pPr algn="ctr">
              <a:spcBef>
                <a:spcPct val="50000"/>
              </a:spcBef>
            </a:pPr>
            <a:endParaRPr lang="fr-BE">
              <a:solidFill>
                <a:srgbClr val="003399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75" y="571500"/>
            <a:ext cx="5319713" cy="6238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3399"/>
                </a:solidFill>
              </a:rPr>
              <a:t>PRIUM </a:t>
            </a:r>
            <a:r>
              <a:rPr lang="es-ES" sz="4000" dirty="0" err="1" smtClean="0">
                <a:solidFill>
                  <a:srgbClr val="003399"/>
                </a:solidFill>
              </a:rPr>
              <a:t>Publications</a:t>
            </a:r>
            <a:endParaRPr lang="fr-FR" sz="4000" dirty="0">
              <a:solidFill>
                <a:srgbClr val="003399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idx="1"/>
          </p:nvPr>
        </p:nvSpPr>
        <p:spPr>
          <a:xfrm>
            <a:off x="214313" y="2286000"/>
            <a:ext cx="4786312" cy="35004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fr-FR" sz="2800" b="1" smtClean="0">
                <a:solidFill>
                  <a:srgbClr val="003399"/>
                </a:solidFill>
              </a:rPr>
              <a:t>PRIUM Notebook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FR" sz="2800" smtClean="0">
              <a:solidFill>
                <a:srgbClr val="003399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fr-FR" sz="2800" b="1" smtClean="0">
                <a:solidFill>
                  <a:srgbClr val="003399"/>
                </a:solidFill>
              </a:rPr>
              <a:t>PRIUM Publication 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800" smtClean="0">
                <a:solidFill>
                  <a:srgbClr val="003399"/>
                </a:solidFill>
              </a:rPr>
              <a:t>	(end of November)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FR" sz="2800" smtClean="0">
              <a:solidFill>
                <a:srgbClr val="003399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fr-FR" sz="2800" b="1" smtClean="0">
                <a:solidFill>
                  <a:srgbClr val="003399"/>
                </a:solidFill>
              </a:rPr>
              <a:t>PRIUM Website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800" u="sng" smtClean="0">
                <a:solidFill>
                  <a:srgbClr val="003399"/>
                </a:solidFill>
              </a:rPr>
              <a:t>www.prium.unica-network.eu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fr-FR" sz="2800" smtClean="0">
              <a:solidFill>
                <a:srgbClr val="003399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FR" sz="2800" smtClean="0">
              <a:solidFill>
                <a:srgbClr val="003399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5575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785813"/>
            <a:ext cx="1079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2663825" y="500063"/>
            <a:ext cx="4979988" cy="720725"/>
          </a:xfrm>
        </p:spPr>
        <p:txBody>
          <a:bodyPr/>
          <a:lstStyle/>
          <a:p>
            <a:pPr algn="r" eaLnBrk="1" hangingPunct="1"/>
            <a:r>
              <a:rPr lang="en-GB" sz="4000" smtClean="0">
                <a:solidFill>
                  <a:srgbClr val="003399"/>
                </a:solidFill>
              </a:rPr>
              <a:t>Be-TWIN</a:t>
            </a:r>
            <a:endParaRPr lang="fr-FR" sz="4000" smtClean="0"/>
          </a:p>
        </p:txBody>
      </p:sp>
      <p:sp>
        <p:nvSpPr>
          <p:cNvPr id="20485" name="Rectangle 6"/>
          <p:cNvSpPr>
            <a:spLocks noGrp="1" noChangeArrowheads="1"/>
          </p:cNvSpPr>
          <p:nvPr>
            <p:ph idx="1"/>
          </p:nvPr>
        </p:nvSpPr>
        <p:spPr>
          <a:xfrm>
            <a:off x="357188" y="2000250"/>
            <a:ext cx="8397875" cy="3724275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3399"/>
                </a:solidFill>
              </a:rPr>
              <a:t>Coordinator Chambre de Commerce de Paris Ile-de-France</a:t>
            </a:r>
          </a:p>
          <a:p>
            <a:pPr eaLnBrk="1" hangingPunct="1"/>
            <a:r>
              <a:rPr lang="en-GB" sz="2400" b="1" smtClean="0">
                <a:solidFill>
                  <a:srgbClr val="003399"/>
                </a:solidFill>
              </a:rPr>
              <a:t>UNICA </a:t>
            </a:r>
            <a:r>
              <a:rPr lang="en-GB" sz="2400" smtClean="0">
                <a:solidFill>
                  <a:srgbClr val="003399"/>
                </a:solidFill>
              </a:rPr>
              <a:t>coordinates WP 2 (Methodology) and participates in WP 6 (Dissemination)</a:t>
            </a:r>
          </a:p>
          <a:p>
            <a:pPr eaLnBrk="1" hangingPunct="1"/>
            <a:r>
              <a:rPr lang="en-GB" sz="2400" smtClean="0">
                <a:solidFill>
                  <a:srgbClr val="003399"/>
                </a:solidFill>
              </a:rPr>
              <a:t>Budget : 566,270€ (10,553€ staff)</a:t>
            </a:r>
          </a:p>
          <a:p>
            <a:pPr eaLnBrk="1" hangingPunct="1"/>
            <a:r>
              <a:rPr lang="en-GB" sz="2400" smtClean="0">
                <a:solidFill>
                  <a:srgbClr val="003399"/>
                </a:solidFill>
              </a:rPr>
              <a:t>Objectives:</a:t>
            </a:r>
          </a:p>
          <a:p>
            <a:pPr lvl="1" eaLnBrk="1" hangingPunct="1"/>
            <a:r>
              <a:rPr lang="en-GB" sz="2200" smtClean="0">
                <a:solidFill>
                  <a:srgbClr val="003399"/>
                </a:solidFill>
              </a:rPr>
              <a:t>Testing a </a:t>
            </a:r>
            <a:r>
              <a:rPr lang="en-GB" sz="2200" b="1" smtClean="0">
                <a:solidFill>
                  <a:srgbClr val="003399"/>
                </a:solidFill>
              </a:rPr>
              <a:t>Joint ECVET-ECTS </a:t>
            </a:r>
            <a:r>
              <a:rPr lang="en-GB" sz="2200" smtClean="0">
                <a:solidFill>
                  <a:srgbClr val="003399"/>
                </a:solidFill>
              </a:rPr>
              <a:t>Implementation</a:t>
            </a:r>
          </a:p>
          <a:p>
            <a:pPr lvl="1" eaLnBrk="1" hangingPunct="1"/>
            <a:r>
              <a:rPr lang="en-GB" sz="2200" smtClean="0">
                <a:solidFill>
                  <a:srgbClr val="003399"/>
                </a:solidFill>
              </a:rPr>
              <a:t>Creating translation tools for reaching common goals of </a:t>
            </a:r>
            <a:r>
              <a:rPr lang="en-GB" sz="2200" b="1" smtClean="0">
                <a:solidFill>
                  <a:srgbClr val="003399"/>
                </a:solidFill>
              </a:rPr>
              <a:t>transparency, mobility and recognition</a:t>
            </a:r>
            <a:r>
              <a:rPr lang="en-GB" sz="2200" smtClean="0">
                <a:solidFill>
                  <a:srgbClr val="003399"/>
                </a:solidFill>
              </a:rPr>
              <a:t>.</a:t>
            </a:r>
            <a:endParaRPr lang="fr-BE" sz="2200" smtClean="0">
              <a:solidFill>
                <a:srgbClr val="003399"/>
              </a:solidFill>
            </a:endParaRPr>
          </a:p>
          <a:p>
            <a:pPr eaLnBrk="1" hangingPunct="1"/>
            <a:endParaRPr lang="es-ES" sz="2200" smtClean="0">
              <a:solidFill>
                <a:srgbClr val="003399"/>
              </a:solidFill>
            </a:endParaRPr>
          </a:p>
          <a:p>
            <a:pPr eaLnBrk="1" hangingPunct="1"/>
            <a:endParaRPr lang="fr-BE" sz="2400" smtClean="0">
              <a:solidFill>
                <a:srgbClr val="003399"/>
              </a:solidFill>
            </a:endParaRPr>
          </a:p>
          <a:p>
            <a:pPr eaLnBrk="1" hangingPunct="1"/>
            <a:endParaRPr lang="en-GB" sz="2400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" smtClean="0">
              <a:solidFill>
                <a:srgbClr val="003399"/>
              </a:solidFill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5500688"/>
            <a:ext cx="2486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2071688" y="571500"/>
            <a:ext cx="6929437" cy="703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003399"/>
                </a:solidFill>
              </a:rPr>
              <a:t>Erasmus </a:t>
            </a:r>
            <a:r>
              <a:rPr lang="fr-FR" sz="4000" dirty="0" err="1" smtClean="0">
                <a:solidFill>
                  <a:srgbClr val="003399"/>
                </a:solidFill>
              </a:rPr>
              <a:t>Mundus</a:t>
            </a:r>
            <a:r>
              <a:rPr lang="fr-FR" sz="4000" dirty="0" smtClean="0">
                <a:solidFill>
                  <a:srgbClr val="003399"/>
                </a:solidFill>
              </a:rPr>
              <a:t>: </a:t>
            </a:r>
            <a:r>
              <a:rPr lang="fr-FR" sz="4000" dirty="0" err="1" smtClean="0">
                <a:solidFill>
                  <a:srgbClr val="003399"/>
                </a:solidFill>
              </a:rPr>
              <a:t>European</a:t>
            </a:r>
            <a:r>
              <a:rPr lang="fr-FR" sz="4000" dirty="0" smtClean="0">
                <a:solidFill>
                  <a:srgbClr val="003399"/>
                </a:solidFill>
              </a:rPr>
              <a:t> Campus</a:t>
            </a:r>
            <a:endParaRPr lang="fr-FR" sz="4000" dirty="0">
              <a:solidFill>
                <a:srgbClr val="003399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4286250" cy="4357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600" b="1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smtClean="0">
                <a:solidFill>
                  <a:srgbClr val="003399"/>
                </a:solidFill>
              </a:rPr>
              <a:t>Contract Period: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2000" b="1" smtClean="0">
                <a:solidFill>
                  <a:srgbClr val="003399"/>
                </a:solidFill>
              </a:rPr>
              <a:t>	</a:t>
            </a:r>
            <a:r>
              <a:rPr lang="en-GB" sz="2000" smtClean="0">
                <a:solidFill>
                  <a:srgbClr val="003399"/>
                </a:solidFill>
              </a:rPr>
              <a:t>Nov. 2008 – Nov. 2010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b="1" smtClean="0">
                <a:solidFill>
                  <a:srgbClr val="003399"/>
                </a:solidFill>
              </a:rPr>
              <a:t>Budget:</a:t>
            </a:r>
            <a:r>
              <a:rPr lang="en-GB" sz="2000" smtClean="0">
                <a:solidFill>
                  <a:srgbClr val="003399"/>
                </a:solidFill>
              </a:rPr>
              <a:t> € 262,800 (44,000€ staff)</a:t>
            </a:r>
          </a:p>
          <a:p>
            <a:pPr eaLnBrk="1" hangingPunct="1">
              <a:lnSpc>
                <a:spcPct val="80000"/>
              </a:lnSpc>
            </a:pPr>
            <a:endParaRPr lang="en-GB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16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–"/>
            </a:pPr>
            <a:endParaRPr lang="en-GB" sz="1600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GB" sz="1400" smtClean="0">
              <a:solidFill>
                <a:srgbClr val="003399"/>
              </a:solidFill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313"/>
            <a:ext cx="4257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opy of unica logo bl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786188"/>
            <a:ext cx="904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28625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3571875"/>
            <a:ext cx="12144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4929188"/>
            <a:ext cx="1389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5000625"/>
            <a:ext cx="12858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8" y="5143500"/>
            <a:ext cx="95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5143500"/>
            <a:ext cx="95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75" y="5143500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13" y="5143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7" descr="C:\Users\project\Pictures\coats of arms\TLU_logo_e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25" y="3000375"/>
            <a:ext cx="27749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8" descr="C:\Users\project\Pictures\coats of arms\logo_upm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5" y="4214813"/>
            <a:ext cx="1428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0" descr="C:\Users\project\Pictures\coats of arms\uni-logo-s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38" y="4214813"/>
            <a:ext cx="152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071938" y="3429000"/>
            <a:ext cx="2000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err="1">
                <a:solidFill>
                  <a:srgbClr val="003399"/>
                </a:solidFill>
                <a:latin typeface="+mn-lt"/>
                <a:cs typeface="+mn-cs"/>
              </a:rPr>
              <a:t>Pilot</a:t>
            </a:r>
            <a:r>
              <a:rPr lang="es-ES" sz="1600" b="1" dirty="0">
                <a:solidFill>
                  <a:srgbClr val="003399"/>
                </a:solidFill>
                <a:latin typeface="+mn-lt"/>
                <a:cs typeface="+mn-cs"/>
              </a:rPr>
              <a:t> G</a:t>
            </a:r>
            <a:r>
              <a:rPr lang="es-ES" sz="1600" b="1" dirty="0">
                <a:solidFill>
                  <a:srgbClr val="003399"/>
                </a:solidFill>
              </a:rPr>
              <a:t>roup:</a:t>
            </a:r>
            <a:endParaRPr lang="fr-BE" sz="1600" b="1" dirty="0">
              <a:solidFill>
                <a:srgbClr val="003399"/>
              </a:solidFill>
            </a:endParaRPr>
          </a:p>
        </p:txBody>
      </p:sp>
      <p:sp>
        <p:nvSpPr>
          <p:cNvPr id="21523" name="TextBox 34"/>
          <p:cNvSpPr txBox="1">
            <a:spLocks noChangeArrowheads="1"/>
          </p:cNvSpPr>
          <p:nvPr/>
        </p:nvSpPr>
        <p:spPr bwMode="auto">
          <a:xfrm>
            <a:off x="571500" y="3071813"/>
            <a:ext cx="1857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003399"/>
                </a:solidFill>
              </a:rPr>
              <a:t>Partners:</a:t>
            </a:r>
            <a:endParaRPr lang="fr-BE" sz="1600" b="1">
              <a:solidFill>
                <a:srgbClr val="003399"/>
              </a:solidFill>
            </a:endParaRPr>
          </a:p>
        </p:txBody>
      </p:sp>
      <p:sp>
        <p:nvSpPr>
          <p:cNvPr id="21524" name="TextBox 35"/>
          <p:cNvSpPr txBox="1">
            <a:spLocks noChangeArrowheads="1"/>
          </p:cNvSpPr>
          <p:nvPr/>
        </p:nvSpPr>
        <p:spPr bwMode="auto">
          <a:xfrm>
            <a:off x="500063" y="6000750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>
                <a:solidFill>
                  <a:srgbClr val="003399"/>
                </a:solidFill>
              </a:rPr>
              <a:t>www.europeancampus.eu</a:t>
            </a:r>
            <a:r>
              <a:rPr lang="es-ES"/>
              <a:t> </a:t>
            </a:r>
            <a:endParaRPr lang="fr-B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785813"/>
            <a:ext cx="1120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2786063" y="571500"/>
            <a:ext cx="6186487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err="1" smtClean="0">
                <a:solidFill>
                  <a:srgbClr val="003399"/>
                </a:solidFill>
              </a:rPr>
              <a:t>Main</a:t>
            </a:r>
            <a:r>
              <a:rPr lang="es-ES" sz="4000" dirty="0" smtClean="0">
                <a:solidFill>
                  <a:srgbClr val="003399"/>
                </a:solidFill>
              </a:rPr>
              <a:t> </a:t>
            </a:r>
            <a:r>
              <a:rPr lang="es-ES" sz="4000" dirty="0" err="1" smtClean="0">
                <a:solidFill>
                  <a:srgbClr val="003399"/>
                </a:solidFill>
              </a:rPr>
              <a:t>Objectives</a:t>
            </a:r>
            <a:endParaRPr lang="fr-FR" sz="4000" dirty="0">
              <a:solidFill>
                <a:srgbClr val="003399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idx="1"/>
          </p:nvPr>
        </p:nvSpPr>
        <p:spPr>
          <a:xfrm>
            <a:off x="0" y="1714500"/>
            <a:ext cx="9144000" cy="4429125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GB" b="1" smtClean="0">
              <a:solidFill>
                <a:srgbClr val="003399"/>
              </a:solidFill>
            </a:endParaRPr>
          </a:p>
          <a:p>
            <a:pPr lvl="1" eaLnBrk="1" hangingPunct="1">
              <a:buFontTx/>
              <a:buNone/>
            </a:pPr>
            <a:endParaRPr lang="en-GB" b="1" smtClean="0">
              <a:solidFill>
                <a:srgbClr val="003399"/>
              </a:solidFill>
            </a:endParaRPr>
          </a:p>
          <a:p>
            <a:pPr lvl="1" eaLnBrk="1" hangingPunct="1">
              <a:buFontTx/>
              <a:buNone/>
            </a:pPr>
            <a:endParaRPr lang="en-GB" b="1" i="1" smtClean="0">
              <a:solidFill>
                <a:srgbClr val="003399"/>
              </a:solidFill>
            </a:endParaRPr>
          </a:p>
          <a:p>
            <a:pPr lvl="1" eaLnBrk="1" hangingPunct="1">
              <a:buFontTx/>
              <a:buNone/>
            </a:pPr>
            <a:r>
              <a:rPr lang="en-GB" b="1" i="1" smtClean="0">
                <a:solidFill>
                  <a:srgbClr val="003399"/>
                </a:solidFill>
              </a:rPr>
              <a:t>Enhancing attractivenesss </a:t>
            </a:r>
            <a:r>
              <a:rPr lang="en-GB" i="1" smtClean="0">
                <a:solidFill>
                  <a:srgbClr val="003399"/>
                </a:solidFill>
              </a:rPr>
              <a:t>for overseas students</a:t>
            </a:r>
          </a:p>
          <a:p>
            <a:pPr lvl="1" eaLnBrk="1" hangingPunct="1">
              <a:buFontTx/>
              <a:buNone/>
            </a:pPr>
            <a:endParaRPr lang="en-GB" b="1" i="1" smtClean="0">
              <a:solidFill>
                <a:srgbClr val="003399"/>
              </a:solidFill>
            </a:endParaRPr>
          </a:p>
          <a:p>
            <a:pPr lvl="1" eaLnBrk="1" hangingPunct="1">
              <a:buFontTx/>
              <a:buNone/>
            </a:pPr>
            <a:r>
              <a:rPr lang="en-GB" b="1" i="1" smtClean="0">
                <a:solidFill>
                  <a:srgbClr val="003399"/>
                </a:solidFill>
              </a:rPr>
              <a:t>Improving information </a:t>
            </a:r>
            <a:r>
              <a:rPr lang="en-GB" i="1" smtClean="0">
                <a:solidFill>
                  <a:srgbClr val="003399"/>
                </a:solidFill>
              </a:rPr>
              <a:t>provision</a:t>
            </a:r>
          </a:p>
          <a:p>
            <a:pPr lvl="1" eaLnBrk="1" hangingPunct="1">
              <a:buFontTx/>
              <a:buNone/>
            </a:pPr>
            <a:endParaRPr lang="en-GB" b="1" i="1" smtClean="0">
              <a:solidFill>
                <a:srgbClr val="003399"/>
              </a:solidFill>
            </a:endParaRPr>
          </a:p>
          <a:p>
            <a:pPr lvl="1" eaLnBrk="1" hangingPunct="1">
              <a:buFontTx/>
              <a:buNone/>
            </a:pPr>
            <a:r>
              <a:rPr lang="en-GB" b="1" i="1" smtClean="0">
                <a:solidFill>
                  <a:srgbClr val="003399"/>
                </a:solidFill>
              </a:rPr>
              <a:t>Promoting standarization </a:t>
            </a:r>
            <a:r>
              <a:rPr lang="en-GB" i="1" smtClean="0">
                <a:solidFill>
                  <a:srgbClr val="003399"/>
                </a:solidFill>
              </a:rPr>
              <a:t>in Higher Education</a:t>
            </a:r>
          </a:p>
          <a:p>
            <a:pPr lvl="1" eaLnBrk="1" hangingPunct="1">
              <a:buFontTx/>
              <a:buNone/>
            </a:pPr>
            <a:endParaRPr lang="en-GB" b="1" i="1" smtClean="0">
              <a:solidFill>
                <a:srgbClr val="003399"/>
              </a:solidFill>
            </a:endParaRPr>
          </a:p>
          <a:p>
            <a:pPr lvl="1" eaLnBrk="1" hangingPunct="1">
              <a:buFontTx/>
              <a:buNone/>
            </a:pPr>
            <a:r>
              <a:rPr lang="en-GB" b="1" i="1" smtClean="0">
                <a:solidFill>
                  <a:srgbClr val="003399"/>
                </a:solidFill>
              </a:rPr>
              <a:t>Strengthening Cooperation </a:t>
            </a:r>
            <a:r>
              <a:rPr lang="en-GB" i="1" smtClean="0">
                <a:solidFill>
                  <a:srgbClr val="003399"/>
                </a:solidFill>
              </a:rPr>
              <a:t>between students &amp; universities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313"/>
            <a:ext cx="4257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roject\Pictures\European Campus _ Enhancing overseas student mobility_fichiers\European Campus site vis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817563"/>
            <a:ext cx="10715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2663825" y="500063"/>
            <a:ext cx="6480175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3399"/>
                </a:solidFill>
              </a:rPr>
              <a:t>EC </a:t>
            </a:r>
            <a:r>
              <a:rPr lang="es-ES" sz="4000" dirty="0" err="1" smtClean="0">
                <a:solidFill>
                  <a:srgbClr val="003399"/>
                </a:solidFill>
              </a:rPr>
              <a:t>Projects</a:t>
            </a:r>
            <a:r>
              <a:rPr lang="es-ES" sz="4000" dirty="0" smtClean="0">
                <a:solidFill>
                  <a:srgbClr val="003399"/>
                </a:solidFill>
              </a:rPr>
              <a:t>: </a:t>
            </a:r>
            <a:r>
              <a:rPr lang="es-ES" sz="4000" dirty="0" err="1" smtClean="0">
                <a:solidFill>
                  <a:srgbClr val="003399"/>
                </a:solidFill>
              </a:rPr>
              <a:t>Outcomes</a:t>
            </a:r>
            <a:r>
              <a:rPr lang="es-ES" sz="4000" dirty="0" smtClean="0">
                <a:solidFill>
                  <a:srgbClr val="003399"/>
                </a:solidFill>
              </a:rPr>
              <a:t> </a:t>
            </a:r>
            <a:r>
              <a:rPr lang="es-ES" sz="4000" dirty="0" err="1" smtClean="0">
                <a:solidFill>
                  <a:srgbClr val="003399"/>
                </a:solidFill>
              </a:rPr>
              <a:t>for</a:t>
            </a:r>
            <a:r>
              <a:rPr lang="es-ES" sz="4000" dirty="0" smtClean="0">
                <a:solidFill>
                  <a:srgbClr val="003399"/>
                </a:solidFill>
              </a:rPr>
              <a:t> UNICA</a:t>
            </a:r>
            <a:endParaRPr lang="fr-FR" sz="4000" dirty="0">
              <a:solidFill>
                <a:srgbClr val="003399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idx="1"/>
          </p:nvPr>
        </p:nvSpPr>
        <p:spPr>
          <a:xfrm>
            <a:off x="142875" y="1857375"/>
            <a:ext cx="8675688" cy="4500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>
                <a:solidFill>
                  <a:srgbClr val="003399"/>
                </a:solidFill>
              </a:rPr>
              <a:t>Increase </a:t>
            </a:r>
            <a:r>
              <a:rPr lang="es-ES" sz="2800" b="1" smtClean="0">
                <a:solidFill>
                  <a:srgbClr val="003399"/>
                </a:solidFill>
              </a:rPr>
              <a:t>visibility</a:t>
            </a:r>
            <a:r>
              <a:rPr lang="es-ES" sz="2800" smtClean="0">
                <a:solidFill>
                  <a:srgbClr val="003399"/>
                </a:solidFill>
              </a:rPr>
              <a:t> of the Network;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solidFill>
                  <a:srgbClr val="003399"/>
                </a:solidFill>
              </a:rPr>
              <a:t>Involvement of </a:t>
            </a:r>
            <a:r>
              <a:rPr lang="es-ES" sz="2800" b="1" smtClean="0">
                <a:solidFill>
                  <a:srgbClr val="003399"/>
                </a:solidFill>
              </a:rPr>
              <a:t>UNICA experts and universities</a:t>
            </a:r>
            <a:r>
              <a:rPr lang="es-ES" sz="2800" smtClean="0">
                <a:solidFill>
                  <a:srgbClr val="003399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003399"/>
                </a:solidFill>
              </a:rPr>
              <a:t>Driving force in the development of the </a:t>
            </a:r>
            <a:r>
              <a:rPr lang="fr-FR" sz="2800" b="1" smtClean="0">
                <a:solidFill>
                  <a:srgbClr val="003399"/>
                </a:solidFill>
              </a:rPr>
              <a:t>Bologna</a:t>
            </a:r>
            <a:r>
              <a:rPr lang="fr-FR" sz="2800" smtClean="0">
                <a:solidFill>
                  <a:srgbClr val="003399"/>
                </a:solidFill>
              </a:rPr>
              <a:t> Process; 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solidFill>
                  <a:srgbClr val="003399"/>
                </a:solidFill>
              </a:rPr>
              <a:t>Face-to-face relations with the </a:t>
            </a:r>
            <a:r>
              <a:rPr lang="es-ES" sz="2800" b="1" smtClean="0">
                <a:solidFill>
                  <a:srgbClr val="003399"/>
                </a:solidFill>
              </a:rPr>
              <a:t>European Commission </a:t>
            </a:r>
            <a:r>
              <a:rPr lang="es-ES" sz="2800" smtClean="0">
                <a:solidFill>
                  <a:srgbClr val="003399"/>
                </a:solidFill>
              </a:rPr>
              <a:t>and lobbying;</a:t>
            </a:r>
            <a:r>
              <a:rPr lang="fr-FR" sz="2800" smtClean="0">
                <a:solidFill>
                  <a:srgbClr val="0033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>
                <a:solidFill>
                  <a:srgbClr val="003399"/>
                </a:solidFill>
              </a:rPr>
              <a:t>Integration of universities from Central and Eastern Europe into the </a:t>
            </a:r>
            <a:r>
              <a:rPr lang="fr-FR" sz="2800" b="1" smtClean="0">
                <a:solidFill>
                  <a:srgbClr val="003399"/>
                </a:solidFill>
              </a:rPr>
              <a:t>EHEA</a:t>
            </a:r>
            <a:r>
              <a:rPr lang="fr-FR" sz="2800" smtClean="0">
                <a:solidFill>
                  <a:srgbClr val="003399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solidFill>
                  <a:srgbClr val="003399"/>
                </a:solidFill>
              </a:rPr>
              <a:t>Support members in </a:t>
            </a:r>
            <a:r>
              <a:rPr lang="es-ES" sz="2800" b="1" smtClean="0">
                <a:solidFill>
                  <a:srgbClr val="003399"/>
                </a:solidFill>
              </a:rPr>
              <a:t>co-operative projects</a:t>
            </a:r>
            <a:r>
              <a:rPr lang="es-ES" sz="2800" smtClean="0">
                <a:solidFill>
                  <a:srgbClr val="003399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b="1" smtClean="0">
                <a:solidFill>
                  <a:srgbClr val="003399"/>
                </a:solidFill>
              </a:rPr>
              <a:t>UNICA staff </a:t>
            </a:r>
            <a:r>
              <a:rPr lang="fr-FR" sz="2800" smtClean="0">
                <a:solidFill>
                  <a:srgbClr val="003399"/>
                </a:solidFill>
              </a:rPr>
              <a:t>for the projects’ management.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785813"/>
            <a:ext cx="1079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>
                <a:solidFill>
                  <a:srgbClr val="003399"/>
                </a:solidFill>
              </a:rPr>
              <a:t>UNICA - EC PROJECTS</a:t>
            </a:r>
          </a:p>
          <a:p>
            <a:pPr algn="ctr">
              <a:spcBef>
                <a:spcPct val="50000"/>
              </a:spcBef>
            </a:pPr>
            <a:endParaRPr lang="fr-BE">
              <a:solidFill>
                <a:srgbClr val="003399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80175" cy="7207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000"/>
              <a:t/>
            </a:r>
            <a:br>
              <a:rPr lang="es-ES" sz="4000"/>
            </a:br>
            <a:endParaRPr lang="fr-FR" sz="4000"/>
          </a:p>
        </p:txBody>
      </p:sp>
      <p:sp>
        <p:nvSpPr>
          <p:cNvPr id="64518" name="Rectangle 6"/>
          <p:cNvSpPr>
            <a:spLocks noGrp="1" noChangeArrowheads="1"/>
          </p:cNvSpPr>
          <p:nvPr>
            <p:ph idx="1"/>
          </p:nvPr>
        </p:nvSpPr>
        <p:spPr>
          <a:xfrm>
            <a:off x="539750" y="2133600"/>
            <a:ext cx="83978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s-ES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endParaRPr lang="es-ES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b="1" smtClean="0">
                <a:solidFill>
                  <a:srgbClr val="003399"/>
                </a:solidFill>
              </a:rPr>
              <a:t>THANK YOU FOR YOUR ATTENTION!</a:t>
            </a:r>
            <a:endParaRPr lang="fr-FR" b="1" smtClean="0">
              <a:solidFill>
                <a:srgbClr val="003399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714375"/>
            <a:ext cx="11906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>
                <a:solidFill>
                  <a:srgbClr val="003399"/>
                </a:solidFill>
              </a:rPr>
              <a:t>UNICA - EC PROJECTS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5857875" y="428625"/>
            <a:ext cx="2643188" cy="928688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003399"/>
                </a:solidFill>
              </a:rPr>
              <a:t>PROJECTS</a:t>
            </a:r>
            <a:endParaRPr lang="fr-FR" smtClean="0">
              <a:solidFill>
                <a:srgbClr val="003399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357188" y="1928813"/>
            <a:ext cx="8501062" cy="434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3399"/>
                </a:solidFill>
              </a:rPr>
              <a:t>Information Project on Higher Education Reform III:</a:t>
            </a:r>
            <a:r>
              <a:rPr lang="es-ES" sz="2800" smtClean="0">
                <a:solidFill>
                  <a:srgbClr val="003399"/>
                </a:solidFill>
              </a:rPr>
              <a:t> Lisbon Strategy and Bologna Process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3399"/>
                </a:solidFill>
              </a:rPr>
              <a:t>Tempus Joint European Project: PRIUM</a:t>
            </a:r>
            <a:r>
              <a:rPr lang="es-ES" sz="2800" smtClean="0">
                <a:solidFill>
                  <a:srgbClr val="003399"/>
                </a:solidFill>
              </a:rPr>
              <a:t> PRomoting a Model of Integrated University in the FYR of Macedonia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3399"/>
                </a:solidFill>
              </a:rPr>
              <a:t>Leonardo da Vinci: </a:t>
            </a:r>
            <a:r>
              <a:rPr lang="en-GB" sz="2800" smtClean="0">
                <a:solidFill>
                  <a:srgbClr val="003399"/>
                </a:solidFill>
              </a:rPr>
              <a:t>Be-TWIN, Testing a Joint ECVET-ECTS Implementation</a:t>
            </a:r>
            <a:endParaRPr lang="fr-FR" sz="280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3399"/>
                </a:solidFill>
              </a:rPr>
              <a:t>Erasmus Mundus ‘Enhancing Overseas Student Mobility: </a:t>
            </a:r>
            <a:r>
              <a:rPr lang="es-ES" sz="2800" smtClean="0">
                <a:solidFill>
                  <a:srgbClr val="003399"/>
                </a:solidFill>
              </a:rPr>
              <a:t>European Campus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14375"/>
            <a:ext cx="11049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>
                <a:solidFill>
                  <a:srgbClr val="003399"/>
                </a:solidFill>
              </a:rPr>
              <a:t>UNICA - EC PROJECTS</a:t>
            </a:r>
          </a:p>
          <a:p>
            <a:pPr algn="ctr">
              <a:spcBef>
                <a:spcPct val="50000"/>
              </a:spcBef>
            </a:pPr>
            <a:endParaRPr lang="fr-BE">
              <a:solidFill>
                <a:srgbClr val="003399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smtClean="0">
                <a:solidFill>
                  <a:srgbClr val="003399"/>
                </a:solidFill>
              </a:rPr>
              <a:t>HE Reform II Renewal</a:t>
            </a:r>
            <a:endParaRPr lang="fr-FR" smtClean="0">
              <a:solidFill>
                <a:srgbClr val="003399"/>
              </a:solidFill>
            </a:endParaRPr>
          </a:p>
        </p:txBody>
      </p:sp>
      <p:pic>
        <p:nvPicPr>
          <p:cNvPr id="8201" name="Picture 9" descr="Logo EUA-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2420938"/>
            <a:ext cx="1377950" cy="3219450"/>
          </a:xfrm>
          <a:noFill/>
        </p:spPr>
      </p:pic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79613" y="1785938"/>
            <a:ext cx="7164387" cy="4784725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003399"/>
                </a:solidFill>
              </a:rPr>
              <a:t>Contract Period: </a:t>
            </a:r>
            <a:r>
              <a:rPr lang="en-GB" sz="2800" smtClean="0">
                <a:solidFill>
                  <a:srgbClr val="003399"/>
                </a:solidFill>
              </a:rPr>
              <a:t>Dec 2008 – Dec 2009</a:t>
            </a:r>
          </a:p>
          <a:p>
            <a:pPr eaLnBrk="1" hangingPunct="1"/>
            <a:r>
              <a:rPr lang="en-GB" sz="2800" b="1" smtClean="0">
                <a:solidFill>
                  <a:srgbClr val="003399"/>
                </a:solidFill>
              </a:rPr>
              <a:t>Budget:</a:t>
            </a:r>
            <a:r>
              <a:rPr lang="en-GB" sz="2800" smtClean="0">
                <a:solidFill>
                  <a:srgbClr val="003399"/>
                </a:solidFill>
              </a:rPr>
              <a:t> € 277,000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2800" smtClean="0">
                <a:solidFill>
                  <a:srgbClr val="003399"/>
                </a:solidFill>
              </a:rPr>
              <a:t>	(UNICA € 54,350 staff + other)</a:t>
            </a:r>
          </a:p>
          <a:p>
            <a:pPr eaLnBrk="1" hangingPunct="1"/>
            <a:r>
              <a:rPr lang="en-GB" sz="2800" b="1" smtClean="0">
                <a:solidFill>
                  <a:srgbClr val="003399"/>
                </a:solidFill>
              </a:rPr>
              <a:t>Consortium members:</a:t>
            </a:r>
            <a:r>
              <a:rPr lang="en-GB" sz="2800" smtClean="0">
                <a:solidFill>
                  <a:srgbClr val="003399"/>
                </a:solidFill>
              </a:rPr>
              <a:t> UNICA-BES</a:t>
            </a:r>
          </a:p>
          <a:p>
            <a:pPr eaLnBrk="1" hangingPunct="1"/>
            <a:r>
              <a:rPr lang="en-GB" sz="2800" b="1" smtClean="0">
                <a:solidFill>
                  <a:srgbClr val="003399"/>
                </a:solidFill>
              </a:rPr>
              <a:t>Main objectives:</a:t>
            </a:r>
            <a:r>
              <a:rPr lang="en-GB" sz="2800" smtClean="0">
                <a:solidFill>
                  <a:srgbClr val="003399"/>
                </a:solidFill>
              </a:rPr>
              <a:t> </a:t>
            </a:r>
          </a:p>
          <a:p>
            <a:pPr lvl="1" eaLnBrk="1" hangingPunct="1"/>
            <a:r>
              <a:rPr lang="en-GB" smtClean="0">
                <a:solidFill>
                  <a:srgbClr val="003399"/>
                </a:solidFill>
              </a:rPr>
              <a:t>Assisting National Bologna Experts through materials, case studies and two training seminars. </a:t>
            </a:r>
          </a:p>
          <a:p>
            <a:pPr lvl="1" eaLnBrk="1" hangingPunct="1"/>
            <a:r>
              <a:rPr lang="en-GB" smtClean="0">
                <a:solidFill>
                  <a:srgbClr val="003399"/>
                </a:solidFill>
              </a:rPr>
              <a:t>Virtual Community of Bologna Experts.</a:t>
            </a:r>
          </a:p>
          <a:p>
            <a:pPr eaLnBrk="1" hangingPunct="1">
              <a:buFontTx/>
              <a:buNone/>
            </a:pPr>
            <a:endParaRPr lang="fr-FR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714375"/>
            <a:ext cx="996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BE">
              <a:solidFill>
                <a:srgbClr val="003399"/>
              </a:solidFill>
            </a:endParaRPr>
          </a:p>
          <a:p>
            <a:pPr algn="ctr">
              <a:spcBef>
                <a:spcPct val="50000"/>
              </a:spcBef>
            </a:pPr>
            <a:endParaRPr lang="fr-BE">
              <a:solidFill>
                <a:srgbClr val="003399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000125" y="642938"/>
            <a:ext cx="8001000" cy="64293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dirty="0" err="1" smtClean="0">
                <a:solidFill>
                  <a:srgbClr val="003399"/>
                </a:solidFill>
              </a:rPr>
              <a:t>Seminars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0" y="1714500"/>
            <a:ext cx="6715125" cy="514350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mtClean="0">
                <a:solidFill>
                  <a:srgbClr val="003399"/>
                </a:solidFill>
              </a:rPr>
              <a:t>‘Making Mobility Happen’                 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003399"/>
                </a:solidFill>
              </a:rPr>
              <a:t>University of Rome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003399"/>
                </a:solidFill>
              </a:rPr>
              <a:t>La Sapienza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003399"/>
                </a:solidFill>
              </a:rPr>
              <a:t>30-31 March 2009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003399"/>
                </a:solidFill>
              </a:rPr>
              <a:t>	150 participants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u="sng" smtClean="0">
                <a:solidFill>
                  <a:srgbClr val="003399"/>
                </a:solidFill>
              </a:rPr>
              <a:t>www.rome.bolognaexperts.net</a:t>
            </a:r>
          </a:p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mtClean="0">
              <a:solidFill>
                <a:srgbClr val="003399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mtClean="0">
                <a:solidFill>
                  <a:srgbClr val="003399"/>
                </a:solidFill>
              </a:rPr>
              <a:t>‘Competences for the Future’                                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b="1" smtClean="0">
                <a:solidFill>
                  <a:srgbClr val="003399"/>
                </a:solidFill>
              </a:rPr>
              <a:t>University of Warsaw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b="1" smtClean="0">
                <a:solidFill>
                  <a:srgbClr val="003399"/>
                </a:solidFill>
              </a:rPr>
              <a:t>23-24 October 2009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003399"/>
                </a:solidFill>
              </a:rPr>
              <a:t>	160 participants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GB" b="1" u="sng" smtClean="0">
                <a:solidFill>
                  <a:srgbClr val="003399"/>
                </a:solidFill>
              </a:rPr>
              <a:t>www.warsaw2009.bolognaexperts.net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fr-FR" b="1" smtClean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1272" name="Picture 7" descr="conference ro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000250"/>
            <a:ext cx="42148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-228600" y="1885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986088" algn="ctr"/>
                <a:tab pos="5972175" algn="r"/>
              </a:tabLst>
            </a:pPr>
            <a:endParaRPr lang="fr-FR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500563"/>
            <a:ext cx="4286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642938"/>
            <a:ext cx="10334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571500" y="357188"/>
            <a:ext cx="8229600" cy="939800"/>
          </a:xfrm>
        </p:spPr>
        <p:txBody>
          <a:bodyPr/>
          <a:lstStyle/>
          <a:p>
            <a:pPr algn="r" eaLnBrk="1" hangingPunct="1"/>
            <a:r>
              <a:rPr lang="es-ES" smtClean="0">
                <a:solidFill>
                  <a:srgbClr val="003399"/>
                </a:solidFill>
              </a:rPr>
              <a:t>HE Reform II: Seminars</a:t>
            </a:r>
            <a:endParaRPr lang="fr-FR" smtClean="0">
              <a:solidFill>
                <a:srgbClr val="003399"/>
              </a:solidFill>
            </a:endParaRPr>
          </a:p>
        </p:txBody>
      </p:sp>
      <p:pic>
        <p:nvPicPr>
          <p:cNvPr id="12293" name="Content Placeholder 16" descr="DSC06426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2294" name="Content Placeholder 8" descr="P1010338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2295" name="Content Placeholder 17" descr="DSC06419.JPG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017588" y="3938588"/>
            <a:ext cx="2917825" cy="2187575"/>
          </a:xfrm>
        </p:spPr>
      </p:pic>
      <p:pic>
        <p:nvPicPr>
          <p:cNvPr id="12296" name="Content Placeholder 10" descr="P1010299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85813"/>
            <a:ext cx="1023937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84888" y="61658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BE">
                <a:solidFill>
                  <a:srgbClr val="003399"/>
                </a:solidFill>
              </a:rPr>
              <a:t>UNICA - EC PROJECTS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0" y="428625"/>
            <a:ext cx="5186363" cy="796925"/>
          </a:xfrm>
        </p:spPr>
        <p:txBody>
          <a:bodyPr/>
          <a:lstStyle/>
          <a:p>
            <a:pPr eaLnBrk="1" hangingPunct="1"/>
            <a:r>
              <a:rPr lang="es-ES" sz="4000" smtClean="0">
                <a:solidFill>
                  <a:srgbClr val="003399"/>
                </a:solidFill>
              </a:rPr>
              <a:t>Virtual Community</a:t>
            </a:r>
            <a:endParaRPr lang="fr-FR" sz="4000" smtClean="0">
              <a:solidFill>
                <a:srgbClr val="003399"/>
              </a:solidFill>
            </a:endParaRPr>
          </a:p>
        </p:txBody>
      </p:sp>
      <p:sp>
        <p:nvSpPr>
          <p:cNvPr id="13318" name="Text Placeholder 12"/>
          <p:cNvSpPr>
            <a:spLocks noGrp="1"/>
          </p:cNvSpPr>
          <p:nvPr>
            <p:ph type="body" sz="half" idx="1"/>
          </p:nvPr>
        </p:nvSpPr>
        <p:spPr>
          <a:xfrm>
            <a:off x="285750" y="1643063"/>
            <a:ext cx="4714875" cy="1714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>
                <a:solidFill>
                  <a:srgbClr val="003399"/>
                </a:solidFill>
              </a:rPr>
              <a:t>More than </a:t>
            </a:r>
            <a:r>
              <a:rPr lang="es-ES" b="1" smtClean="0">
                <a:solidFill>
                  <a:srgbClr val="003399"/>
                </a:solidFill>
              </a:rPr>
              <a:t>400</a:t>
            </a:r>
            <a:r>
              <a:rPr lang="es-ES" smtClean="0">
                <a:solidFill>
                  <a:srgbClr val="003399"/>
                </a:solidFill>
              </a:rPr>
              <a:t> 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b="1" smtClean="0">
                <a:solidFill>
                  <a:srgbClr val="003399"/>
                </a:solidFill>
              </a:rPr>
              <a:t>Experts</a:t>
            </a:r>
            <a:r>
              <a:rPr lang="es-ES" smtClean="0">
                <a:solidFill>
                  <a:srgbClr val="003399"/>
                </a:solidFill>
              </a:rPr>
              <a:t> registered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b="1" u="sng" smtClean="0">
                <a:solidFill>
                  <a:srgbClr val="003399"/>
                </a:solidFill>
              </a:rPr>
              <a:t>www.bolognaexperts.net </a:t>
            </a:r>
            <a:endParaRPr lang="fr-BE" b="1" u="sng" smtClean="0">
              <a:solidFill>
                <a:srgbClr val="003399"/>
              </a:solidFill>
            </a:endParaRPr>
          </a:p>
        </p:txBody>
      </p:sp>
      <p:pic>
        <p:nvPicPr>
          <p:cNvPr id="13319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57875" y="3714750"/>
            <a:ext cx="3176588" cy="2187575"/>
          </a:xfrm>
          <a:noFill/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429000"/>
            <a:ext cx="56197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1357313"/>
            <a:ext cx="38163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785813"/>
            <a:ext cx="9604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43438" y="285750"/>
            <a:ext cx="4114800" cy="917575"/>
          </a:xfrm>
        </p:spPr>
        <p:txBody>
          <a:bodyPr/>
          <a:lstStyle/>
          <a:p>
            <a:pPr algn="r" eaLnBrk="1" hangingPunct="1"/>
            <a:r>
              <a:rPr lang="es-ES" sz="4000" smtClean="0">
                <a:solidFill>
                  <a:srgbClr val="003399"/>
                </a:solidFill>
              </a:rPr>
              <a:t>Discussion Papers </a:t>
            </a:r>
            <a:endParaRPr lang="fr-FR" sz="4000" smtClean="0">
              <a:solidFill>
                <a:srgbClr val="003399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600200"/>
            <a:ext cx="8358187" cy="497205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Erasmus Mobility beyond 2013: </a:t>
            </a:r>
            <a:r>
              <a:rPr lang="en-US" sz="2400" dirty="0" smtClean="0">
                <a:solidFill>
                  <a:srgbClr val="003399"/>
                </a:solidFill>
              </a:rPr>
              <a:t>Some Observations and Suggestions, by Guy </a:t>
            </a:r>
            <a:r>
              <a:rPr lang="en-US" sz="2400" dirty="0" err="1" smtClean="0">
                <a:solidFill>
                  <a:srgbClr val="003399"/>
                </a:solidFill>
              </a:rPr>
              <a:t>Haug</a:t>
            </a:r>
            <a:endParaRPr lang="en-US" sz="2400" dirty="0" smtClean="0">
              <a:solidFill>
                <a:srgbClr val="003399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Mobility and the </a:t>
            </a:r>
            <a:r>
              <a:rPr lang="en-US" sz="2400" b="1" dirty="0" err="1" smtClean="0">
                <a:solidFill>
                  <a:srgbClr val="003399"/>
                </a:solidFill>
              </a:rPr>
              <a:t>Labour</a:t>
            </a:r>
            <a:r>
              <a:rPr lang="en-US" sz="2400" b="1" dirty="0" smtClean="0">
                <a:solidFill>
                  <a:srgbClr val="003399"/>
                </a:solidFill>
              </a:rPr>
              <a:t> Market</a:t>
            </a:r>
            <a:r>
              <a:rPr lang="en-US" sz="2400" dirty="0" smtClean="0">
                <a:solidFill>
                  <a:srgbClr val="003399"/>
                </a:solidFill>
              </a:rPr>
              <a:t>, by </a:t>
            </a:r>
            <a:r>
              <a:rPr lang="en-US" sz="2400" dirty="0" err="1" smtClean="0">
                <a:solidFill>
                  <a:srgbClr val="003399"/>
                </a:solidFill>
              </a:rPr>
              <a:t>Jannecke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Wiers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Jenssen</a:t>
            </a:r>
            <a:endParaRPr lang="en-US" sz="2400" dirty="0" smtClean="0">
              <a:solidFill>
                <a:srgbClr val="003399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Students Bologna Experts Contribution to 'Making Mobility Happen</a:t>
            </a:r>
            <a:r>
              <a:rPr lang="en-US" sz="2400" dirty="0" smtClean="0">
                <a:solidFill>
                  <a:srgbClr val="003399"/>
                </a:solidFill>
              </a:rPr>
              <a:t>', by Rossella Iraci </a:t>
            </a:r>
            <a:r>
              <a:rPr lang="en-US" sz="2400" dirty="0" err="1" smtClean="0">
                <a:solidFill>
                  <a:srgbClr val="003399"/>
                </a:solidFill>
              </a:rPr>
              <a:t>Capuccinello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Work Placements as Key Element in the Preparation for Employability</a:t>
            </a:r>
            <a:r>
              <a:rPr lang="en-US" sz="2400" dirty="0" smtClean="0">
                <a:solidFill>
                  <a:srgbClr val="003399"/>
                </a:solidFill>
              </a:rPr>
              <a:t>, by Els van </a:t>
            </a:r>
            <a:r>
              <a:rPr lang="en-US" sz="2400" dirty="0" err="1" smtClean="0">
                <a:solidFill>
                  <a:srgbClr val="003399"/>
                </a:solidFill>
              </a:rPr>
              <a:t>der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Werf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Future Skill </a:t>
            </a:r>
            <a:r>
              <a:rPr lang="en-US" sz="2400" b="1" dirty="0">
                <a:solidFill>
                  <a:srgbClr val="003399"/>
                </a:solidFill>
              </a:rPr>
              <a:t>N</a:t>
            </a:r>
            <a:r>
              <a:rPr lang="en-US" sz="2400" b="1" dirty="0" smtClean="0">
                <a:solidFill>
                  <a:srgbClr val="003399"/>
                </a:solidFill>
              </a:rPr>
              <a:t>eeds in </a:t>
            </a:r>
            <a:r>
              <a:rPr lang="en-US" sz="2400" b="1" dirty="0">
                <a:solidFill>
                  <a:srgbClr val="003399"/>
                </a:solidFill>
              </a:rPr>
              <a:t>E</a:t>
            </a:r>
            <a:r>
              <a:rPr lang="en-US" sz="2400" b="1" dirty="0" smtClean="0">
                <a:solidFill>
                  <a:srgbClr val="003399"/>
                </a:solidFill>
              </a:rPr>
              <a:t>urope: </a:t>
            </a:r>
            <a:r>
              <a:rPr lang="en-US" sz="2400" dirty="0" smtClean="0">
                <a:solidFill>
                  <a:srgbClr val="003399"/>
                </a:solidFill>
              </a:rPr>
              <a:t>The </a:t>
            </a:r>
            <a:r>
              <a:rPr lang="en-US" sz="2400" dirty="0">
                <a:solidFill>
                  <a:srgbClr val="003399"/>
                </a:solidFill>
              </a:rPr>
              <a:t>S</a:t>
            </a:r>
            <a:r>
              <a:rPr lang="en-US" sz="2400" dirty="0" smtClean="0">
                <a:solidFill>
                  <a:srgbClr val="003399"/>
                </a:solidFill>
              </a:rPr>
              <a:t>takeholders </a:t>
            </a:r>
            <a:r>
              <a:rPr lang="en-US" sz="2400" dirty="0">
                <a:solidFill>
                  <a:srgbClr val="003399"/>
                </a:solidFill>
              </a:rPr>
              <a:t>P</a:t>
            </a:r>
            <a:r>
              <a:rPr lang="en-US" sz="2400" dirty="0" smtClean="0">
                <a:solidFill>
                  <a:srgbClr val="003399"/>
                </a:solidFill>
              </a:rPr>
              <a:t>oint of View, by Juan </a:t>
            </a:r>
            <a:r>
              <a:rPr lang="en-US" sz="2400" dirty="0" err="1" smtClean="0">
                <a:solidFill>
                  <a:srgbClr val="003399"/>
                </a:solidFill>
              </a:rPr>
              <a:t>Menéndez-Valdés</a:t>
            </a:r>
            <a:endParaRPr lang="en-US" sz="2400" dirty="0" smtClean="0">
              <a:solidFill>
                <a:srgbClr val="00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More papers will be published before the end of this year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u="sng" dirty="0" smtClean="0">
                <a:solidFill>
                  <a:srgbClr val="003399"/>
                </a:solidFill>
              </a:rPr>
              <a:t>http://portal.bolognaexperts.net/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85813"/>
            <a:ext cx="9604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786063" y="285750"/>
            <a:ext cx="5900737" cy="989013"/>
          </a:xfrm>
        </p:spPr>
        <p:txBody>
          <a:bodyPr/>
          <a:lstStyle/>
          <a:p>
            <a:pPr algn="r" eaLnBrk="1" hangingPunct="1"/>
            <a:r>
              <a:rPr lang="es-ES" sz="4000" smtClean="0">
                <a:solidFill>
                  <a:srgbClr val="003399"/>
                </a:solidFill>
              </a:rPr>
              <a:t>What’s next?</a:t>
            </a:r>
            <a:endParaRPr lang="fr-FR" sz="4000" smtClean="0">
              <a:solidFill>
                <a:srgbClr val="003399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71625"/>
            <a:ext cx="8786812" cy="50720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b="1" dirty="0" smtClean="0">
                <a:solidFill>
                  <a:srgbClr val="003399"/>
                </a:solidFill>
              </a:rPr>
              <a:t>New </a:t>
            </a:r>
            <a:r>
              <a:rPr lang="fr-FR" sz="2400" b="1" dirty="0" err="1" smtClean="0">
                <a:solidFill>
                  <a:srgbClr val="003399"/>
                </a:solidFill>
              </a:rPr>
              <a:t>proposal</a:t>
            </a:r>
            <a:r>
              <a:rPr lang="fr-FR" sz="2400" b="1" dirty="0" smtClean="0">
                <a:solidFill>
                  <a:srgbClr val="003399"/>
                </a:solidFill>
              </a:rPr>
              <a:t> </a:t>
            </a:r>
            <a:r>
              <a:rPr lang="fr-FR" sz="2400" b="1" dirty="0" err="1" smtClean="0">
                <a:solidFill>
                  <a:srgbClr val="003399"/>
                </a:solidFill>
              </a:rPr>
              <a:t>presented</a:t>
            </a:r>
            <a:r>
              <a:rPr lang="fr-FR" sz="2400" b="1" dirty="0" smtClean="0">
                <a:solidFill>
                  <a:srgbClr val="003399"/>
                </a:solidFill>
              </a:rPr>
              <a:t> by UNICA </a:t>
            </a:r>
            <a:r>
              <a:rPr lang="fr-FR" sz="2400" b="1" dirty="0" err="1" smtClean="0">
                <a:solidFill>
                  <a:srgbClr val="003399"/>
                </a:solidFill>
              </a:rPr>
              <a:t>at</a:t>
            </a:r>
            <a:r>
              <a:rPr lang="fr-FR" sz="2400" b="1" dirty="0" smtClean="0">
                <a:solidFill>
                  <a:srgbClr val="003399"/>
                </a:solidFill>
              </a:rPr>
              <a:t> the end of Oct.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fr-FR" sz="2400" b="1" dirty="0" smtClean="0">
              <a:solidFill>
                <a:srgbClr val="003399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r-FR" sz="2400" b="1" dirty="0" smtClean="0">
                <a:solidFill>
                  <a:srgbClr val="003399"/>
                </a:solidFill>
              </a:rPr>
              <a:t>If </a:t>
            </a:r>
            <a:r>
              <a:rPr lang="fr-FR" sz="2400" b="1" dirty="0" err="1" smtClean="0">
                <a:solidFill>
                  <a:srgbClr val="003399"/>
                </a:solidFill>
              </a:rPr>
              <a:t>approved</a:t>
            </a:r>
            <a:r>
              <a:rPr lang="fr-FR" sz="2400" b="1" dirty="0" smtClean="0">
                <a:solidFill>
                  <a:srgbClr val="003399"/>
                </a:solidFill>
              </a:rPr>
              <a:t>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r-FR" sz="2400" b="1" dirty="0" smtClean="0">
              <a:solidFill>
                <a:srgbClr val="003399"/>
              </a:solidFill>
            </a:endParaRP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200" b="1" dirty="0" smtClean="0">
                <a:solidFill>
                  <a:srgbClr val="003399"/>
                </a:solidFill>
              </a:rPr>
              <a:t>5 </a:t>
            </a:r>
            <a:r>
              <a:rPr lang="fr-FR" sz="2200" b="1" dirty="0" err="1" smtClean="0">
                <a:solidFill>
                  <a:srgbClr val="003399"/>
                </a:solidFill>
              </a:rPr>
              <a:t>seminars</a:t>
            </a:r>
            <a:r>
              <a:rPr lang="fr-FR" sz="2200" b="1" dirty="0" smtClean="0">
                <a:solidFill>
                  <a:srgbClr val="003399"/>
                </a:solidFill>
              </a:rPr>
              <a:t> for </a:t>
            </a:r>
            <a:r>
              <a:rPr lang="fr-FR" sz="2200" b="1" dirty="0" err="1" smtClean="0">
                <a:solidFill>
                  <a:srgbClr val="003399"/>
                </a:solidFill>
              </a:rPr>
              <a:t>Bologna</a:t>
            </a:r>
            <a:r>
              <a:rPr lang="fr-FR" sz="2200" b="1" dirty="0" smtClean="0">
                <a:solidFill>
                  <a:srgbClr val="003399"/>
                </a:solidFill>
              </a:rPr>
              <a:t> &amp; </a:t>
            </a:r>
            <a:r>
              <a:rPr lang="fr-FR" sz="2200" b="1" dirty="0" err="1" smtClean="0">
                <a:solidFill>
                  <a:srgbClr val="003399"/>
                </a:solidFill>
              </a:rPr>
              <a:t>HEREs</a:t>
            </a:r>
            <a:r>
              <a:rPr lang="fr-FR" sz="2200" b="1" dirty="0" smtClean="0">
                <a:solidFill>
                  <a:srgbClr val="003399"/>
                </a:solidFill>
              </a:rPr>
              <a:t> in Europe</a:t>
            </a: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200" b="1" dirty="0" smtClean="0">
              <a:solidFill>
                <a:srgbClr val="003399"/>
              </a:solidFill>
            </a:endParaRP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200" b="1" dirty="0" smtClean="0">
                <a:solidFill>
                  <a:srgbClr val="003399"/>
                </a:solidFill>
              </a:rPr>
              <a:t>5 </a:t>
            </a:r>
            <a:r>
              <a:rPr lang="fr-FR" sz="2200" b="1" dirty="0" err="1" smtClean="0">
                <a:solidFill>
                  <a:srgbClr val="003399"/>
                </a:solidFill>
              </a:rPr>
              <a:t>regional</a:t>
            </a:r>
            <a:r>
              <a:rPr lang="fr-FR" sz="2200" b="1" dirty="0" smtClean="0">
                <a:solidFill>
                  <a:srgbClr val="003399"/>
                </a:solidFill>
              </a:rPr>
              <a:t> </a:t>
            </a:r>
            <a:r>
              <a:rPr lang="fr-FR" sz="2200" b="1" dirty="0" err="1" smtClean="0">
                <a:solidFill>
                  <a:srgbClr val="003399"/>
                </a:solidFill>
              </a:rPr>
              <a:t>seminars</a:t>
            </a:r>
            <a:r>
              <a:rPr lang="fr-FR" sz="2200" b="1" dirty="0" smtClean="0">
                <a:solidFill>
                  <a:srgbClr val="003399"/>
                </a:solidFill>
              </a:rPr>
              <a:t> in Tempus countries</a:t>
            </a: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200" b="1" dirty="0" smtClean="0">
              <a:solidFill>
                <a:srgbClr val="003399"/>
              </a:solidFill>
            </a:endParaRP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200" b="1" dirty="0" smtClean="0">
                <a:solidFill>
                  <a:srgbClr val="003399"/>
                </a:solidFill>
              </a:rPr>
              <a:t>20 missions  of experts </a:t>
            </a:r>
            <a:r>
              <a:rPr lang="fr-FR" sz="2200" b="1" dirty="0" err="1" smtClean="0">
                <a:solidFill>
                  <a:srgbClr val="003399"/>
                </a:solidFill>
              </a:rPr>
              <a:t>from</a:t>
            </a:r>
            <a:r>
              <a:rPr lang="fr-FR" sz="2200" b="1" dirty="0" smtClean="0">
                <a:solidFill>
                  <a:srgbClr val="003399"/>
                </a:solidFill>
              </a:rPr>
              <a:t> </a:t>
            </a:r>
            <a:r>
              <a:rPr lang="fr-FR" sz="2200" b="1" dirty="0" err="1" smtClean="0">
                <a:solidFill>
                  <a:srgbClr val="003399"/>
                </a:solidFill>
              </a:rPr>
              <a:t>different</a:t>
            </a:r>
            <a:r>
              <a:rPr lang="fr-FR" sz="2200" b="1" dirty="0" smtClean="0">
                <a:solidFill>
                  <a:srgbClr val="003399"/>
                </a:solidFill>
              </a:rPr>
              <a:t> areas to Tempus countries</a:t>
            </a: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200" b="1" dirty="0" smtClean="0">
              <a:solidFill>
                <a:srgbClr val="003399"/>
              </a:solidFill>
            </a:endParaRP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200" b="1" dirty="0" smtClean="0">
              <a:solidFill>
                <a:srgbClr val="003399"/>
              </a:solidFill>
            </a:endParaRPr>
          </a:p>
          <a:p>
            <a:pPr marL="975360" lvl="1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200" b="1" dirty="0" smtClean="0">
                <a:solidFill>
                  <a:srgbClr val="003399"/>
                </a:solidFill>
              </a:rPr>
              <a:t>UNICA </a:t>
            </a:r>
            <a:r>
              <a:rPr lang="fr-FR" sz="2200" b="1" dirty="0" err="1" smtClean="0">
                <a:solidFill>
                  <a:srgbClr val="003399"/>
                </a:solidFill>
              </a:rPr>
              <a:t>will</a:t>
            </a:r>
            <a:r>
              <a:rPr lang="fr-FR" sz="2200" b="1" dirty="0" smtClean="0">
                <a:solidFill>
                  <a:srgbClr val="003399"/>
                </a:solidFill>
              </a:rPr>
              <a:t> look for </a:t>
            </a:r>
            <a:r>
              <a:rPr lang="fr-FR" sz="2200" b="1" dirty="0" err="1" smtClean="0">
                <a:solidFill>
                  <a:srgbClr val="003399"/>
                </a:solidFill>
              </a:rPr>
              <a:t>hosting</a:t>
            </a:r>
            <a:r>
              <a:rPr lang="fr-FR" sz="2200" b="1" dirty="0" smtClean="0">
                <a:solidFill>
                  <a:srgbClr val="003399"/>
                </a:solidFill>
              </a:rPr>
              <a:t> </a:t>
            </a:r>
            <a:r>
              <a:rPr lang="fr-FR" sz="2200" b="1" dirty="0" err="1" smtClean="0">
                <a:solidFill>
                  <a:srgbClr val="003399"/>
                </a:solidFill>
              </a:rPr>
              <a:t>universities</a:t>
            </a:r>
            <a:r>
              <a:rPr lang="fr-FR" sz="2200" b="1" dirty="0" smtClean="0">
                <a:solidFill>
                  <a:srgbClr val="003399"/>
                </a:solidFill>
              </a:rPr>
              <a:t> and experts </a:t>
            </a:r>
          </a:p>
          <a:p>
            <a:pPr marL="975360" lvl="1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200" b="1" dirty="0" smtClean="0">
                <a:solidFill>
                  <a:srgbClr val="003399"/>
                </a:solidFill>
              </a:rPr>
              <a:t>ANY CANDIDATE?</a:t>
            </a: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fr-FR" sz="2200" b="1" dirty="0" smtClean="0">
              <a:solidFill>
                <a:srgbClr val="003399"/>
              </a:solidFill>
            </a:endParaRPr>
          </a:p>
          <a:p>
            <a:pPr marL="975360" lvl="1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200" b="1" dirty="0" err="1" smtClean="0">
                <a:solidFill>
                  <a:srgbClr val="003399"/>
                </a:solidFill>
              </a:rPr>
              <a:t>Please</a:t>
            </a:r>
            <a:r>
              <a:rPr lang="fr-FR" sz="2200" b="1" dirty="0" smtClean="0">
                <a:solidFill>
                  <a:srgbClr val="003399"/>
                </a:solidFill>
              </a:rPr>
              <a:t> contact the Secretariat: </a:t>
            </a:r>
            <a:r>
              <a:rPr lang="fr-FR" sz="2200" b="1" u="sng" dirty="0" smtClean="0">
                <a:solidFill>
                  <a:srgbClr val="003399"/>
                </a:solidFill>
              </a:rPr>
              <a:t>project@unica-network.eu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py of unica logo 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714375"/>
            <a:ext cx="9620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14688" y="642938"/>
            <a:ext cx="5699125" cy="5715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>
                <a:solidFill>
                  <a:srgbClr val="003399"/>
                </a:solidFill>
              </a:rPr>
              <a:t>TEMPUS JEP - PRIUM</a:t>
            </a:r>
            <a:endParaRPr lang="fr-FR" sz="4000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71688" y="1857375"/>
            <a:ext cx="65627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003399"/>
                </a:solidFill>
              </a:rPr>
              <a:t>Contract Period: </a:t>
            </a:r>
            <a:r>
              <a:rPr lang="en-GB" sz="2400" smtClean="0">
                <a:solidFill>
                  <a:srgbClr val="003399"/>
                </a:solidFill>
              </a:rPr>
              <a:t>01.10. 2007 – 15.11. 2009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003399"/>
                </a:solidFill>
              </a:rPr>
              <a:t>Budget:</a:t>
            </a:r>
            <a:r>
              <a:rPr lang="en-GB" sz="2400" smtClean="0">
                <a:solidFill>
                  <a:srgbClr val="003399"/>
                </a:solidFill>
              </a:rPr>
              <a:t> € 209,045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2400" smtClean="0">
                <a:solidFill>
                  <a:srgbClr val="003399"/>
                </a:solidFill>
              </a:rPr>
              <a:t>	(UNICA € 13,215 staff + other)</a:t>
            </a:r>
            <a:r>
              <a:rPr lang="fr-FR" sz="2400" smtClean="0">
                <a:solidFill>
                  <a:srgbClr val="003399"/>
                </a:solidFill>
              </a:rPr>
              <a:t> </a:t>
            </a:r>
            <a:endParaRPr lang="en-GB" sz="240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003399"/>
                </a:solidFill>
              </a:rPr>
              <a:t>Consortium members:</a:t>
            </a:r>
            <a:r>
              <a:rPr lang="en-GB" sz="2400" smtClean="0">
                <a:solidFill>
                  <a:srgbClr val="003399"/>
                </a:solidFill>
              </a:rPr>
              <a:t> UNICA (coordinator)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003399"/>
                </a:solidFill>
              </a:rPr>
              <a:t>	- Ss. Cyril &amp; Methodius University in Skopje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003399"/>
                </a:solidFill>
              </a:rPr>
              <a:t>	- St. Kliment Ohridski University in Bitola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003399"/>
                </a:solidFill>
              </a:rPr>
              <a:t>	- University of Vienna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003399"/>
                </a:solidFill>
              </a:rPr>
              <a:t>	- Vrije Universiteit Brussel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003399"/>
                </a:solidFill>
              </a:rPr>
              <a:t>	- Brussels Education Services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003399"/>
                </a:solidFill>
              </a:rPr>
              <a:t>Main objective: </a:t>
            </a:r>
            <a:r>
              <a:rPr lang="en-GB" sz="2400" smtClean="0">
                <a:solidFill>
                  <a:srgbClr val="003399"/>
                </a:solidFill>
              </a:rPr>
              <a:t>Promoting an Integrated Model of University in the FYR of Macedonia</a:t>
            </a:r>
          </a:p>
          <a:p>
            <a:pPr eaLnBrk="1" hangingPunct="1">
              <a:lnSpc>
                <a:spcPct val="90000"/>
              </a:lnSpc>
            </a:pPr>
            <a:endParaRPr lang="fr-FR" sz="2400" smtClean="0">
              <a:solidFill>
                <a:srgbClr val="003399"/>
              </a:solidFill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2695575" y="1268413"/>
            <a:ext cx="6448425" cy="1587"/>
          </a:xfrm>
          <a:prstGeom prst="line">
            <a:avLst/>
          </a:prstGeom>
          <a:noFill/>
          <a:ln w="36068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75" y="2000250"/>
            <a:ext cx="26304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75" y="2000250"/>
            <a:ext cx="26304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1736</TotalTime>
  <Words>486</Words>
  <Application>Microsoft Office PowerPoint</Application>
  <PresentationFormat>Bildschirmpräsentation (4:3)</PresentationFormat>
  <Paragraphs>158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Flow</vt:lpstr>
      <vt:lpstr>UNICA EC PROJECTS</vt:lpstr>
      <vt:lpstr>PROJECTS</vt:lpstr>
      <vt:lpstr>HE Reform II Renewal</vt:lpstr>
      <vt:lpstr>Seminars</vt:lpstr>
      <vt:lpstr>HE Reform II: Seminars</vt:lpstr>
      <vt:lpstr>Virtual Community</vt:lpstr>
      <vt:lpstr>Discussion Papers </vt:lpstr>
      <vt:lpstr>What’s next?</vt:lpstr>
      <vt:lpstr>  TEMPUS JEP - PRIUM</vt:lpstr>
      <vt:lpstr>     Fields of Action</vt:lpstr>
      <vt:lpstr> Main PRIUM Events</vt:lpstr>
      <vt:lpstr>PRIUM Publications</vt:lpstr>
      <vt:lpstr>Be-TWIN</vt:lpstr>
      <vt:lpstr>Erasmus Mundus: European Campus</vt:lpstr>
      <vt:lpstr>Main Objectives</vt:lpstr>
      <vt:lpstr>Folie 16</vt:lpstr>
      <vt:lpstr>EC Projects: Outcomes for UNICA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unica assistant</dc:creator>
  <cp:lastModifiedBy>mettina9</cp:lastModifiedBy>
  <cp:revision>58</cp:revision>
  <dcterms:created xsi:type="dcterms:W3CDTF">2008-06-26T08:39:38Z</dcterms:created>
  <dcterms:modified xsi:type="dcterms:W3CDTF">2009-11-05T22:16:09Z</dcterms:modified>
</cp:coreProperties>
</file>